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29"/>
  </p:notesMasterIdLst>
  <p:sldIdLst>
    <p:sldId id="611" r:id="rId3"/>
    <p:sldId id="543" r:id="rId4"/>
    <p:sldId id="589" r:id="rId5"/>
    <p:sldId id="598" r:id="rId6"/>
    <p:sldId id="591" r:id="rId7"/>
    <p:sldId id="300" r:id="rId8"/>
    <p:sldId id="257" r:id="rId9"/>
    <p:sldId id="271" r:id="rId10"/>
    <p:sldId id="273" r:id="rId11"/>
    <p:sldId id="536" r:id="rId12"/>
    <p:sldId id="537" r:id="rId13"/>
    <p:sldId id="538" r:id="rId14"/>
    <p:sldId id="539" r:id="rId15"/>
    <p:sldId id="258" r:id="rId16"/>
    <p:sldId id="540" r:id="rId17"/>
    <p:sldId id="541" r:id="rId18"/>
    <p:sldId id="268" r:id="rId19"/>
    <p:sldId id="259" r:id="rId20"/>
    <p:sldId id="261" r:id="rId21"/>
    <p:sldId id="270" r:id="rId22"/>
    <p:sldId id="263" r:id="rId23"/>
    <p:sldId id="264" r:id="rId24"/>
    <p:sldId id="265" r:id="rId25"/>
    <p:sldId id="542" r:id="rId26"/>
    <p:sldId id="594" r:id="rId27"/>
    <p:sldId id="612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06"/>
    <p:restoredTop sz="95169"/>
  </p:normalViewPr>
  <p:slideViewPr>
    <p:cSldViewPr snapToGrid="0" snapToObjects="1">
      <p:cViewPr varScale="1">
        <p:scale>
          <a:sx n="90" d="100"/>
          <a:sy n="90" d="100"/>
        </p:scale>
        <p:origin x="208" y="46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6A2801-6462-344C-90C7-CA0F4D3495B0}" type="datetimeFigureOut">
              <a:rPr lang="en-US" smtClean="0"/>
              <a:t>12/30/20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7265EA-D7E3-2A49-AA13-3D46BE8F7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458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3DE80-B14E-5546-8CE1-57BF0E0331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745031-9F57-C446-99EF-E740461EB7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723CC2-9C03-F24B-B73A-279B6E696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88BDA-F5F2-D246-97B9-3B5D88DE8475}" type="datetimeFigureOut">
              <a:rPr lang="en-US" smtClean="0"/>
              <a:t>12/28/20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F2804F-687B-E546-80E1-355199478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D20987-E9A8-C44E-9A2E-812519009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41FAE-95CD-3647-B81F-DB6E0151C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04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153FF-1694-EF4A-8D7D-7A2598EC1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FB469B-8D8D-4341-B6DC-73D80ED08B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529255-BCCA-7F4C-A84C-E3E866D23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88BDA-F5F2-D246-97B9-3B5D88DE8475}" type="datetimeFigureOut">
              <a:rPr lang="en-US" smtClean="0"/>
              <a:t>12/28/20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729DCA-3D27-1949-A2BF-DADDF3803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97E6B1-D7A0-C147-B6B7-4A12CECF0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41FAE-95CD-3647-B81F-DB6E0151C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083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1CA8682-7F46-7B4F-BB1B-6B3B6A67C5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4CA881-6F54-3B4F-8D30-11EF64FEEE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0BCEC1-33C0-994E-9203-13943F9AE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88BDA-F5F2-D246-97B9-3B5D88DE8475}" type="datetimeFigureOut">
              <a:rPr lang="en-US" smtClean="0"/>
              <a:t>12/28/20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7330A5-9330-A548-9237-6D65DF661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A09697-8B0D-E140-9738-5F38403CE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41FAE-95CD-3647-B81F-DB6E0151C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5658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4260653"/>
      </p:ext>
    </p:extLst>
  </p:cSld>
  <p:clrMapOvr>
    <a:masterClrMapping/>
  </p:clrMapOvr>
  <p:transition spd="slow" advClick="0" advTm="3000">
    <p:fade/>
  </p:transition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778936" y="767788"/>
            <a:ext cx="10604499" cy="51101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933" b="0" cap="all" spc="67" baseline="0">
                <a:solidFill>
                  <a:schemeClr val="accent1"/>
                </a:solidFill>
                <a:latin typeface="Myriad Pro Cond" panose="020B0506030403020204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791633" y="1278801"/>
            <a:ext cx="10604499" cy="18845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200" b="0" cap="none" spc="0" baseline="0">
                <a:solidFill>
                  <a:schemeClr val="accent4"/>
                </a:solidFill>
                <a:latin typeface="Myriad Pro Cond" panose="020B0506030403020204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10992130" y="6284422"/>
            <a:ext cx="188345" cy="188345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421455747"/>
      </p:ext>
    </p:extLst>
  </p:cSld>
  <p:clrMapOvr>
    <a:masterClrMapping/>
  </p:clrMapOvr>
  <p:transition spd="slow" advClick="0" advTm="3000">
    <p:fade/>
  </p:transition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75435189"/>
      </p:ext>
    </p:extLst>
  </p:cSld>
  <p:clrMapOvr>
    <a:masterClrMapping/>
  </p:clrMapOvr>
  <p:transition spd="slow" advClick="0" advTm="3000">
    <p:fade/>
  </p:transition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1A6D2-E222-F548-9A0B-A8F88A44E5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683EAA-7FFD-3044-8284-105519D3E3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B735C5-6088-1347-B84D-86931DADD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D650F-6792-564E-AEAD-47EAFFCE0AD7}" type="datetimeFigureOut">
              <a:rPr lang="en-US" smtClean="0"/>
              <a:t>12/28/20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A08E1D-F686-094D-BF28-6A4FF92E0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0A371F-EB28-C44A-82C0-C3BC83054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2CAD7-8BED-2F4F-B0F7-402AC11F5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6326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87767-1B2C-A34F-8928-B43209B9C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A9114B-20FA-044D-8CEA-135206100A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7E66E0-3DB7-E242-93BB-C73C013D1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D650F-6792-564E-AEAD-47EAFFCE0AD7}" type="datetimeFigureOut">
              <a:rPr lang="en-US" smtClean="0"/>
              <a:t>12/28/20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2ED534-6DD7-A843-BFC7-EB7874AFB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017E89-A064-1946-8493-DF748E0BD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2CAD7-8BED-2F4F-B0F7-402AC11F5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4623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762A5-5546-3E4C-8A30-F755F8BD8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850F07-EDDD-834D-8085-6FE900AA5D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407987-EED4-A14E-A30B-5503E4BBD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D650F-6792-564E-AEAD-47EAFFCE0AD7}" type="datetimeFigureOut">
              <a:rPr lang="en-US" smtClean="0"/>
              <a:t>12/28/20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04CC4E-0A7D-1D44-85F7-94FD1577A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922071-D9AF-1744-8FDE-4843DCB87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2CAD7-8BED-2F4F-B0F7-402AC11F5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4911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14298-9446-E445-9B83-360920C3A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69C3F5-4E2E-5049-B64B-0B35AE86E9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CE68A5-7E3F-9546-AAB4-1AEFDFC645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467FFE-AF8D-ED4B-AAFA-17B1A2B1D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D650F-6792-564E-AEAD-47EAFFCE0AD7}" type="datetimeFigureOut">
              <a:rPr lang="en-US" smtClean="0"/>
              <a:t>12/28/20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D67EB1-85EE-5D4E-AACE-DECA955C5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D0A018-E73C-BF46-B2BA-01B3426DB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2CAD7-8BED-2F4F-B0F7-402AC11F5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5419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46556-00DF-0443-813C-199733E71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632B43-AD31-0141-9082-04E8839A77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317A5D-AE6C-DD4C-BA74-F8EF5277DE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AA15BF-B436-A44D-B2C0-2F9BE00444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ECC8CF-1644-FC4D-A4E3-898268A47F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B6BDA9-AF78-B842-BC8C-51A5E01BB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D650F-6792-564E-AEAD-47EAFFCE0AD7}" type="datetimeFigureOut">
              <a:rPr lang="en-US" smtClean="0"/>
              <a:t>12/28/20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E7454E-88A9-4C4E-A1AD-316EF2FDA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1F6FD7-3FBD-3A41-9344-93C932C3F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2CAD7-8BED-2F4F-B0F7-402AC11F5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550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C3AFF-715A-2F45-9E3C-62D9C1759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5308" y="151691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0B5035-38A6-CE4D-921F-E71FE23D70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C88EDE-C62B-D149-9200-FE21F0784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88BDA-F5F2-D246-97B9-3B5D88DE8475}" type="datetimeFigureOut">
              <a:rPr lang="en-US" smtClean="0"/>
              <a:t>12/28/20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811986-C0E0-2646-9F63-4DF4C769C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35AFD9-D3AA-5C41-BF47-FDD29832E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41FAE-95CD-3647-B81F-DB6E0151C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8000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6A237-5412-9A45-A7AA-077334CF0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37170A-C6A7-B44E-98FE-7EF2343F9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D650F-6792-564E-AEAD-47EAFFCE0AD7}" type="datetimeFigureOut">
              <a:rPr lang="en-US" smtClean="0"/>
              <a:t>12/28/20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E0BE88-F83C-2C42-AE5D-1FEB23CE5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AC4B1B-01E2-E944-BD30-A99616761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2CAD7-8BED-2F4F-B0F7-402AC11F5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0087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613F99-9787-5C4D-994B-8526B4423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D650F-6792-564E-AEAD-47EAFFCE0AD7}" type="datetimeFigureOut">
              <a:rPr lang="en-US" smtClean="0"/>
              <a:t>12/28/20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76704B-0E0A-4D4C-9B9D-2C84878FA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7C9397-97FA-8945-82E3-0FB0633FE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2CAD7-8BED-2F4F-B0F7-402AC11F5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7221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0F35A-5575-BC4E-A780-83BB3AAAA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63363E-8D60-9B46-AC97-D323CF35E5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3AD1B4-80ED-A546-9486-8EFE42333D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C4266F-889C-D14F-B845-DC596EAEE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D650F-6792-564E-AEAD-47EAFFCE0AD7}" type="datetimeFigureOut">
              <a:rPr lang="en-US" smtClean="0"/>
              <a:t>12/28/20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3D1288-780B-6F46-8DC2-656EDD474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3D322C-F344-FF4C-8519-EB4F9E764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2CAD7-8BED-2F4F-B0F7-402AC11F5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7733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09AFB-702B-2A48-9B8E-D1BA9122F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23676B-EB35-D249-A394-34B811DAE4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356209-6A96-CD41-ACEF-A65BD22271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FC8122-3891-154B-870B-900D6917C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D650F-6792-564E-AEAD-47EAFFCE0AD7}" type="datetimeFigureOut">
              <a:rPr lang="en-US" smtClean="0"/>
              <a:t>12/28/20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ED3EA7-062C-9B40-AB1C-6B30199E3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8D64F3-890E-6D46-A767-38CDF3938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2CAD7-8BED-2F4F-B0F7-402AC11F5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6029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17EB5-5581-C846-A7E9-A25B66B0F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56A375-7696-DF4B-B98F-0EB2CAFE19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C4BFBD-9011-C148-B90A-004CC269D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D650F-6792-564E-AEAD-47EAFFCE0AD7}" type="datetimeFigureOut">
              <a:rPr lang="en-US" smtClean="0"/>
              <a:t>12/28/20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2EC4EB-D88E-CA41-A2C8-28CF7138C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43835F-FA45-9E4A-9370-4FE5FC43D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2CAD7-8BED-2F4F-B0F7-402AC11F5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2027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171C51-AFC4-B942-9010-08E1798A2E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691B4E-C37E-6748-9BC5-5F7F2FBCAA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A5E68D-498D-B942-BD1F-D3644E569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D650F-6792-564E-AEAD-47EAFFCE0AD7}" type="datetimeFigureOut">
              <a:rPr lang="en-US" smtClean="0"/>
              <a:t>12/28/20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6EBC95-180C-EB45-B8C4-4AAE9E8CE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E2953E-7920-8746-9FCF-E7F9CA2C8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2CAD7-8BED-2F4F-B0F7-402AC11F5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5684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8960795"/>
      </p:ext>
    </p:extLst>
  </p:cSld>
  <p:clrMapOvr>
    <a:masterClrMapping/>
  </p:clrMapOvr>
  <p:transition spd="slow" advClick="0" advTm="3000">
    <p:fade/>
  </p:transition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8AB18-DD17-244A-8B45-7EDE557C4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0BC81B-9D3F-4546-9D89-F2AB6F3719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E7BEA9-FC04-D147-A24C-00F8DA6C7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88BDA-F5F2-D246-97B9-3B5D88DE8475}" type="datetimeFigureOut">
              <a:rPr lang="en-US" smtClean="0"/>
              <a:t>12/28/20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CE6DB3-9267-BC47-9245-DBDCCE410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C3BD91-7D90-234C-BB66-618B4249C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41FAE-95CD-3647-B81F-DB6E0151C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832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C3F30-6973-844A-B17B-AC547F516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C45BCF-2A32-094F-981C-CF99231116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B5FAAC-2785-814F-8BD5-0B32995E71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D6E888-8E41-124D-93A1-BEF316362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88BDA-F5F2-D246-97B9-3B5D88DE8475}" type="datetimeFigureOut">
              <a:rPr lang="en-US" smtClean="0"/>
              <a:t>12/28/20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5BDF2B-716C-3840-9C66-636BAC71C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89CC34-4865-1C4A-8323-F858D60CB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41FAE-95CD-3647-B81F-DB6E0151C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277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81B0D-8DEF-7242-8F66-8B7AF4E72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5F5F95-486E-0444-8E3F-D45622C27A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2F7C8F-8684-5D44-8F94-86A704176F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00EA7D-08B3-5744-B9FB-F05E1148D8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AA27D3-6748-1749-800D-1FC8437582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59FACA-FCBC-D047-AA16-EB3004B7A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88BDA-F5F2-D246-97B9-3B5D88DE8475}" type="datetimeFigureOut">
              <a:rPr lang="en-US" smtClean="0"/>
              <a:t>12/28/20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37B635-65FC-844F-8C6D-FA6223910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858EDC-236B-D346-A17F-6BE05A121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41FAE-95CD-3647-B81F-DB6E0151C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587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7AC65-35C2-4246-818B-879748C6B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89F8F1-52F3-BC40-A55E-FB5EC1D80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88BDA-F5F2-D246-97B9-3B5D88DE8475}" type="datetimeFigureOut">
              <a:rPr lang="en-US" smtClean="0"/>
              <a:t>12/28/20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91C590-2041-A349-8992-EFD55BC29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68F882-8DCF-E942-B1C5-D0AA3ADB2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41FAE-95CD-3647-B81F-DB6E0151C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364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57674B-3B8F-9D4E-AFDF-70DC55394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88BDA-F5F2-D246-97B9-3B5D88DE8475}" type="datetimeFigureOut">
              <a:rPr lang="en-US" smtClean="0"/>
              <a:t>12/28/20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596723-7DE4-B344-99CC-0E8822391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C89401-C81F-3A48-8EEC-33BF5D82F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41FAE-95CD-3647-B81F-DB6E0151C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346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AE56B-83DA-0B47-91A7-F890E626F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AF9C48-88C9-6E4F-A935-87232DE46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B6CFE1-9C65-CD46-B674-ADA6100DAB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7C2EB2-F236-7E4E-955E-10B6DC824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88BDA-F5F2-D246-97B9-3B5D88DE8475}" type="datetimeFigureOut">
              <a:rPr lang="en-US" smtClean="0"/>
              <a:t>12/28/20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6E7EAC-BECA-7540-A718-1AD3C510B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2AFA13-64A1-2D4E-875D-A0C8B5718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41FAE-95CD-3647-B81F-DB6E0151C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913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61DE1-80A6-294D-81EB-AC078006D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C47D73E-3E9C-5B4B-B812-D1775DAE6E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538788-F0A9-B347-A130-8D214343AA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52E5F3-8301-574F-BECE-7E1B9E42E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88BDA-F5F2-D246-97B9-3B5D88DE8475}" type="datetimeFigureOut">
              <a:rPr lang="en-US" smtClean="0"/>
              <a:t>12/28/20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9AE599-BE3B-144F-AE8A-EE43C7D7A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9AAC7-F9C7-9C4A-B5BF-1BD9E3806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41FAE-95CD-3647-B81F-DB6E0151C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615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59C3B69-6D0B-294F-B368-BC0AD5F06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1E97B7-7048-A948-8C79-03DC756A08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54FBDB-54A2-1349-87DF-25B6847332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088BDA-F5F2-D246-97B9-3B5D88DE8475}" type="datetimeFigureOut">
              <a:rPr lang="en-US" smtClean="0"/>
              <a:t>12/28/20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C2951B-BAC3-CF47-8C89-B4113C4E09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041529-0090-6744-851F-78190213C6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441FAE-95CD-3647-B81F-DB6E0151C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800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4" r:id="rId12"/>
    <p:sldLayoutId id="2147483685" r:id="rId13"/>
    <p:sldLayoutId id="2147483687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1E7815A-C26C-3346-A0E6-2B43A9C66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2F8179-FF9E-B94E-89B1-318C540D35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FBCE9F-E908-AF49-BAA1-641E20AE72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D650F-6792-564E-AEAD-47EAFFCE0AD7}" type="datetimeFigureOut">
              <a:rPr lang="en-US" smtClean="0"/>
              <a:t>12/28/20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E86B88-AFCB-1443-BEF4-C855A46079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1942E4-A803-4944-AF33-CABF085DDA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02CAD7-8BED-2F4F-B0F7-402AC11F5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4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1.tif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763491"/>
            <a:ext cx="12192000" cy="109450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4" name="Straight Connector 3"/>
          <p:cNvCxnSpPr/>
          <p:nvPr/>
        </p:nvCxnSpPr>
        <p:spPr>
          <a:xfrm>
            <a:off x="5486400" y="2759351"/>
            <a:ext cx="12192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85314" y="6179502"/>
            <a:ext cx="717126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spc="400" dirty="0">
                <a:solidFill>
                  <a:schemeClr val="bg1"/>
                </a:solidFill>
                <a:latin typeface="Myriad Pro Cond" panose="020B0506030403020204" pitchFamily="34" charset="0"/>
              </a:rPr>
              <a:t>© 2021 Cornerstone Whole Healthcare Organization. All rights reserved.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56862" y="3014783"/>
            <a:ext cx="10587426" cy="316990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667" spc="400" dirty="0">
                <a:solidFill>
                  <a:schemeClr val="accent1">
                    <a:lumMod val="75000"/>
                  </a:schemeClr>
                </a:solidFill>
                <a:latin typeface="Myriad Pro Cond" panose="020B0506030403020204" pitchFamily="34" charset="0"/>
              </a:rPr>
              <a:t>Closing the Door on Surgery as a Gateway to Persistent Use of Opioids</a:t>
            </a:r>
          </a:p>
          <a:p>
            <a:pPr>
              <a:lnSpc>
                <a:spcPct val="110000"/>
              </a:lnSpc>
            </a:pPr>
            <a:endParaRPr lang="en-US" sz="2800" spc="400" dirty="0">
              <a:solidFill>
                <a:srgbClr val="00B0F0"/>
              </a:solidFill>
              <a:latin typeface="+mj-lt"/>
            </a:endParaRPr>
          </a:p>
          <a:p>
            <a:pPr>
              <a:lnSpc>
                <a:spcPct val="110000"/>
              </a:lnSpc>
            </a:pPr>
            <a:r>
              <a:rPr lang="en-US" sz="2800" spc="400" dirty="0">
                <a:solidFill>
                  <a:srgbClr val="00B0F0"/>
                </a:solidFill>
                <a:latin typeface="+mj-lt"/>
              </a:rPr>
              <a:t>  Module 7:	</a:t>
            </a:r>
            <a:r>
              <a:rPr lang="en-US" sz="2667" spc="400" dirty="0">
                <a:solidFill>
                  <a:schemeClr val="accent1">
                    <a:lumMod val="75000"/>
                  </a:schemeClr>
                </a:solidFill>
                <a:latin typeface="Myriad Pro Cond" panose="020B0506030403020204" pitchFamily="34" charset="0"/>
              </a:rPr>
              <a:t>Putting It All Together; Developing 				Your Safe &amp; Effective Pain 						Management Plan </a:t>
            </a:r>
          </a:p>
          <a:p>
            <a:pPr>
              <a:lnSpc>
                <a:spcPct val="110000"/>
              </a:lnSpc>
            </a:pPr>
            <a:endParaRPr lang="en-US" sz="2667" b="1" spc="400" dirty="0">
              <a:solidFill>
                <a:schemeClr val="tx2"/>
              </a:solidFill>
              <a:latin typeface="Myriad Pro Cond" panose="020B050603040302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07593A3-D229-47B7-B5BC-5F490200A9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0606" y="6041272"/>
            <a:ext cx="3450002" cy="63543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F000944-4800-C547-BD7F-0B6A966D54C2}"/>
              </a:ext>
            </a:extLst>
          </p:cNvPr>
          <p:cNvSpPr txBox="1"/>
          <p:nvPr/>
        </p:nvSpPr>
        <p:spPr>
          <a:xfrm>
            <a:off x="962227" y="859547"/>
            <a:ext cx="1026754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pc="400" dirty="0" err="1">
                <a:latin typeface="+mj-lt"/>
              </a:rPr>
              <a:t>rEASON</a:t>
            </a:r>
            <a:r>
              <a:rPr lang="en-US" sz="5400" spc="400" dirty="0">
                <a:latin typeface="+mj-lt"/>
              </a:rPr>
              <a:t> PROJECT </a:t>
            </a:r>
          </a:p>
          <a:p>
            <a:r>
              <a:rPr lang="en-US" sz="2800" b="1" spc="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Rural Emergent Alternative Surgical Opioid Non-use 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20243976"/>
      </p:ext>
    </p:extLst>
  </p:cSld>
  <p:clrMapOvr>
    <a:masterClrMapping/>
  </p:clrMapOvr>
  <p:transition spd="slow" advClick="0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55666830-9A19-4E01-8505-D6C7F9AC5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5D6B87-40DF-CA49-A058-4CE594A820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373" b="-2"/>
          <a:stretch/>
        </p:blipFill>
        <p:spPr>
          <a:xfrm>
            <a:off x="4714875" y="10"/>
            <a:ext cx="7477125" cy="6857990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</p:spPr>
      </p:pic>
      <p:sp useBgFill="1">
        <p:nvSpPr>
          <p:cNvPr id="28" name="Freeform: Shape 27">
            <a:extLst>
              <a:ext uri="{FF2B5EF4-FFF2-40B4-BE49-F238E27FC236}">
                <a16:creationId xmlns:a16="http://schemas.microsoft.com/office/drawing/2014/main" id="{AE9FC877-7FB6-4D22-9988-35420644E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0" name="Freeform: Shape 29">
            <a:extLst>
              <a:ext uri="{FF2B5EF4-FFF2-40B4-BE49-F238E27FC236}">
                <a16:creationId xmlns:a16="http://schemas.microsoft.com/office/drawing/2014/main" id="{E41809D1-F12E-46BB-B804-5F209D325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DA03BB-4AAE-8E4C-8CF1-060F522FF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>
                <a:solidFill>
                  <a:schemeClr val="accent1">
                    <a:lumMod val="50000"/>
                  </a:schemeClr>
                </a:solidFill>
              </a:rPr>
              <a:t>Opioid-Free Analgesia can be accomplished!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2AB48A-E210-154C-9745-8A4AACCDFB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981" y="4785631"/>
            <a:ext cx="4023360" cy="1208141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Calls for physicians and patients to reflect on current practice and make a commitment to change</a:t>
            </a:r>
            <a:r>
              <a:rPr lang="en-US" dirty="0"/>
              <a:t>.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09043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5A675-1758-1C41-A8D4-311241345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815" y="657498"/>
            <a:ext cx="4943119" cy="3644537"/>
          </a:xfrm>
          <a:noFill/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3400" dirty="0">
                <a:solidFill>
                  <a:schemeClr val="accent1">
                    <a:lumMod val="50000"/>
                  </a:schemeClr>
                </a:solidFill>
              </a:rPr>
              <a:t>‘New paradigm in analgesia management’</a:t>
            </a:r>
            <a:br>
              <a:rPr lang="en-US" sz="34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3400" dirty="0">
                <a:solidFill>
                  <a:schemeClr val="accent1">
                    <a:lumMod val="50000"/>
                  </a:schemeClr>
                </a:solidFill>
              </a:rPr>
              <a:t>‘The rising tide of opioid use and abuse: Role of Anesthesiologist’ </a:t>
            </a:r>
            <a:br>
              <a:rPr lang="en-US" sz="3400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en-US" sz="34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3400" dirty="0">
                <a:solidFill>
                  <a:schemeClr val="accent1">
                    <a:lumMod val="50000"/>
                  </a:schemeClr>
                </a:solidFill>
              </a:rPr>
              <a:t>New pain management pyramid</a:t>
            </a:r>
            <a:r>
              <a:rPr lang="en-US" sz="1300" dirty="0">
                <a:solidFill>
                  <a:schemeClr val="accent1">
                    <a:lumMod val="50000"/>
                  </a:schemeClr>
                </a:solidFill>
              </a:rPr>
              <a:t>2018 </a:t>
            </a:r>
            <a:r>
              <a:rPr lang="en-US" sz="1300" dirty="0">
                <a:solidFill>
                  <a:schemeClr val="bg1"/>
                </a:solidFill>
              </a:rPr>
              <a:t>Jul 3;7:16</a:t>
            </a:r>
          </a:p>
        </p:txBody>
      </p:sp>
      <p:pic>
        <p:nvPicPr>
          <p:cNvPr id="5" name="Content Placeholder 4" descr="Chart, funnel chart&#10;&#10;Description automatically generated">
            <a:extLst>
              <a:ext uri="{FF2B5EF4-FFF2-40B4-BE49-F238E27FC236}">
                <a16:creationId xmlns:a16="http://schemas.microsoft.com/office/drawing/2014/main" id="{95F54A1F-B5FC-E143-90C1-6EEF73A1B9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4526"/>
          <a:stretch/>
        </p:blipFill>
        <p:spPr>
          <a:xfrm>
            <a:off x="5580185" y="10"/>
            <a:ext cx="661181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6167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D8E67F2-F753-4E06-8229-4970A6725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483095" cy="6854272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EE1BDFD-564B-44A4-841A-50D6A8E75C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Freeform 60">
            <a:extLst>
              <a:ext uri="{FF2B5EF4-FFF2-40B4-BE49-F238E27FC236}">
                <a16:creationId xmlns:a16="http://schemas.microsoft.com/office/drawing/2014/main" id="{007B8288-68CC-4847-8419-CF535B6B7E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3882" y="0"/>
            <a:ext cx="3880988" cy="2206512"/>
          </a:xfrm>
          <a:custGeom>
            <a:avLst/>
            <a:gdLst>
              <a:gd name="connsiteX0" fmla="*/ 20753 w 3960193"/>
              <a:gd name="connsiteY0" fmla="*/ 0 h 2251543"/>
              <a:gd name="connsiteX1" fmla="*/ 3939440 w 3960193"/>
              <a:gd name="connsiteY1" fmla="*/ 0 h 2251543"/>
              <a:gd name="connsiteX2" fmla="*/ 3949969 w 3960193"/>
              <a:gd name="connsiteY2" fmla="*/ 68994 h 2251543"/>
              <a:gd name="connsiteX3" fmla="*/ 3960193 w 3960193"/>
              <a:gd name="connsiteY3" fmla="*/ 271447 h 2251543"/>
              <a:gd name="connsiteX4" fmla="*/ 1980096 w 3960193"/>
              <a:gd name="connsiteY4" fmla="*/ 2251543 h 2251543"/>
              <a:gd name="connsiteX5" fmla="*/ 0 w 3960193"/>
              <a:gd name="connsiteY5" fmla="*/ 271447 h 2251543"/>
              <a:gd name="connsiteX6" fmla="*/ 10224 w 3960193"/>
              <a:gd name="connsiteY6" fmla="*/ 68994 h 2251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0193" h="2251543">
                <a:moveTo>
                  <a:pt x="20753" y="0"/>
                </a:moveTo>
                <a:lnTo>
                  <a:pt x="3939440" y="0"/>
                </a:lnTo>
                <a:lnTo>
                  <a:pt x="3949969" y="68994"/>
                </a:lnTo>
                <a:cubicBezTo>
                  <a:pt x="3956730" y="135559"/>
                  <a:pt x="3960193" y="203099"/>
                  <a:pt x="3960193" y="271447"/>
                </a:cubicBezTo>
                <a:cubicBezTo>
                  <a:pt x="3960193" y="1365024"/>
                  <a:pt x="3073674" y="2251543"/>
                  <a:pt x="1980096" y="2251543"/>
                </a:cubicBezTo>
                <a:cubicBezTo>
                  <a:pt x="886519" y="2251543"/>
                  <a:pt x="0" y="1365024"/>
                  <a:pt x="0" y="271447"/>
                </a:cubicBezTo>
                <a:cubicBezTo>
                  <a:pt x="0" y="203099"/>
                  <a:pt x="3463" y="135559"/>
                  <a:pt x="10224" y="68994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11F9301C-EB57-AE49-8077-FCA5E3D54C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997" y="154217"/>
            <a:ext cx="7823609" cy="1760308"/>
          </a:xfrm>
          <a:prstGeom prst="rect">
            <a:avLst/>
          </a:prstGeom>
        </p:spPr>
      </p:pic>
      <p:sp>
        <p:nvSpPr>
          <p:cNvPr id="16" name="Freeform 68">
            <a:extLst>
              <a:ext uri="{FF2B5EF4-FFF2-40B4-BE49-F238E27FC236}">
                <a16:creationId xmlns:a16="http://schemas.microsoft.com/office/drawing/2014/main" id="{32BA8EA8-C1B6-4309-B674-F9F399B962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912701"/>
            <a:ext cx="4942589" cy="3945299"/>
          </a:xfrm>
          <a:custGeom>
            <a:avLst/>
            <a:gdLst>
              <a:gd name="connsiteX0" fmla="*/ 2223943 w 4942589"/>
              <a:gd name="connsiteY0" fmla="*/ 0 h 3945299"/>
              <a:gd name="connsiteX1" fmla="*/ 4942589 w 4942589"/>
              <a:gd name="connsiteY1" fmla="*/ 2718646 h 3945299"/>
              <a:gd name="connsiteX2" fmla="*/ 4728945 w 4942589"/>
              <a:gd name="connsiteY2" fmla="*/ 3776866 h 3945299"/>
              <a:gd name="connsiteX3" fmla="*/ 4647806 w 4942589"/>
              <a:gd name="connsiteY3" fmla="*/ 3945299 h 3945299"/>
              <a:gd name="connsiteX4" fmla="*/ 0 w 4942589"/>
              <a:gd name="connsiteY4" fmla="*/ 3945299 h 3945299"/>
              <a:gd name="connsiteX5" fmla="*/ 0 w 4942589"/>
              <a:gd name="connsiteY5" fmla="*/ 1157971 h 3945299"/>
              <a:gd name="connsiteX6" fmla="*/ 126104 w 4942589"/>
              <a:gd name="connsiteY6" fmla="*/ 989335 h 3945299"/>
              <a:gd name="connsiteX7" fmla="*/ 2223943 w 4942589"/>
              <a:gd name="connsiteY7" fmla="*/ 0 h 3945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42589" h="3945299">
                <a:moveTo>
                  <a:pt x="2223943" y="0"/>
                </a:moveTo>
                <a:cubicBezTo>
                  <a:pt x="3725410" y="0"/>
                  <a:pt x="4942589" y="1217179"/>
                  <a:pt x="4942589" y="2718646"/>
                </a:cubicBezTo>
                <a:cubicBezTo>
                  <a:pt x="4942589" y="3094013"/>
                  <a:pt x="4866516" y="3451612"/>
                  <a:pt x="4728945" y="3776866"/>
                </a:cubicBezTo>
                <a:lnTo>
                  <a:pt x="4647806" y="3945299"/>
                </a:lnTo>
                <a:lnTo>
                  <a:pt x="0" y="3945299"/>
                </a:lnTo>
                <a:lnTo>
                  <a:pt x="0" y="1157971"/>
                </a:lnTo>
                <a:lnTo>
                  <a:pt x="126104" y="989335"/>
                </a:lnTo>
                <a:cubicBezTo>
                  <a:pt x="624744" y="385123"/>
                  <a:pt x="1379368" y="0"/>
                  <a:pt x="2223943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BFEB9A0-0C9B-D842-B2B9-281E4DF764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998" y="3875314"/>
            <a:ext cx="3560572" cy="267042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C3713E-19DB-3F46-A657-1EF5EA46F0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1600200"/>
            <a:ext cx="6101426" cy="5103583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Use the example of the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pediatric ambulatory surgery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facility </a:t>
            </a:r>
          </a:p>
          <a:p>
            <a:endParaRPr lang="en-US" sz="20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Standardized anesthesia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protocols </a:t>
            </a:r>
          </a:p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Intraoperative opioids decreased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from 84% to 8%</a:t>
            </a:r>
          </a:p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Postoperative opioids decreased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from 11% to 6% </a:t>
            </a:r>
          </a:p>
          <a:p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Replacement analgesics: NSAIDs &amp; regional anesthesia</a:t>
            </a:r>
          </a:p>
          <a:p>
            <a:endParaRPr lang="en-US" sz="20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Pain scores, OR times, and PACU minutes unchanged</a:t>
            </a:r>
          </a:p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Costs improved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814934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2036C-226B-3B43-940A-91305A0B2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chemeClr val="accent1">
                    <a:lumMod val="50000"/>
                  </a:schemeClr>
                </a:solidFill>
              </a:rPr>
              <a:t>ERAS Protocols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C3BF37-0F5D-0847-BD38-843FBF3F65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99AE6C-755F-2E4E-A17D-5403444487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825625"/>
            <a:ext cx="10515600" cy="4774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0111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3A676A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DECC69-28D2-1D4F-9F82-473A5BC23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rgbClr val="FFFFFF"/>
                </a:solidFill>
                <a:latin typeface="Helvetica" pitchFamily="2" charset="0"/>
              </a:rPr>
              <a:t>Patient selection:</a:t>
            </a:r>
            <a:br>
              <a:rPr lang="en-US">
                <a:solidFill>
                  <a:srgbClr val="FFFFFF"/>
                </a:solidFill>
                <a:latin typeface="Helvetica" pitchFamily="2" charset="0"/>
              </a:rPr>
            </a:br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79740D-6330-C043-84F3-1E5E8774A0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29" b="-2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7764C1-759D-C24A-8C7F-95841B955A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4655" y="785813"/>
            <a:ext cx="4281891" cy="593619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rgbClr val="FFFFFF"/>
                </a:solidFill>
                <a:latin typeface="Helvetica" pitchFamily="2" charset="0"/>
              </a:rPr>
              <a:t> Patient Inclusions:  (easy)</a:t>
            </a:r>
          </a:p>
          <a:p>
            <a:pPr lvl="1">
              <a:buFont typeface="Wingdings" pitchFamily="2" charset="2"/>
              <a:buChar char="§"/>
            </a:pPr>
            <a:r>
              <a:rPr lang="en-US" sz="1800" dirty="0">
                <a:solidFill>
                  <a:srgbClr val="FFFFFF"/>
                </a:solidFill>
                <a:latin typeface="Helvetica" pitchFamily="2" charset="0"/>
              </a:rPr>
              <a:t>Uncomplicated, elective surgery</a:t>
            </a:r>
          </a:p>
          <a:p>
            <a:pPr lvl="1">
              <a:buFont typeface="Wingdings" pitchFamily="2" charset="2"/>
              <a:buChar char="§"/>
            </a:pPr>
            <a:r>
              <a:rPr lang="en-US" sz="1800" dirty="0">
                <a:solidFill>
                  <a:srgbClr val="FFFFFF"/>
                </a:solidFill>
                <a:latin typeface="Helvetica" pitchFamily="2" charset="0"/>
              </a:rPr>
              <a:t>Opioid naïve patients (i.e., No opioid use within one year).</a:t>
            </a:r>
          </a:p>
          <a:p>
            <a:pPr lvl="1">
              <a:buFont typeface="Wingdings" pitchFamily="2" charset="2"/>
              <a:buChar char="§"/>
            </a:pPr>
            <a:r>
              <a:rPr lang="en-US" sz="1800" dirty="0">
                <a:solidFill>
                  <a:srgbClr val="FFFFFF"/>
                </a:solidFill>
                <a:latin typeface="Helvetica" pitchFamily="2" charset="0"/>
              </a:rPr>
              <a:t>Patients in active recovery from Opiate Use Disorder (OUD) and intermittent opioid users may be considered, upon surgeon’s discretion.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FFFFFF"/>
                </a:solidFill>
                <a:latin typeface="Helvetica" pitchFamily="2" charset="0"/>
              </a:rPr>
              <a:t>Patient Exclusions:  (complicated)</a:t>
            </a:r>
          </a:p>
          <a:p>
            <a:pPr lvl="1"/>
            <a:r>
              <a:rPr lang="en-US" sz="1800" dirty="0">
                <a:solidFill>
                  <a:srgbClr val="FFFFFF"/>
                </a:solidFill>
                <a:latin typeface="Helvetica" pitchFamily="2" charset="0"/>
              </a:rPr>
              <a:t> History of multiple comorbidities, in whom surgery is not straightforward.</a:t>
            </a:r>
          </a:p>
          <a:p>
            <a:pPr lvl="1"/>
            <a:r>
              <a:rPr lang="en-US" sz="1800" dirty="0">
                <a:solidFill>
                  <a:srgbClr val="FFFFFF"/>
                </a:solidFill>
                <a:latin typeface="Helvetica" pitchFamily="2" charset="0"/>
              </a:rPr>
              <a:t> Patients on opioids for chronic pain or with a Controlled Substance Agreement</a:t>
            </a:r>
          </a:p>
          <a:p>
            <a:pPr lvl="1"/>
            <a:r>
              <a:rPr lang="en-US" sz="1800" dirty="0">
                <a:solidFill>
                  <a:srgbClr val="FFFFFF"/>
                </a:solidFill>
                <a:latin typeface="Helvetica" pitchFamily="2" charset="0"/>
              </a:rPr>
              <a:t>Those with allergies, medical conditions, or personal reservations contraindicating acetaminophen and/or ibuprofen use</a:t>
            </a:r>
          </a:p>
          <a:p>
            <a:pPr marL="0" indent="0">
              <a:buNone/>
            </a:pPr>
            <a:endParaRPr lang="en-US" sz="1400" dirty="0">
              <a:solidFill>
                <a:srgbClr val="FFFFFF"/>
              </a:solidFill>
              <a:latin typeface="Helvetica" pitchFamily="2" charset="0"/>
            </a:endParaRPr>
          </a:p>
          <a:p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C1D2FB5-1C19-5344-899B-6451C327B727}"/>
              </a:ext>
            </a:extLst>
          </p:cNvPr>
          <p:cNvSpPr/>
          <p:nvPr/>
        </p:nvSpPr>
        <p:spPr>
          <a:xfrm>
            <a:off x="3048000" y="-63365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7349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2AC37-F3F5-6346-ACB1-CB0FDD49F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Opioid Risk Screening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111F60-0F1A-6645-B6E9-199536F1F5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br>
              <a:rPr lang="en-US" dirty="0"/>
            </a:b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The Opioid Risk Tool (ORT) is a brief, self-report screening tool designed for adult patients in primary care settings to assess risk for opioid abuse among individuals prescribed opioids for treatment of pain. </a:t>
            </a:r>
          </a:p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Patients categorized as high-risk are at increased likelihood of future abusive drug-related behavior. 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5133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000AA-DAAA-F34E-B609-5CD79AC4A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Opioid Risk Screening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929F326-5B95-B245-9F86-EA009157859A}"/>
              </a:ext>
            </a:extLst>
          </p:cNvPr>
          <p:cNvSpPr/>
          <p:nvPr/>
        </p:nvSpPr>
        <p:spPr>
          <a:xfrm>
            <a:off x="645066" y="2031101"/>
            <a:ext cx="4282984" cy="35119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This tool should be administered to patients prior to beginning opioids for pain management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u="sng" dirty="0">
                <a:solidFill>
                  <a:schemeClr val="accent1">
                    <a:lumMod val="50000"/>
                  </a:schemeClr>
                </a:solidFill>
              </a:rPr>
              <a:t>&lt;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3 indicates low risk for opioid abuse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4 - 7 indicates moderate risk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u="sng" dirty="0">
                <a:solidFill>
                  <a:schemeClr val="accent1">
                    <a:lumMod val="50000"/>
                  </a:schemeClr>
                </a:solidFill>
              </a:rPr>
              <a:t>&gt;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8 indicates a high risk for opioid abuse. </a:t>
            </a:r>
            <a:endParaRPr lang="en-US" dirty="0"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pic>
        <p:nvPicPr>
          <p:cNvPr id="6" name="Content Placeholder 5" descr="Table&#10;&#10;Description automatically generated">
            <a:extLst>
              <a:ext uri="{FF2B5EF4-FFF2-40B4-BE49-F238E27FC236}">
                <a16:creationId xmlns:a16="http://schemas.microsoft.com/office/drawing/2014/main" id="{85D9ED40-0CBD-9F45-9B07-F15B3ABDCD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3866" b="4"/>
          <a:stretch/>
        </p:blipFill>
        <p:spPr>
          <a:xfrm>
            <a:off x="5560943" y="246743"/>
            <a:ext cx="6054813" cy="57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5624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4E4D846-3AFC-4F86-8C35-24B0542A26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E656E9-1259-0240-A973-7972B6FFDB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944"/>
          <a:stretch/>
        </p:blipFill>
        <p:spPr>
          <a:xfrm>
            <a:off x="20" y="10"/>
            <a:ext cx="866849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84781B9-12CB-45C3-907A-9ED93FF72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435399" y="0"/>
            <a:ext cx="9756601" cy="6858000"/>
          </a:xfrm>
          <a:prstGeom prst="rect">
            <a:avLst/>
          </a:prstGeom>
          <a:gradFill>
            <a:gsLst>
              <a:gs pos="53000">
                <a:schemeClr val="bg1"/>
              </a:gs>
              <a:gs pos="35000">
                <a:schemeClr val="bg1">
                  <a:alpha val="76000"/>
                </a:schemeClr>
              </a:gs>
              <a:gs pos="19000">
                <a:schemeClr val="bg1">
                  <a:alpha val="4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76E754-03DF-CA45-9C68-072F71D84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0925" y="778383"/>
            <a:ext cx="4407689" cy="1507617"/>
          </a:xfrm>
        </p:spPr>
        <p:txBody>
          <a:bodyPr anchor="b">
            <a:normAutofit/>
          </a:bodyPr>
          <a:lstStyle/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Preoperative Planning:</a:t>
            </a:r>
            <a:br>
              <a:rPr lang="en-US" sz="24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2400" i="1" dirty="0">
                <a:solidFill>
                  <a:schemeClr val="accent1">
                    <a:lumMod val="50000"/>
                  </a:schemeClr>
                </a:solidFill>
              </a:rPr>
              <a:t>Patients not using opioids before surgery</a:t>
            </a:r>
            <a:br>
              <a:rPr lang="en-US" sz="1800" dirty="0"/>
            </a:br>
            <a:endParaRPr lang="en-US" sz="18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687333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53018" y="2443480"/>
            <a:ext cx="3218688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645381-3F2A-7747-9D02-E5B3A8B710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00925" y="2646680"/>
            <a:ext cx="4672013" cy="409702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Educate patient on:</a:t>
            </a:r>
          </a:p>
          <a:p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Post-operative pain expectations including usual opioid consumption</a:t>
            </a:r>
          </a:p>
          <a:p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Non-opioid pain management alternatives</a:t>
            </a:r>
          </a:p>
          <a:p>
            <a:pPr marL="0" indent="0">
              <a:buNone/>
            </a:pP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Do NOT write opioid prescription, for postoperative use, prior to surgery </a:t>
            </a:r>
          </a:p>
          <a:p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Empower/encourage the patient to ask the anesthesiologist and surgeon questions and advocate for opioid-free pain management</a:t>
            </a:r>
          </a:p>
          <a:p>
            <a:endParaRPr lang="en-US" sz="1400" dirty="0">
              <a:latin typeface="Helvetica" pitchFamily="2" charset="0"/>
            </a:endParaRPr>
          </a:p>
          <a:p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endParaRPr lang="en-US" sz="1400" dirty="0"/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1195802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ACCDA3A-E9C1-8741-9845-BDBCE57544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18052" r="31834" b="1"/>
          <a:stretch/>
        </p:blipFill>
        <p:spPr>
          <a:xfrm>
            <a:off x="6508811" y="10"/>
            <a:ext cx="5682883" cy="68579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311BF73-1356-FB48-9AF1-7B7ACCFCA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787" y="198370"/>
            <a:ext cx="4803636" cy="131166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Intraoperative management: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F7E6DE-0650-7E4A-9A50-52B981ADEA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787" y="1886380"/>
            <a:ext cx="5914718" cy="4971609"/>
          </a:xfrm>
        </p:spPr>
        <p:txBody>
          <a:bodyPr anchor="ctr">
            <a:normAutofit lnSpcReduction="10000"/>
          </a:bodyPr>
          <a:lstStyle/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Minimize opioid administration</a:t>
            </a:r>
          </a:p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Consider nerve block, nerve block catheter or an epidural when appropriate</a:t>
            </a:r>
          </a:p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Prioritize non-opioid medications (e.g., acetaminophen &amp; ketorolac)</a:t>
            </a:r>
          </a:p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Encourage nursing culture to administer opioids sparingly with appropriate rationale to patients</a:t>
            </a:r>
          </a:p>
          <a:p>
            <a:pPr marL="0" indent="0">
              <a:buNone/>
            </a:pP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The perioperative pain management plan should be agreed on and reinforced with the patient, anesthesiologist, CRNA, RNs and surgeon</a:t>
            </a:r>
          </a:p>
          <a:p>
            <a:endParaRPr lang="en-US" sz="1700" dirty="0">
              <a:solidFill>
                <a:srgbClr val="000000"/>
              </a:solidFill>
            </a:endParaRPr>
          </a:p>
          <a:p>
            <a:endParaRPr lang="en-US" sz="17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6808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9CD2D09-B1BB-4DF5-9E1C-3D21B21EDE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20431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3355637-BA71-4F63-94C9-E77BF81BDF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2B3DFC5-6643-A741-9998-30EE0C9BB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838" y="58758"/>
            <a:ext cx="4803636" cy="131166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Discharge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662BA9-856C-A345-ABE4-50AAD1DE7A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6" y="1429179"/>
            <a:ext cx="5291004" cy="5438295"/>
          </a:xfrm>
        </p:spPr>
        <p:txBody>
          <a:bodyPr anchor="ctr">
            <a:normAutofit lnSpcReduction="10000"/>
          </a:bodyPr>
          <a:lstStyle/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Clear messaging regarding surgery-specific pain expectations </a:t>
            </a:r>
          </a:p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Communication options (e.g., patient portal, phone numbers) for unforeseen questions/ concerns, especially for off hours.</a:t>
            </a:r>
          </a:p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Instructions for acetaminophen &amp; ibuprofen to be taken around-the-clock, while awake for first 72 hours.</a:t>
            </a:r>
          </a:p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Education regarding the efficacy and use of non-opioid pain management</a:t>
            </a:r>
          </a:p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Other adjuncts (e.g., splinting, elevation, ice or heat packs prn, ambulation) </a:t>
            </a:r>
          </a:p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Prescription for a limited number of opioids when necessary. </a:t>
            </a:r>
          </a:p>
          <a:p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3" name="Freeform 49">
            <a:extLst>
              <a:ext uri="{FF2B5EF4-FFF2-40B4-BE49-F238E27FC236}">
                <a16:creationId xmlns:a16="http://schemas.microsoft.com/office/drawing/2014/main" id="{967C29FE-FD32-4AFB-AD20-DBDF5864B2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13915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0FB179-77B7-D640-B46A-631B97A308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7432"/>
          <a:stretch/>
        </p:blipFill>
        <p:spPr>
          <a:xfrm>
            <a:off x="6893318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85919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9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picture containing small, sitting, door, refrigerator&#10;&#10;Description automatically generated">
            <a:extLst>
              <a:ext uri="{FF2B5EF4-FFF2-40B4-BE49-F238E27FC236}">
                <a16:creationId xmlns:a16="http://schemas.microsoft.com/office/drawing/2014/main" id="{FE0330AF-26D0-BC41-BC58-C58964B82B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662" r="6334" b="8171"/>
          <a:stretch/>
        </p:blipFill>
        <p:spPr>
          <a:xfrm>
            <a:off x="-109507" y="10"/>
            <a:ext cx="12191981" cy="6857990"/>
          </a:xfrm>
          <a:prstGeom prst="rect">
            <a:avLst/>
          </a:prstGeom>
        </p:spPr>
      </p:pic>
      <p:sp>
        <p:nvSpPr>
          <p:cNvPr id="19" name="Rectangle 11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A3289A-AB48-6545-AE4E-F568B912D3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553" y="3091928"/>
            <a:ext cx="9078562" cy="2387600"/>
          </a:xfrm>
        </p:spPr>
        <p:txBody>
          <a:bodyPr>
            <a:normAutofit/>
          </a:bodyPr>
          <a:lstStyle/>
          <a:p>
            <a:pPr algn="l"/>
            <a:r>
              <a:rPr lang="en-US" sz="6100" dirty="0"/>
              <a:t>Closing a Silent Gateway to Opioid Use &amp; Dependence</a:t>
            </a:r>
          </a:p>
        </p:txBody>
      </p:sp>
      <p:sp>
        <p:nvSpPr>
          <p:cNvPr id="20" name="Rectangle: Rounded Corners 13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F4C4B5-6E75-764B-9645-D8DE40170A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553" y="5624945"/>
            <a:ext cx="9078562" cy="592975"/>
          </a:xfrm>
        </p:spPr>
        <p:txBody>
          <a:bodyPr anchor="ctr">
            <a:normAutofit/>
          </a:bodyPr>
          <a:lstStyle/>
          <a:p>
            <a:pPr algn="l"/>
            <a:r>
              <a:rPr lang="en-US" dirty="0" err="1"/>
              <a:t>rEASON</a:t>
            </a:r>
            <a:r>
              <a:rPr lang="en-US" dirty="0"/>
              <a:t> Project</a:t>
            </a:r>
          </a:p>
        </p:txBody>
      </p:sp>
    </p:spTree>
    <p:extLst>
      <p:ext uri="{BB962C8B-B14F-4D97-AF65-F5344CB8AC3E}">
        <p14:creationId xmlns:p14="http://schemas.microsoft.com/office/powerpoint/2010/main" val="19462542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88D98-6C1F-DC43-A4E0-4134BE01D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851" y="637762"/>
            <a:ext cx="2898276" cy="5576770"/>
          </a:xfrm>
        </p:spPr>
        <p:txBody>
          <a:bodyPr anchor="t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Patients discharged with an opioid prescription</a:t>
            </a:r>
            <a:br>
              <a:rPr lang="en-US">
                <a:solidFill>
                  <a:schemeClr val="bg1"/>
                </a:solidFill>
              </a:rPr>
            </a:br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126E3C-5AE6-EF4C-A398-5F5EC83A06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1541" y="-5176"/>
            <a:ext cx="7780459" cy="6863176"/>
          </a:xfrm>
        </p:spPr>
        <p:txBody>
          <a:bodyPr>
            <a:normAutofit/>
          </a:bodyPr>
          <a:lstStyle/>
          <a:p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100" dirty="0">
                <a:solidFill>
                  <a:schemeClr val="accent1">
                    <a:lumMod val="50000"/>
                  </a:schemeClr>
                </a:solidFill>
              </a:rPr>
              <a:t>Any prescription drug monitoring program (PDMP) must be accessed prior to prescribing opioids</a:t>
            </a:r>
          </a:p>
          <a:p>
            <a:r>
              <a:rPr lang="en-US" sz="2100" dirty="0">
                <a:solidFill>
                  <a:schemeClr val="accent1">
                    <a:lumMod val="50000"/>
                  </a:schemeClr>
                </a:solidFill>
              </a:rPr>
              <a:t>Short-acting opioids should be prescribed for no more than 3-5 day  (e.g., hydrocodone, oxycodone).</a:t>
            </a:r>
          </a:p>
          <a:p>
            <a:r>
              <a:rPr lang="en-US" sz="2100" dirty="0">
                <a:solidFill>
                  <a:schemeClr val="accent1">
                    <a:lumMod val="50000"/>
                  </a:schemeClr>
                </a:solidFill>
              </a:rPr>
              <a:t>Fentanyl or long-acting opioids  (methadone, OxyContin) should NOT be prescribed to opioid naïve patients.</a:t>
            </a:r>
          </a:p>
          <a:p>
            <a:r>
              <a:rPr lang="en-US" sz="2100" dirty="0">
                <a:solidFill>
                  <a:schemeClr val="accent1">
                    <a:lumMod val="50000"/>
                  </a:schemeClr>
                </a:solidFill>
              </a:rPr>
              <a:t>Educate patient &amp; parent/guardian on safe use of opioids &amp; risk of dependence</a:t>
            </a:r>
          </a:p>
          <a:p>
            <a:r>
              <a:rPr lang="en-US" sz="2100" dirty="0">
                <a:solidFill>
                  <a:schemeClr val="accent1">
                    <a:lumMod val="50000"/>
                  </a:schemeClr>
                </a:solidFill>
              </a:rPr>
              <a:t>Explicit instructions on reserving the opioids only for breakthrough pain and only during the first 3 days postop.</a:t>
            </a:r>
          </a:p>
          <a:p>
            <a:r>
              <a:rPr lang="en-US" sz="2100" dirty="0">
                <a:solidFill>
                  <a:schemeClr val="accent1">
                    <a:lumMod val="50000"/>
                  </a:schemeClr>
                </a:solidFill>
              </a:rPr>
              <a:t>Educate patient on tapering of opioids as surgical pain resolves.</a:t>
            </a:r>
          </a:p>
          <a:p>
            <a:r>
              <a:rPr lang="en-US" sz="2100" dirty="0">
                <a:solidFill>
                  <a:schemeClr val="accent1">
                    <a:lumMod val="50000"/>
                  </a:schemeClr>
                </a:solidFill>
              </a:rPr>
              <a:t>Education on safe opioid storage and disposal  for unused opioids</a:t>
            </a:r>
          </a:p>
          <a:p>
            <a:endParaRPr lang="en-US" sz="21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21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100" dirty="0">
                <a:solidFill>
                  <a:schemeClr val="accent1">
                    <a:lumMod val="50000"/>
                  </a:schemeClr>
                </a:solidFill>
              </a:rPr>
              <a:t>Non-opioid therapies  reinforced as a primary treatment</a:t>
            </a:r>
          </a:p>
          <a:p>
            <a:r>
              <a:rPr lang="en-US" sz="2100" dirty="0">
                <a:solidFill>
                  <a:schemeClr val="accent1">
                    <a:lumMod val="50000"/>
                  </a:schemeClr>
                </a:solidFill>
              </a:rPr>
              <a:t>Non-pharmacologic therapies encouraged (e.g., ice, elevation, physical therapy).</a:t>
            </a:r>
          </a:p>
          <a:p>
            <a:endParaRPr lang="en-US" sz="13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2B1E9C-2379-434D-9483-1D0DC01EDB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4055127" cy="2786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2071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1127F-8069-A348-A3C5-FB42D044E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736" y="365125"/>
            <a:ext cx="11343968" cy="1847133"/>
          </a:xfrm>
        </p:spPr>
        <p:txBody>
          <a:bodyPr>
            <a:noAutofit/>
          </a:bodyPr>
          <a:lstStyle/>
          <a:p>
            <a:br>
              <a:rPr lang="en-US" sz="3200" dirty="0">
                <a:latin typeface="+mn-lt"/>
              </a:rPr>
            </a:br>
            <a:br>
              <a:rPr lang="en-US" sz="3200" dirty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Historically, perioperative pain management is directed by the surgical team without  coordination with primary care providers</a:t>
            </a:r>
            <a:br>
              <a:rPr lang="en-US" sz="3200" dirty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br>
              <a:rPr lang="en-US" sz="3200" dirty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When pain or requests for opioids extend beyond the normal follow-up period patients show up to PCPs and Emergency Room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FAE952-EDAF-E844-9406-C0AEEFCF55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736" y="2905246"/>
            <a:ext cx="10515600" cy="4351338"/>
          </a:xfrm>
        </p:spPr>
        <p:txBody>
          <a:bodyPr>
            <a:normAutofit/>
          </a:bodyPr>
          <a:lstStyle/>
          <a:p>
            <a:pPr marL="914400" lvl="1" indent="-457200">
              <a:buFont typeface="+mj-lt"/>
              <a:buAutoNum type="arabicPeriod"/>
            </a:pP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Fragmentation of perioperative pain management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Inappropriate continuation of opioid medications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Patient mismanagement 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Active education of practitioners on transitional pain management</a:t>
            </a:r>
          </a:p>
        </p:txBody>
      </p:sp>
    </p:spTree>
    <p:extLst>
      <p:ext uri="{BB962C8B-B14F-4D97-AF65-F5344CB8AC3E}">
        <p14:creationId xmlns:p14="http://schemas.microsoft.com/office/powerpoint/2010/main" val="4936388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BFFA0-4D03-9849-B05C-F97F4642B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Transitional Pain Care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69EEE8-3568-9F45-B549-F36FDC2A4F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Opioids are rarely effective after postoperative days 3-5.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Rule out inflammation or postoperative complication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Assess for opioid risk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Involve behavioral health</a:t>
            </a:r>
          </a:p>
        </p:txBody>
      </p:sp>
    </p:spTree>
    <p:extLst>
      <p:ext uri="{BB962C8B-B14F-4D97-AF65-F5344CB8AC3E}">
        <p14:creationId xmlns:p14="http://schemas.microsoft.com/office/powerpoint/2010/main" val="30140777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257BA-DD44-3E47-9060-C044AC041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C08D3C-AB93-994B-907C-BBFAB7F582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New persistent opioid use is a common but underappreciated surgical complication 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No difference between minor &amp; major surgeries. 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Patient risk is modified by decreasing opioid exposure. 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Opioid-free /opioid-sparing analgesia &amp; anesthesia is the new norm.</a:t>
            </a:r>
          </a:p>
          <a:p>
            <a:pPr lvl="1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Knowledge of best practice alternatives</a:t>
            </a:r>
          </a:p>
          <a:p>
            <a:pPr lvl="1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Desire for change </a:t>
            </a:r>
          </a:p>
          <a:p>
            <a:pPr lvl="1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Resources to provide multimodal alternatives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Dealing with patient expectations and anxieties regarding pain control.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2792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C32EB-A33F-BE41-9DD6-E1410EF1B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Defining roles for a healthy community</a:t>
            </a:r>
            <a:br>
              <a:rPr lang="en-US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i="1" dirty="0">
                <a:solidFill>
                  <a:schemeClr val="accent1">
                    <a:lumMod val="50000"/>
                  </a:schemeClr>
                </a:solidFill>
              </a:rPr>
              <a:t>(AKA, Why we are talking to you)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8F8632-926E-904E-B725-D41629A9C5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2073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A healthy community is one in which groups from all parts of the community work together to prevent disease and promote healthy living options </a:t>
            </a:r>
          </a:p>
          <a:p>
            <a:pPr marL="0" indent="0">
              <a:buNone/>
            </a:pP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Working at the community level brings the greatest health benefits to the greatest number of people.</a:t>
            </a:r>
          </a:p>
          <a:p>
            <a:pPr marL="0" indent="0">
              <a:buNone/>
            </a:pP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It is a team effort between surgeons, anesthesiologists, patients, &amp; all caregivers to close the surgical gateway to persistent opioid use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336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975A78-4003-48A0-AE86-14EF06715C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95" r="23298" b="6596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C4A0C95-4381-2148-A84B-536C422C479A}"/>
              </a:ext>
            </a:extLst>
          </p:cNvPr>
          <p:cNvSpPr txBox="1"/>
          <p:nvPr/>
        </p:nvSpPr>
        <p:spPr>
          <a:xfrm>
            <a:off x="477981" y="1122363"/>
            <a:ext cx="4023360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800"/>
              </a:spcAft>
            </a:pPr>
            <a:r>
              <a:rPr lang="en-US" sz="4800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DISCUSSION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800"/>
              </a:spcAft>
            </a:pPr>
            <a:endParaRPr lang="en-US" sz="4800" dirty="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800"/>
              </a:spcAft>
            </a:pPr>
            <a:r>
              <a:rPr lang="en-US" sz="4800" dirty="0">
                <a:latin typeface="+mj-lt"/>
                <a:ea typeface="+mj-ea"/>
                <a:cs typeface="+mj-cs"/>
              </a:rPr>
              <a:t>				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460200"/>
      </p:ext>
    </p:extLst>
  </p:cSld>
  <p:clrMapOvr>
    <a:masterClrMapping/>
  </p:clrMapOvr>
  <p:transition spd="slow" advClick="0" advTm="3000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2ED58-B656-EC4B-861E-4ECF6EFA2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038" y="122237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Review: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28B635-D1E0-2F46-A3DC-295ED0D104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038" y="1447801"/>
            <a:ext cx="12001500" cy="439578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1.     T/F         Changes in clinical practice are usually easy and well-accepted by physicians and nurses</a:t>
            </a:r>
          </a:p>
          <a:p>
            <a:pPr marL="514350" indent="-514350">
              <a:buAutoNum type="arabicPeriod" startAt="2"/>
            </a:pPr>
            <a:r>
              <a:rPr lang="en-US" dirty="0"/>
              <a:t>T/F         The clinical efficacy of opioid-free anesthesia has been demonstrated</a:t>
            </a:r>
          </a:p>
          <a:p>
            <a:pPr marL="514350" indent="-514350">
              <a:buAutoNum type="arabicPeriod" startAt="2"/>
            </a:pPr>
            <a:r>
              <a:rPr lang="en-US" dirty="0"/>
              <a:t>T/F         Prevention of opioid dependence is easier to achieve than treatment </a:t>
            </a:r>
          </a:p>
          <a:p>
            <a:pPr marL="514350" indent="-514350">
              <a:buAutoNum type="arabicPeriod" startAt="2"/>
            </a:pPr>
            <a:r>
              <a:rPr lang="en-US" dirty="0"/>
              <a:t>T/F         Discussing patient expectations for pain management does not affect their satisfaction </a:t>
            </a:r>
          </a:p>
          <a:p>
            <a:pPr marL="514350" indent="-514350">
              <a:buAutoNum type="arabicPeriod" startAt="2"/>
            </a:pPr>
            <a:r>
              <a:rPr lang="en-US" dirty="0"/>
              <a:t>T/F         Regional anesthesia is only appropriate for major surgery.</a:t>
            </a:r>
          </a:p>
          <a:p>
            <a:pPr marL="514350" indent="-514350">
              <a:buAutoNum type="arabicPeriod" startAt="2"/>
            </a:pPr>
            <a:r>
              <a:rPr lang="en-US" dirty="0"/>
              <a:t>T/F         The opioid risk screening tool is used to identify high-risk patients at increased likelihood of 	         future abusive drug-related behavior</a:t>
            </a:r>
          </a:p>
          <a:p>
            <a:pPr marL="514350" indent="-514350">
              <a:buAutoNum type="arabicPeriod" startAt="2"/>
            </a:pPr>
            <a:r>
              <a:rPr lang="en-US" dirty="0"/>
              <a:t>T/F         New persistent opioid use is a common but underappreciated surgical complication </a:t>
            </a:r>
          </a:p>
          <a:p>
            <a:pPr marL="514350" indent="-514350">
              <a:buAutoNum type="arabicPeriod" startAt="2"/>
            </a:pPr>
            <a:r>
              <a:rPr lang="en-US" dirty="0"/>
              <a:t>T/F         Opioids should be reserved for severe breakthrough pain</a:t>
            </a:r>
          </a:p>
          <a:p>
            <a:pPr marL="514350" indent="-514350">
              <a:buAutoNum type="arabicPeriod" startAt="2"/>
            </a:pPr>
            <a:r>
              <a:rPr lang="en-US" dirty="0"/>
              <a:t>T/F         Primary care providers can increase the health of a community by being knowledgeable about prevention programs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BEC782-8CA3-DD42-A642-FE5135C7CD5A}"/>
              </a:ext>
            </a:extLst>
          </p:cNvPr>
          <p:cNvSpPr txBox="1"/>
          <p:nvPr/>
        </p:nvSpPr>
        <p:spPr>
          <a:xfrm rot="10800000">
            <a:off x="300038" y="5824538"/>
            <a:ext cx="377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Answer Key:   1-F; 2&amp;3-T; 4&amp;5-F; 6-9-T </a:t>
            </a:r>
          </a:p>
        </p:txBody>
      </p:sp>
    </p:spTree>
    <p:extLst>
      <p:ext uri="{BB962C8B-B14F-4D97-AF65-F5344CB8AC3E}">
        <p14:creationId xmlns:p14="http://schemas.microsoft.com/office/powerpoint/2010/main" val="1960483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ABCA2BAE-1143-8942-9E1F-993564CE79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19440" y="1062024"/>
            <a:ext cx="10307279" cy="4798947"/>
          </a:xfrm>
          <a:ln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/>
          <a:lstStyle/>
          <a:p>
            <a:r>
              <a:rPr lang="en-US" dirty="0"/>
              <a:t> </a:t>
            </a:r>
          </a:p>
          <a:p>
            <a:r>
              <a:rPr lang="en-US" dirty="0"/>
              <a:t>    </a:t>
            </a:r>
            <a:r>
              <a:rPr lang="en-US" sz="3200" dirty="0">
                <a:solidFill>
                  <a:schemeClr val="tx1"/>
                </a:solidFill>
              </a:rPr>
              <a:t>about this </a:t>
            </a:r>
            <a:r>
              <a:rPr lang="en-US" sz="3200" dirty="0">
                <a:solidFill>
                  <a:srgbClr val="00B0F0"/>
                </a:solidFill>
              </a:rPr>
              <a:t>course:</a:t>
            </a:r>
            <a:r>
              <a:rPr lang="en-US" sz="3200" dirty="0"/>
              <a:t>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D9F4C7B-55AA-2E40-85B4-5408F9F26482}"/>
              </a:ext>
            </a:extLst>
          </p:cNvPr>
          <p:cNvSpPr/>
          <p:nvPr/>
        </p:nvSpPr>
        <p:spPr>
          <a:xfrm>
            <a:off x="8307573" y="1094924"/>
            <a:ext cx="3005472" cy="2594961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spc="400"/>
          </a:p>
        </p:txBody>
      </p:sp>
      <p:sp>
        <p:nvSpPr>
          <p:cNvPr id="16" name="Freeform 125">
            <a:extLst>
              <a:ext uri="{FF2B5EF4-FFF2-40B4-BE49-F238E27FC236}">
                <a16:creationId xmlns:a16="http://schemas.microsoft.com/office/drawing/2014/main" id="{E25389C9-0030-6B42-AB19-5E1D8541D58B}"/>
              </a:ext>
            </a:extLst>
          </p:cNvPr>
          <p:cNvSpPr>
            <a:spLocks noEditPoints="1"/>
          </p:cNvSpPr>
          <p:nvPr/>
        </p:nvSpPr>
        <p:spPr bwMode="auto">
          <a:xfrm>
            <a:off x="9009369" y="1817747"/>
            <a:ext cx="1755732" cy="1377803"/>
          </a:xfrm>
          <a:custGeom>
            <a:avLst/>
            <a:gdLst>
              <a:gd name="T0" fmla="*/ 608 w 3754"/>
              <a:gd name="T1" fmla="*/ 0 h 3412"/>
              <a:gd name="T2" fmla="*/ 924 w 3754"/>
              <a:gd name="T3" fmla="*/ 393 h 3412"/>
              <a:gd name="T4" fmla="*/ 3754 w 3754"/>
              <a:gd name="T5" fmla="*/ 128 h 3412"/>
              <a:gd name="T6" fmla="*/ 1992 w 3754"/>
              <a:gd name="T7" fmla="*/ 1726 h 3412"/>
              <a:gd name="T8" fmla="*/ 1531 w 3754"/>
              <a:gd name="T9" fmla="*/ 1505 h 3412"/>
              <a:gd name="T10" fmla="*/ 1531 w 3754"/>
              <a:gd name="T11" fmla="*/ 1049 h 3412"/>
              <a:gd name="T12" fmla="*/ 1034 w 3754"/>
              <a:gd name="T13" fmla="*/ 894 h 3412"/>
              <a:gd name="T14" fmla="*/ 1033 w 3754"/>
              <a:gd name="T15" fmla="*/ 1906 h 3412"/>
              <a:gd name="T16" fmla="*/ 1034 w 3754"/>
              <a:gd name="T17" fmla="*/ 3202 h 3412"/>
              <a:gd name="T18" fmla="*/ 816 w 3754"/>
              <a:gd name="T19" fmla="*/ 3412 h 3412"/>
              <a:gd name="T20" fmla="*/ 691 w 3754"/>
              <a:gd name="T21" fmla="*/ 1985 h 3412"/>
              <a:gd name="T22" fmla="*/ 647 w 3754"/>
              <a:gd name="T23" fmla="*/ 3204 h 3412"/>
              <a:gd name="T24" fmla="*/ 425 w 3754"/>
              <a:gd name="T25" fmla="*/ 3412 h 3412"/>
              <a:gd name="T26" fmla="*/ 305 w 3754"/>
              <a:gd name="T27" fmla="*/ 1129 h 3412"/>
              <a:gd name="T28" fmla="*/ 249 w 3754"/>
              <a:gd name="T29" fmla="*/ 1121 h 3412"/>
              <a:gd name="T30" fmla="*/ 88 w 3754"/>
              <a:gd name="T31" fmla="*/ 1986 h 3412"/>
              <a:gd name="T32" fmla="*/ 7 w 3754"/>
              <a:gd name="T33" fmla="*/ 926 h 3412"/>
              <a:gd name="T34" fmla="*/ 386 w 3754"/>
              <a:gd name="T35" fmla="*/ 627 h 3412"/>
              <a:gd name="T36" fmla="*/ 746 w 3754"/>
              <a:gd name="T37" fmla="*/ 626 h 3412"/>
              <a:gd name="T38" fmla="*/ 813 w 3754"/>
              <a:gd name="T39" fmla="*/ 627 h 3412"/>
              <a:gd name="T40" fmla="*/ 1354 w 3754"/>
              <a:gd name="T41" fmla="*/ 733 h 3412"/>
              <a:gd name="T42" fmla="*/ 1531 w 3754"/>
              <a:gd name="T43" fmla="*/ 128 h 3412"/>
              <a:gd name="T44" fmla="*/ 3754 w 3754"/>
              <a:gd name="T45" fmla="*/ 128 h 3412"/>
              <a:gd name="T46" fmla="*/ 672 w 3754"/>
              <a:gd name="T47" fmla="*/ 773 h 3412"/>
              <a:gd name="T48" fmla="*/ 748 w 3754"/>
              <a:gd name="T49" fmla="*/ 660 h 3412"/>
              <a:gd name="T50" fmla="*/ 601 w 3754"/>
              <a:gd name="T51" fmla="*/ 660 h 3412"/>
              <a:gd name="T52" fmla="*/ 675 w 3754"/>
              <a:gd name="T53" fmla="*/ 823 h 3412"/>
              <a:gd name="T54" fmla="*/ 675 w 3754"/>
              <a:gd name="T55" fmla="*/ 1396 h 3412"/>
              <a:gd name="T56" fmla="*/ 3631 w 3754"/>
              <a:gd name="T57" fmla="*/ 107 h 3412"/>
              <a:gd name="T58" fmla="*/ 1633 w 3754"/>
              <a:gd name="T59" fmla="*/ 627 h 3412"/>
              <a:gd name="T60" fmla="*/ 1786 w 3754"/>
              <a:gd name="T61" fmla="*/ 767 h 3412"/>
              <a:gd name="T62" fmla="*/ 1786 w 3754"/>
              <a:gd name="T63" fmla="*/ 634 h 3412"/>
              <a:gd name="T64" fmla="*/ 2390 w 3754"/>
              <a:gd name="T65" fmla="*/ 255 h 3412"/>
              <a:gd name="T66" fmla="*/ 2289 w 3754"/>
              <a:gd name="T67" fmla="*/ 475 h 3412"/>
              <a:gd name="T68" fmla="*/ 2176 w 3754"/>
              <a:gd name="T69" fmla="*/ 634 h 3412"/>
              <a:gd name="T70" fmla="*/ 2316 w 3754"/>
              <a:gd name="T71" fmla="*/ 927 h 3412"/>
              <a:gd name="T72" fmla="*/ 1987 w 3754"/>
              <a:gd name="T73" fmla="*/ 1056 h 3412"/>
              <a:gd name="T74" fmla="*/ 2316 w 3754"/>
              <a:gd name="T75" fmla="*/ 1219 h 3412"/>
              <a:gd name="T76" fmla="*/ 1756 w 3754"/>
              <a:gd name="T77" fmla="*/ 1224 h 3412"/>
              <a:gd name="T78" fmla="*/ 1769 w 3754"/>
              <a:gd name="T79" fmla="*/ 1126 h 3412"/>
              <a:gd name="T80" fmla="*/ 1633 w 3754"/>
              <a:gd name="T81" fmla="*/ 1226 h 3412"/>
              <a:gd name="T82" fmla="*/ 1654 w 3754"/>
              <a:gd name="T83" fmla="*/ 1624 h 3412"/>
              <a:gd name="T84" fmla="*/ 3652 w 3754"/>
              <a:gd name="T85" fmla="*/ 1603 h 3412"/>
              <a:gd name="T86" fmla="*/ 2639 w 3754"/>
              <a:gd name="T87" fmla="*/ 783 h 3412"/>
              <a:gd name="T88" fmla="*/ 3170 w 3754"/>
              <a:gd name="T89" fmla="*/ 481 h 3412"/>
              <a:gd name="T90" fmla="*/ 3170 w 3754"/>
              <a:gd name="T91" fmla="*/ 1310 h 3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754" h="3412">
                <a:moveTo>
                  <a:pt x="386" y="340"/>
                </a:moveTo>
                <a:cubicBezTo>
                  <a:pt x="356" y="205"/>
                  <a:pt x="439" y="61"/>
                  <a:pt x="571" y="17"/>
                </a:cubicBezTo>
                <a:cubicBezTo>
                  <a:pt x="584" y="12"/>
                  <a:pt x="596" y="6"/>
                  <a:pt x="608" y="0"/>
                </a:cubicBezTo>
                <a:cubicBezTo>
                  <a:pt x="644" y="0"/>
                  <a:pt x="680" y="0"/>
                  <a:pt x="716" y="0"/>
                </a:cubicBezTo>
                <a:cubicBezTo>
                  <a:pt x="757" y="21"/>
                  <a:pt x="804" y="36"/>
                  <a:pt x="840" y="64"/>
                </a:cubicBezTo>
                <a:cubicBezTo>
                  <a:pt x="942" y="143"/>
                  <a:pt x="973" y="276"/>
                  <a:pt x="924" y="393"/>
                </a:cubicBezTo>
                <a:cubicBezTo>
                  <a:pt x="876" y="507"/>
                  <a:pt x="759" y="576"/>
                  <a:pt x="634" y="565"/>
                </a:cubicBezTo>
                <a:cubicBezTo>
                  <a:pt x="516" y="554"/>
                  <a:pt x="413" y="461"/>
                  <a:pt x="386" y="340"/>
                </a:cubicBezTo>
                <a:close/>
                <a:moveTo>
                  <a:pt x="3754" y="128"/>
                </a:moveTo>
                <a:cubicBezTo>
                  <a:pt x="3754" y="1603"/>
                  <a:pt x="3754" y="1603"/>
                  <a:pt x="3754" y="1603"/>
                </a:cubicBezTo>
                <a:cubicBezTo>
                  <a:pt x="3754" y="1671"/>
                  <a:pt x="3699" y="1726"/>
                  <a:pt x="3631" y="1726"/>
                </a:cubicBezTo>
                <a:cubicBezTo>
                  <a:pt x="1992" y="1726"/>
                  <a:pt x="1992" y="1726"/>
                  <a:pt x="1992" y="1726"/>
                </a:cubicBezTo>
                <a:cubicBezTo>
                  <a:pt x="1654" y="1726"/>
                  <a:pt x="1654" y="1726"/>
                  <a:pt x="1654" y="1726"/>
                </a:cubicBezTo>
                <a:cubicBezTo>
                  <a:pt x="1586" y="1726"/>
                  <a:pt x="1531" y="1671"/>
                  <a:pt x="1531" y="1603"/>
                </a:cubicBezTo>
                <a:cubicBezTo>
                  <a:pt x="1531" y="1505"/>
                  <a:pt x="1531" y="1505"/>
                  <a:pt x="1531" y="1505"/>
                </a:cubicBezTo>
                <a:cubicBezTo>
                  <a:pt x="1531" y="1465"/>
                  <a:pt x="1531" y="1465"/>
                  <a:pt x="1531" y="1465"/>
                </a:cubicBezTo>
                <a:cubicBezTo>
                  <a:pt x="1531" y="1287"/>
                  <a:pt x="1531" y="1287"/>
                  <a:pt x="1531" y="1287"/>
                </a:cubicBezTo>
                <a:cubicBezTo>
                  <a:pt x="1531" y="1049"/>
                  <a:pt x="1531" y="1049"/>
                  <a:pt x="1531" y="1049"/>
                </a:cubicBezTo>
                <a:cubicBezTo>
                  <a:pt x="1394" y="1005"/>
                  <a:pt x="1258" y="961"/>
                  <a:pt x="1122" y="916"/>
                </a:cubicBezTo>
                <a:cubicBezTo>
                  <a:pt x="1075" y="901"/>
                  <a:pt x="1075" y="901"/>
                  <a:pt x="1075" y="901"/>
                </a:cubicBezTo>
                <a:cubicBezTo>
                  <a:pt x="1034" y="894"/>
                  <a:pt x="1034" y="894"/>
                  <a:pt x="1034" y="894"/>
                </a:cubicBezTo>
                <a:cubicBezTo>
                  <a:pt x="1034" y="1066"/>
                  <a:pt x="1034" y="1066"/>
                  <a:pt x="1034" y="1066"/>
                </a:cubicBezTo>
                <a:cubicBezTo>
                  <a:pt x="1034" y="1066"/>
                  <a:pt x="1033" y="1066"/>
                  <a:pt x="1033" y="1066"/>
                </a:cubicBezTo>
                <a:cubicBezTo>
                  <a:pt x="1033" y="1906"/>
                  <a:pt x="1033" y="1906"/>
                  <a:pt x="1033" y="1906"/>
                </a:cubicBezTo>
                <a:cubicBezTo>
                  <a:pt x="1033" y="2290"/>
                  <a:pt x="1033" y="2290"/>
                  <a:pt x="1033" y="2290"/>
                </a:cubicBezTo>
                <a:cubicBezTo>
                  <a:pt x="1033" y="2530"/>
                  <a:pt x="1034" y="2770"/>
                  <a:pt x="1034" y="3010"/>
                </a:cubicBezTo>
                <a:cubicBezTo>
                  <a:pt x="1034" y="3074"/>
                  <a:pt x="1034" y="3138"/>
                  <a:pt x="1034" y="3202"/>
                </a:cubicBezTo>
                <a:cubicBezTo>
                  <a:pt x="1034" y="3290"/>
                  <a:pt x="1011" y="3358"/>
                  <a:pt x="935" y="3396"/>
                </a:cubicBezTo>
                <a:cubicBezTo>
                  <a:pt x="924" y="3402"/>
                  <a:pt x="912" y="3407"/>
                  <a:pt x="899" y="3412"/>
                </a:cubicBezTo>
                <a:cubicBezTo>
                  <a:pt x="871" y="3412"/>
                  <a:pt x="844" y="3412"/>
                  <a:pt x="816" y="3412"/>
                </a:cubicBezTo>
                <a:cubicBezTo>
                  <a:pt x="718" y="3377"/>
                  <a:pt x="689" y="3305"/>
                  <a:pt x="690" y="3204"/>
                </a:cubicBezTo>
                <a:cubicBezTo>
                  <a:pt x="693" y="2815"/>
                  <a:pt x="691" y="2425"/>
                  <a:pt x="691" y="2036"/>
                </a:cubicBezTo>
                <a:cubicBezTo>
                  <a:pt x="691" y="2019"/>
                  <a:pt x="691" y="2003"/>
                  <a:pt x="691" y="1985"/>
                </a:cubicBezTo>
                <a:cubicBezTo>
                  <a:pt x="674" y="1985"/>
                  <a:pt x="661" y="1985"/>
                  <a:pt x="645" y="1985"/>
                </a:cubicBezTo>
                <a:cubicBezTo>
                  <a:pt x="645" y="2003"/>
                  <a:pt x="645" y="2018"/>
                  <a:pt x="645" y="2034"/>
                </a:cubicBezTo>
                <a:cubicBezTo>
                  <a:pt x="645" y="2424"/>
                  <a:pt x="644" y="2814"/>
                  <a:pt x="647" y="3204"/>
                </a:cubicBezTo>
                <a:cubicBezTo>
                  <a:pt x="647" y="3295"/>
                  <a:pt x="621" y="3361"/>
                  <a:pt x="542" y="3397"/>
                </a:cubicBezTo>
                <a:cubicBezTo>
                  <a:pt x="532" y="3403"/>
                  <a:pt x="521" y="3408"/>
                  <a:pt x="508" y="3412"/>
                </a:cubicBezTo>
                <a:cubicBezTo>
                  <a:pt x="480" y="3412"/>
                  <a:pt x="452" y="3412"/>
                  <a:pt x="425" y="3412"/>
                </a:cubicBezTo>
                <a:cubicBezTo>
                  <a:pt x="372" y="3388"/>
                  <a:pt x="325" y="3358"/>
                  <a:pt x="312" y="3296"/>
                </a:cubicBezTo>
                <a:cubicBezTo>
                  <a:pt x="306" y="3266"/>
                  <a:pt x="305" y="3235"/>
                  <a:pt x="305" y="3205"/>
                </a:cubicBezTo>
                <a:cubicBezTo>
                  <a:pt x="305" y="2513"/>
                  <a:pt x="305" y="1821"/>
                  <a:pt x="305" y="1129"/>
                </a:cubicBezTo>
                <a:cubicBezTo>
                  <a:pt x="305" y="1111"/>
                  <a:pt x="305" y="1094"/>
                  <a:pt x="305" y="1074"/>
                </a:cubicBezTo>
                <a:cubicBezTo>
                  <a:pt x="284" y="1074"/>
                  <a:pt x="269" y="1074"/>
                  <a:pt x="249" y="1074"/>
                </a:cubicBezTo>
                <a:cubicBezTo>
                  <a:pt x="249" y="1092"/>
                  <a:pt x="249" y="1106"/>
                  <a:pt x="249" y="1121"/>
                </a:cubicBezTo>
                <a:cubicBezTo>
                  <a:pt x="249" y="1353"/>
                  <a:pt x="249" y="1585"/>
                  <a:pt x="249" y="1816"/>
                </a:cubicBezTo>
                <a:cubicBezTo>
                  <a:pt x="249" y="1835"/>
                  <a:pt x="250" y="1855"/>
                  <a:pt x="248" y="1874"/>
                </a:cubicBezTo>
                <a:cubicBezTo>
                  <a:pt x="239" y="1960"/>
                  <a:pt x="172" y="2006"/>
                  <a:pt x="88" y="1986"/>
                </a:cubicBezTo>
                <a:cubicBezTo>
                  <a:pt x="44" y="1976"/>
                  <a:pt x="21" y="1942"/>
                  <a:pt x="0" y="1906"/>
                </a:cubicBezTo>
                <a:cubicBezTo>
                  <a:pt x="0" y="1584"/>
                  <a:pt x="0" y="1262"/>
                  <a:pt x="0" y="941"/>
                </a:cubicBezTo>
                <a:cubicBezTo>
                  <a:pt x="3" y="936"/>
                  <a:pt x="6" y="931"/>
                  <a:pt x="7" y="926"/>
                </a:cubicBezTo>
                <a:cubicBezTo>
                  <a:pt x="11" y="909"/>
                  <a:pt x="16" y="893"/>
                  <a:pt x="22" y="878"/>
                </a:cubicBezTo>
                <a:cubicBezTo>
                  <a:pt x="76" y="720"/>
                  <a:pt x="202" y="629"/>
                  <a:pt x="378" y="627"/>
                </a:cubicBezTo>
                <a:cubicBezTo>
                  <a:pt x="380" y="627"/>
                  <a:pt x="383" y="627"/>
                  <a:pt x="386" y="627"/>
                </a:cubicBezTo>
                <a:cubicBezTo>
                  <a:pt x="446" y="627"/>
                  <a:pt x="632" y="626"/>
                  <a:pt x="742" y="626"/>
                </a:cubicBezTo>
                <a:cubicBezTo>
                  <a:pt x="742" y="626"/>
                  <a:pt x="742" y="626"/>
                  <a:pt x="742" y="626"/>
                </a:cubicBezTo>
                <a:cubicBezTo>
                  <a:pt x="743" y="626"/>
                  <a:pt x="744" y="626"/>
                  <a:pt x="746" y="626"/>
                </a:cubicBezTo>
                <a:cubicBezTo>
                  <a:pt x="776" y="626"/>
                  <a:pt x="800" y="626"/>
                  <a:pt x="813" y="626"/>
                </a:cubicBezTo>
                <a:cubicBezTo>
                  <a:pt x="813" y="626"/>
                  <a:pt x="813" y="626"/>
                  <a:pt x="813" y="626"/>
                </a:cubicBezTo>
                <a:cubicBezTo>
                  <a:pt x="813" y="627"/>
                  <a:pt x="813" y="627"/>
                  <a:pt x="813" y="627"/>
                </a:cubicBezTo>
                <a:cubicBezTo>
                  <a:pt x="851" y="627"/>
                  <a:pt x="888" y="627"/>
                  <a:pt x="925" y="628"/>
                </a:cubicBezTo>
                <a:cubicBezTo>
                  <a:pt x="978" y="623"/>
                  <a:pt x="1033" y="629"/>
                  <a:pt x="1089" y="647"/>
                </a:cubicBezTo>
                <a:cubicBezTo>
                  <a:pt x="1177" y="675"/>
                  <a:pt x="1265" y="704"/>
                  <a:pt x="1354" y="733"/>
                </a:cubicBezTo>
                <a:cubicBezTo>
                  <a:pt x="1413" y="752"/>
                  <a:pt x="1472" y="771"/>
                  <a:pt x="1531" y="790"/>
                </a:cubicBezTo>
                <a:cubicBezTo>
                  <a:pt x="1531" y="627"/>
                  <a:pt x="1531" y="627"/>
                  <a:pt x="1531" y="627"/>
                </a:cubicBezTo>
                <a:cubicBezTo>
                  <a:pt x="1531" y="128"/>
                  <a:pt x="1531" y="128"/>
                  <a:pt x="1531" y="128"/>
                </a:cubicBezTo>
                <a:cubicBezTo>
                  <a:pt x="1531" y="60"/>
                  <a:pt x="1586" y="5"/>
                  <a:pt x="1654" y="5"/>
                </a:cubicBezTo>
                <a:cubicBezTo>
                  <a:pt x="3631" y="5"/>
                  <a:pt x="3631" y="5"/>
                  <a:pt x="3631" y="5"/>
                </a:cubicBezTo>
                <a:cubicBezTo>
                  <a:pt x="3699" y="5"/>
                  <a:pt x="3754" y="60"/>
                  <a:pt x="3754" y="128"/>
                </a:cubicBezTo>
                <a:close/>
                <a:moveTo>
                  <a:pt x="601" y="660"/>
                </a:moveTo>
                <a:cubicBezTo>
                  <a:pt x="645" y="773"/>
                  <a:pt x="645" y="773"/>
                  <a:pt x="645" y="773"/>
                </a:cubicBezTo>
                <a:cubicBezTo>
                  <a:pt x="672" y="773"/>
                  <a:pt x="672" y="773"/>
                  <a:pt x="672" y="773"/>
                </a:cubicBezTo>
                <a:cubicBezTo>
                  <a:pt x="677" y="773"/>
                  <a:pt x="677" y="773"/>
                  <a:pt x="677" y="773"/>
                </a:cubicBezTo>
                <a:cubicBezTo>
                  <a:pt x="704" y="773"/>
                  <a:pt x="704" y="773"/>
                  <a:pt x="704" y="773"/>
                </a:cubicBezTo>
                <a:cubicBezTo>
                  <a:pt x="748" y="660"/>
                  <a:pt x="748" y="660"/>
                  <a:pt x="748" y="660"/>
                </a:cubicBezTo>
                <a:cubicBezTo>
                  <a:pt x="677" y="660"/>
                  <a:pt x="677" y="660"/>
                  <a:pt x="677" y="660"/>
                </a:cubicBezTo>
                <a:cubicBezTo>
                  <a:pt x="672" y="660"/>
                  <a:pt x="672" y="660"/>
                  <a:pt x="672" y="660"/>
                </a:cubicBezTo>
                <a:lnTo>
                  <a:pt x="601" y="660"/>
                </a:lnTo>
                <a:close/>
                <a:moveTo>
                  <a:pt x="755" y="1331"/>
                </a:moveTo>
                <a:cubicBezTo>
                  <a:pt x="704" y="823"/>
                  <a:pt x="704" y="823"/>
                  <a:pt x="704" y="823"/>
                </a:cubicBezTo>
                <a:cubicBezTo>
                  <a:pt x="675" y="823"/>
                  <a:pt x="675" y="823"/>
                  <a:pt x="675" y="823"/>
                </a:cubicBezTo>
                <a:cubicBezTo>
                  <a:pt x="645" y="823"/>
                  <a:pt x="645" y="823"/>
                  <a:pt x="645" y="823"/>
                </a:cubicBezTo>
                <a:cubicBezTo>
                  <a:pt x="595" y="1331"/>
                  <a:pt x="595" y="1331"/>
                  <a:pt x="595" y="1331"/>
                </a:cubicBezTo>
                <a:cubicBezTo>
                  <a:pt x="675" y="1396"/>
                  <a:pt x="675" y="1396"/>
                  <a:pt x="675" y="1396"/>
                </a:cubicBezTo>
                <a:lnTo>
                  <a:pt x="755" y="1331"/>
                </a:lnTo>
                <a:close/>
                <a:moveTo>
                  <a:pt x="3652" y="128"/>
                </a:moveTo>
                <a:cubicBezTo>
                  <a:pt x="3652" y="117"/>
                  <a:pt x="3642" y="107"/>
                  <a:pt x="3631" y="107"/>
                </a:cubicBezTo>
                <a:cubicBezTo>
                  <a:pt x="1654" y="107"/>
                  <a:pt x="1654" y="107"/>
                  <a:pt x="1654" y="107"/>
                </a:cubicBezTo>
                <a:cubicBezTo>
                  <a:pt x="1642" y="107"/>
                  <a:pt x="1633" y="117"/>
                  <a:pt x="1633" y="128"/>
                </a:cubicBezTo>
                <a:cubicBezTo>
                  <a:pt x="1633" y="627"/>
                  <a:pt x="1633" y="627"/>
                  <a:pt x="1633" y="627"/>
                </a:cubicBezTo>
                <a:cubicBezTo>
                  <a:pt x="1633" y="823"/>
                  <a:pt x="1633" y="823"/>
                  <a:pt x="1633" y="823"/>
                </a:cubicBezTo>
                <a:cubicBezTo>
                  <a:pt x="1684" y="840"/>
                  <a:pt x="1735" y="856"/>
                  <a:pt x="1786" y="873"/>
                </a:cubicBezTo>
                <a:cubicBezTo>
                  <a:pt x="1786" y="767"/>
                  <a:pt x="1786" y="767"/>
                  <a:pt x="1786" y="767"/>
                </a:cubicBezTo>
                <a:cubicBezTo>
                  <a:pt x="2025" y="767"/>
                  <a:pt x="2025" y="767"/>
                  <a:pt x="2025" y="767"/>
                </a:cubicBezTo>
                <a:cubicBezTo>
                  <a:pt x="2119" y="634"/>
                  <a:pt x="2119" y="634"/>
                  <a:pt x="2119" y="634"/>
                </a:cubicBezTo>
                <a:cubicBezTo>
                  <a:pt x="1786" y="634"/>
                  <a:pt x="1786" y="634"/>
                  <a:pt x="1786" y="634"/>
                </a:cubicBezTo>
                <a:cubicBezTo>
                  <a:pt x="1786" y="475"/>
                  <a:pt x="1786" y="475"/>
                  <a:pt x="1786" y="475"/>
                </a:cubicBezTo>
                <a:cubicBezTo>
                  <a:pt x="2233" y="475"/>
                  <a:pt x="2233" y="475"/>
                  <a:pt x="2233" y="475"/>
                </a:cubicBezTo>
                <a:cubicBezTo>
                  <a:pt x="2390" y="255"/>
                  <a:pt x="2390" y="255"/>
                  <a:pt x="2390" y="255"/>
                </a:cubicBezTo>
                <a:cubicBezTo>
                  <a:pt x="2394" y="248"/>
                  <a:pt x="2406" y="249"/>
                  <a:pt x="2416" y="256"/>
                </a:cubicBezTo>
                <a:cubicBezTo>
                  <a:pt x="2427" y="264"/>
                  <a:pt x="2431" y="275"/>
                  <a:pt x="2427" y="281"/>
                </a:cubicBezTo>
                <a:cubicBezTo>
                  <a:pt x="2289" y="475"/>
                  <a:pt x="2289" y="475"/>
                  <a:pt x="2289" y="475"/>
                </a:cubicBezTo>
                <a:cubicBezTo>
                  <a:pt x="2316" y="475"/>
                  <a:pt x="2316" y="475"/>
                  <a:pt x="2316" y="475"/>
                </a:cubicBezTo>
                <a:cubicBezTo>
                  <a:pt x="2316" y="634"/>
                  <a:pt x="2316" y="634"/>
                  <a:pt x="2316" y="634"/>
                </a:cubicBezTo>
                <a:cubicBezTo>
                  <a:pt x="2176" y="634"/>
                  <a:pt x="2176" y="634"/>
                  <a:pt x="2176" y="634"/>
                </a:cubicBezTo>
                <a:cubicBezTo>
                  <a:pt x="2081" y="767"/>
                  <a:pt x="2081" y="767"/>
                  <a:pt x="2081" y="767"/>
                </a:cubicBezTo>
                <a:cubicBezTo>
                  <a:pt x="2316" y="767"/>
                  <a:pt x="2316" y="767"/>
                  <a:pt x="2316" y="767"/>
                </a:cubicBezTo>
                <a:cubicBezTo>
                  <a:pt x="2316" y="927"/>
                  <a:pt x="2316" y="927"/>
                  <a:pt x="2316" y="927"/>
                </a:cubicBezTo>
                <a:cubicBezTo>
                  <a:pt x="1967" y="927"/>
                  <a:pt x="1967" y="927"/>
                  <a:pt x="1967" y="927"/>
                </a:cubicBezTo>
                <a:cubicBezTo>
                  <a:pt x="1957" y="941"/>
                  <a:pt x="1957" y="941"/>
                  <a:pt x="1957" y="941"/>
                </a:cubicBezTo>
                <a:cubicBezTo>
                  <a:pt x="1987" y="969"/>
                  <a:pt x="1998" y="1011"/>
                  <a:pt x="1987" y="1056"/>
                </a:cubicBezTo>
                <a:cubicBezTo>
                  <a:pt x="1986" y="1058"/>
                  <a:pt x="1986" y="1059"/>
                  <a:pt x="1986" y="1060"/>
                </a:cubicBezTo>
                <a:cubicBezTo>
                  <a:pt x="2316" y="1060"/>
                  <a:pt x="2316" y="1060"/>
                  <a:pt x="2316" y="1060"/>
                </a:cubicBezTo>
                <a:cubicBezTo>
                  <a:pt x="2316" y="1219"/>
                  <a:pt x="2316" y="1219"/>
                  <a:pt x="2316" y="1219"/>
                </a:cubicBezTo>
                <a:cubicBezTo>
                  <a:pt x="1786" y="1219"/>
                  <a:pt x="1786" y="1219"/>
                  <a:pt x="1786" y="1219"/>
                </a:cubicBezTo>
                <a:cubicBezTo>
                  <a:pt x="1786" y="1182"/>
                  <a:pt x="1786" y="1182"/>
                  <a:pt x="1786" y="1182"/>
                </a:cubicBezTo>
                <a:cubicBezTo>
                  <a:pt x="1756" y="1224"/>
                  <a:pt x="1756" y="1224"/>
                  <a:pt x="1756" y="1224"/>
                </a:cubicBezTo>
                <a:cubicBezTo>
                  <a:pt x="1751" y="1230"/>
                  <a:pt x="1739" y="1229"/>
                  <a:pt x="1729" y="1222"/>
                </a:cubicBezTo>
                <a:cubicBezTo>
                  <a:pt x="1719" y="1215"/>
                  <a:pt x="1714" y="1203"/>
                  <a:pt x="1718" y="1197"/>
                </a:cubicBezTo>
                <a:cubicBezTo>
                  <a:pt x="1769" y="1126"/>
                  <a:pt x="1769" y="1126"/>
                  <a:pt x="1769" y="1126"/>
                </a:cubicBezTo>
                <a:cubicBezTo>
                  <a:pt x="1742" y="1117"/>
                  <a:pt x="1714" y="1109"/>
                  <a:pt x="1687" y="1100"/>
                </a:cubicBezTo>
                <a:cubicBezTo>
                  <a:pt x="1669" y="1094"/>
                  <a:pt x="1651" y="1088"/>
                  <a:pt x="1633" y="1082"/>
                </a:cubicBezTo>
                <a:cubicBezTo>
                  <a:pt x="1633" y="1226"/>
                  <a:pt x="1633" y="1226"/>
                  <a:pt x="1633" y="1226"/>
                </a:cubicBezTo>
                <a:cubicBezTo>
                  <a:pt x="1633" y="1505"/>
                  <a:pt x="1633" y="1505"/>
                  <a:pt x="1633" y="1505"/>
                </a:cubicBezTo>
                <a:cubicBezTo>
                  <a:pt x="1633" y="1603"/>
                  <a:pt x="1633" y="1603"/>
                  <a:pt x="1633" y="1603"/>
                </a:cubicBezTo>
                <a:cubicBezTo>
                  <a:pt x="1633" y="1615"/>
                  <a:pt x="1642" y="1624"/>
                  <a:pt x="1654" y="1624"/>
                </a:cubicBezTo>
                <a:cubicBezTo>
                  <a:pt x="2039" y="1624"/>
                  <a:pt x="2039" y="1624"/>
                  <a:pt x="2039" y="1624"/>
                </a:cubicBezTo>
                <a:cubicBezTo>
                  <a:pt x="3631" y="1624"/>
                  <a:pt x="3631" y="1624"/>
                  <a:pt x="3631" y="1624"/>
                </a:cubicBezTo>
                <a:cubicBezTo>
                  <a:pt x="3642" y="1624"/>
                  <a:pt x="3652" y="1615"/>
                  <a:pt x="3652" y="1603"/>
                </a:cubicBezTo>
                <a:lnTo>
                  <a:pt x="3652" y="128"/>
                </a:lnTo>
                <a:close/>
                <a:moveTo>
                  <a:pt x="3053" y="368"/>
                </a:moveTo>
                <a:cubicBezTo>
                  <a:pt x="2824" y="368"/>
                  <a:pt x="2639" y="554"/>
                  <a:pt x="2639" y="783"/>
                </a:cubicBezTo>
                <a:cubicBezTo>
                  <a:pt x="3053" y="783"/>
                  <a:pt x="3053" y="783"/>
                  <a:pt x="3053" y="783"/>
                </a:cubicBezTo>
                <a:lnTo>
                  <a:pt x="3053" y="368"/>
                </a:lnTo>
                <a:close/>
                <a:moveTo>
                  <a:pt x="3170" y="481"/>
                </a:moveTo>
                <a:cubicBezTo>
                  <a:pt x="3170" y="896"/>
                  <a:pt x="3170" y="896"/>
                  <a:pt x="3170" y="896"/>
                </a:cubicBezTo>
                <a:cubicBezTo>
                  <a:pt x="2755" y="896"/>
                  <a:pt x="2755" y="896"/>
                  <a:pt x="2755" y="896"/>
                </a:cubicBezTo>
                <a:cubicBezTo>
                  <a:pt x="2755" y="1125"/>
                  <a:pt x="2941" y="1310"/>
                  <a:pt x="3170" y="1310"/>
                </a:cubicBezTo>
                <a:cubicBezTo>
                  <a:pt x="3399" y="1310"/>
                  <a:pt x="3584" y="1125"/>
                  <a:pt x="3584" y="896"/>
                </a:cubicBezTo>
                <a:cubicBezTo>
                  <a:pt x="3584" y="667"/>
                  <a:pt x="3399" y="481"/>
                  <a:pt x="3170" y="48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675" spc="4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0410D8D-E76C-2843-9D7B-3FF9B2DA4E77}"/>
              </a:ext>
            </a:extLst>
          </p:cNvPr>
          <p:cNvSpPr txBox="1"/>
          <p:nvPr/>
        </p:nvSpPr>
        <p:spPr>
          <a:xfrm>
            <a:off x="1292637" y="2139590"/>
            <a:ext cx="6741740" cy="365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30" dirty="0"/>
              <a:t>Goal: Educate stakeholders on the role of surgery as a gateway to persistent opioid use.</a:t>
            </a:r>
          </a:p>
          <a:p>
            <a:endParaRPr lang="en-US" sz="1930" dirty="0"/>
          </a:p>
          <a:p>
            <a:r>
              <a:rPr lang="en-US" sz="1930" dirty="0"/>
              <a:t>Means: Seven modules to promote understanding how and why surgery may lead to opioid use disorder.</a:t>
            </a:r>
          </a:p>
          <a:p>
            <a:endParaRPr lang="en-US" sz="1930" dirty="0"/>
          </a:p>
          <a:p>
            <a:r>
              <a:rPr lang="en-US" sz="1930" dirty="0"/>
              <a:t>Outcomes: </a:t>
            </a:r>
          </a:p>
          <a:p>
            <a:pPr marL="457178" indent="-457178">
              <a:buFont typeface="+mj-lt"/>
              <a:buAutoNum type="arabicPeriod"/>
            </a:pPr>
            <a:r>
              <a:rPr lang="en-US" sz="1930" dirty="0"/>
              <a:t>Providers will be able to educate patients about their options for surgical pain management.</a:t>
            </a:r>
          </a:p>
          <a:p>
            <a:pPr marL="457178" indent="-457178">
              <a:buFont typeface="+mj-lt"/>
              <a:buAutoNum type="arabicPeriod"/>
            </a:pPr>
            <a:r>
              <a:rPr lang="en-US" sz="1930" dirty="0"/>
              <a:t>Advocate for safe and effective opioid-free pain treatment and follow-up.  </a:t>
            </a:r>
          </a:p>
          <a:p>
            <a:pPr marL="457178" indent="-457178">
              <a:buFont typeface="+mj-lt"/>
              <a:buAutoNum type="arabicPeriod"/>
            </a:pPr>
            <a:r>
              <a:rPr lang="en-US" sz="1930" dirty="0"/>
              <a:t>Achieve prevention of opioid use disorder.</a:t>
            </a:r>
            <a:endParaRPr lang="en-US" sz="193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750273"/>
      </p:ext>
    </p:extLst>
  </p:cSld>
  <p:clrMapOvr>
    <a:masterClrMapping/>
  </p:clrMapOvr>
  <p:transition spd="slow" advClick="0" advTm="3000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/>
          <p:cNvCxnSpPr/>
          <p:nvPr/>
        </p:nvCxnSpPr>
        <p:spPr>
          <a:xfrm>
            <a:off x="791633" y="3047770"/>
            <a:ext cx="0" cy="762463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129922" y="2977596"/>
            <a:ext cx="4824085" cy="90268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2933" cap="all" spc="400" dirty="0">
                <a:latin typeface="Myriad Pro Cond" panose="020B0506030403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Curriculum</a:t>
            </a:r>
            <a:r>
              <a:rPr lang="en-US" sz="2933" cap="all" spc="400" dirty="0">
                <a:solidFill>
                  <a:schemeClr val="accent1"/>
                </a:solidFill>
                <a:latin typeface="Myriad Pro Cond" panose="020B0506030403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933" cap="all" spc="400" dirty="0">
                <a:solidFill>
                  <a:schemeClr val="bg1"/>
                </a:solidFill>
                <a:latin typeface="Myriad Pro Cond" panose="020B0506030403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Modules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992431" y="603897"/>
            <a:ext cx="5636845" cy="4398960"/>
            <a:chOff x="5212841" y="1084709"/>
            <a:chExt cx="2336080" cy="3299220"/>
          </a:xfrm>
        </p:grpSpPr>
        <p:sp>
          <p:nvSpPr>
            <p:cNvPr id="6" name="TextBox 5"/>
            <p:cNvSpPr txBox="1"/>
            <p:nvPr/>
          </p:nvSpPr>
          <p:spPr>
            <a:xfrm>
              <a:off x="5809289" y="1088301"/>
              <a:ext cx="1644765" cy="4944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sz="1333" b="1" spc="400" dirty="0">
                  <a:solidFill>
                    <a:schemeClr val="bg1"/>
                  </a:solidFill>
                  <a:latin typeface="Myriad Pro Cond" panose="020B0506030403020204" pitchFamily="34" charset="0"/>
                  <a:cs typeface="Poppins SemiBold" panose="02000000000000000000" pitchFamily="2" charset="0"/>
                </a:rPr>
                <a:t>Surgery as a Gateway to Persistent Opioid Use;  Defining the  problem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809289" y="1806234"/>
              <a:ext cx="1644765" cy="15600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sz="1333" b="1" spc="400" dirty="0">
                  <a:solidFill>
                    <a:schemeClr val="bg1"/>
                  </a:solidFill>
                  <a:latin typeface="Myriad Pro Cond" panose="020B0506030403020204" pitchFamily="34" charset="0"/>
                  <a:cs typeface="Poppins SemiBold" panose="02000000000000000000" pitchFamily="2" charset="0"/>
                </a:rPr>
                <a:t>Opioids; From Friend to Foe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809289" y="2411771"/>
              <a:ext cx="1644765" cy="15600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sz="1333" b="1" spc="400" dirty="0">
                  <a:solidFill>
                    <a:schemeClr val="bg1"/>
                  </a:solidFill>
                  <a:latin typeface="Myriad Pro Cond" panose="020B0506030403020204" pitchFamily="34" charset="0"/>
                  <a:cs typeface="Poppins SemiBold" panose="02000000000000000000" pitchFamily="2" charset="0"/>
                </a:rPr>
                <a:t>Opioid Induced Hyperalgesia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809289" y="2996320"/>
              <a:ext cx="1739632" cy="32523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sz="1333" b="1" spc="400" dirty="0">
                  <a:solidFill>
                    <a:schemeClr val="bg1"/>
                  </a:solidFill>
                  <a:latin typeface="Myriad Pro Cond" panose="020B0506030403020204" pitchFamily="34" charset="0"/>
                  <a:cs typeface="Poppins SemiBold" panose="02000000000000000000" pitchFamily="2" charset="0"/>
                </a:rPr>
                <a:t>Adolescents/Young Adults as a uniquely Susceptible Group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809289" y="3720237"/>
              <a:ext cx="1644765" cy="66369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sz="1333" b="1" spc="400" dirty="0">
                  <a:solidFill>
                    <a:schemeClr val="bg1"/>
                  </a:solidFill>
                  <a:latin typeface="Myriad Pro Cond" panose="020B0506030403020204" pitchFamily="34" charset="0"/>
                  <a:cs typeface="Poppins SemiBold" panose="02000000000000000000" pitchFamily="2" charset="0"/>
                </a:rPr>
                <a:t>Multimodal analgesia; concept and implementation: Regional Anesthesia</a:t>
              </a:r>
            </a:p>
            <a:p>
              <a:pPr>
                <a:lnSpc>
                  <a:spcPct val="110000"/>
                </a:lnSpc>
              </a:pPr>
              <a:endParaRPr lang="en-US" sz="1333" b="1" spc="400" dirty="0">
                <a:solidFill>
                  <a:schemeClr val="bg1"/>
                </a:solidFill>
                <a:latin typeface="Myriad Pro Cond" panose="020B0506030403020204" pitchFamily="34" charset="0"/>
                <a:cs typeface="Poppins SemiBold" panose="02000000000000000000" pitchFamily="2" charset="0"/>
              </a:endParaRPr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5212841" y="1084709"/>
              <a:ext cx="345738" cy="345738"/>
              <a:chOff x="4967307" y="1084709"/>
              <a:chExt cx="345738" cy="345738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4967307" y="1084709"/>
                <a:ext cx="345738" cy="345738"/>
              </a:xfrm>
              <a:prstGeom prst="ellipse">
                <a:avLst/>
              </a:prstGeom>
              <a:solidFill>
                <a:schemeClr val="tx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 spc="400">
                  <a:latin typeface="Myriad Pro Cond" panose="020B0506030403020204" pitchFamily="34" charset="0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4979964" y="1165245"/>
                <a:ext cx="320425" cy="1846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600" b="1" spc="400" dirty="0">
                    <a:solidFill>
                      <a:schemeClr val="bg1"/>
                    </a:solidFill>
                    <a:latin typeface="Myriad Pro Cond" panose="020B0506030403020204" pitchFamily="34" charset="0"/>
                    <a:cs typeface="Poppins SemiBold" panose="02000000000000000000" pitchFamily="2" charset="0"/>
                  </a:rPr>
                  <a:t>01</a:t>
                </a:r>
              </a:p>
            </p:txBody>
          </p:sp>
        </p:grpSp>
        <p:sp>
          <p:nvSpPr>
            <p:cNvPr id="11" name="Oval 10"/>
            <p:cNvSpPr/>
            <p:nvPr/>
          </p:nvSpPr>
          <p:spPr>
            <a:xfrm>
              <a:off x="5212841" y="1740817"/>
              <a:ext cx="345738" cy="345738"/>
            </a:xfrm>
            <a:prstGeom prst="ellipse">
              <a:avLst/>
            </a:prstGeom>
            <a:solidFill>
              <a:schemeClr val="tx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75" spc="400">
                <a:latin typeface="Myriad Pro Cond" panose="020B050603040302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225498" y="1821353"/>
              <a:ext cx="320425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600" b="1" spc="400" dirty="0">
                  <a:solidFill>
                    <a:schemeClr val="bg1"/>
                  </a:solidFill>
                  <a:latin typeface="Myriad Pro Cond" panose="020B0506030403020204" pitchFamily="34" charset="0"/>
                  <a:cs typeface="Poppins SemiBold" panose="02000000000000000000" pitchFamily="2" charset="0"/>
                </a:rPr>
                <a:t>02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5212841" y="2396926"/>
              <a:ext cx="345738" cy="345738"/>
            </a:xfrm>
            <a:prstGeom prst="ellipse">
              <a:avLst/>
            </a:prstGeom>
            <a:solidFill>
              <a:schemeClr val="tx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75" spc="400">
                <a:latin typeface="Myriad Pro Cond" panose="020B0506030403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225498" y="2477462"/>
              <a:ext cx="320425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600" b="1" spc="400" dirty="0">
                  <a:solidFill>
                    <a:schemeClr val="bg1"/>
                  </a:solidFill>
                  <a:latin typeface="Myriad Pro Cond" panose="020B0506030403020204" pitchFamily="34" charset="0"/>
                  <a:cs typeface="Poppins SemiBold" panose="02000000000000000000" pitchFamily="2" charset="0"/>
                </a:rPr>
                <a:t>03</a:t>
              </a:r>
            </a:p>
          </p:txBody>
        </p:sp>
        <p:sp>
          <p:nvSpPr>
            <p:cNvPr id="17" name="Oval 16"/>
            <p:cNvSpPr/>
            <p:nvPr/>
          </p:nvSpPr>
          <p:spPr>
            <a:xfrm>
              <a:off x="5212841" y="3053035"/>
              <a:ext cx="345738" cy="345738"/>
            </a:xfrm>
            <a:prstGeom prst="ellipse">
              <a:avLst/>
            </a:prstGeom>
            <a:solidFill>
              <a:schemeClr val="tx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75" spc="400">
                <a:latin typeface="Myriad Pro Cond" panose="020B0506030403020204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225498" y="3133571"/>
              <a:ext cx="320425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600" b="1" spc="400" dirty="0">
                  <a:solidFill>
                    <a:schemeClr val="bg1"/>
                  </a:solidFill>
                  <a:latin typeface="Myriad Pro Cond" panose="020B0506030403020204" pitchFamily="34" charset="0"/>
                  <a:cs typeface="Poppins SemiBold" panose="02000000000000000000" pitchFamily="2" charset="0"/>
                </a:rPr>
                <a:t>04</a:t>
              </a:r>
            </a:p>
          </p:txBody>
        </p:sp>
        <p:sp>
          <p:nvSpPr>
            <p:cNvPr id="20" name="Oval 19"/>
            <p:cNvSpPr/>
            <p:nvPr/>
          </p:nvSpPr>
          <p:spPr>
            <a:xfrm>
              <a:off x="5212841" y="3709143"/>
              <a:ext cx="345738" cy="345738"/>
            </a:xfrm>
            <a:prstGeom prst="ellipse">
              <a:avLst/>
            </a:prstGeom>
            <a:solidFill>
              <a:schemeClr val="tx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75" spc="400">
                <a:latin typeface="Myriad Pro Cond" panose="020B050603040302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225498" y="3789679"/>
              <a:ext cx="320425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600" b="1" spc="400" dirty="0">
                  <a:solidFill>
                    <a:schemeClr val="bg1"/>
                  </a:solidFill>
                  <a:latin typeface="Myriad Pro Cond" panose="020B0506030403020204" pitchFamily="34" charset="0"/>
                  <a:cs typeface="Poppins SemiBold" panose="02000000000000000000" pitchFamily="2" charset="0"/>
                </a:rPr>
                <a:t>05</a:t>
              </a:r>
            </a:p>
          </p:txBody>
        </p:sp>
        <p:cxnSp>
          <p:nvCxnSpPr>
            <p:cNvPr id="34" name="Straight Connector 33"/>
            <p:cNvCxnSpPr>
              <a:stCxn id="8" idx="4"/>
              <a:endCxn id="11" idx="0"/>
            </p:cNvCxnSpPr>
            <p:nvPr/>
          </p:nvCxnSpPr>
          <p:spPr>
            <a:xfrm>
              <a:off x="5385710" y="1430447"/>
              <a:ext cx="0" cy="31037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11" idx="4"/>
              <a:endCxn id="14" idx="0"/>
            </p:cNvCxnSpPr>
            <p:nvPr/>
          </p:nvCxnSpPr>
          <p:spPr>
            <a:xfrm>
              <a:off x="5385710" y="2086555"/>
              <a:ext cx="0" cy="310371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14" idx="4"/>
              <a:endCxn id="17" idx="0"/>
            </p:cNvCxnSpPr>
            <p:nvPr/>
          </p:nvCxnSpPr>
          <p:spPr>
            <a:xfrm>
              <a:off x="5385710" y="2742664"/>
              <a:ext cx="0" cy="310371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17" idx="4"/>
              <a:endCxn id="20" idx="0"/>
            </p:cNvCxnSpPr>
            <p:nvPr/>
          </p:nvCxnSpPr>
          <p:spPr>
            <a:xfrm>
              <a:off x="5385710" y="3398773"/>
              <a:ext cx="0" cy="31037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Oval 24">
            <a:extLst>
              <a:ext uri="{FF2B5EF4-FFF2-40B4-BE49-F238E27FC236}">
                <a16:creationId xmlns:a16="http://schemas.microsoft.com/office/drawing/2014/main" id="{BB8E2770-12AF-D34D-9824-373A35618290}"/>
              </a:ext>
            </a:extLst>
          </p:cNvPr>
          <p:cNvSpPr/>
          <p:nvPr/>
        </p:nvSpPr>
        <p:spPr>
          <a:xfrm>
            <a:off x="5992432" y="4977952"/>
            <a:ext cx="834249" cy="460984"/>
          </a:xfrm>
          <a:prstGeom prst="ellipse">
            <a:avLst/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spc="400">
              <a:latin typeface="Myriad Pro Cond" panose="020B0506030403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B400BD7-513C-974B-9CC4-48C7EB110A2E}"/>
              </a:ext>
            </a:extLst>
          </p:cNvPr>
          <p:cNvSpPr txBox="1"/>
          <p:nvPr/>
        </p:nvSpPr>
        <p:spPr>
          <a:xfrm>
            <a:off x="6022973" y="5085334"/>
            <a:ext cx="773169" cy="24622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b="1" spc="400" dirty="0">
                <a:solidFill>
                  <a:schemeClr val="bg1"/>
                </a:solidFill>
                <a:latin typeface="Myriad Pro Cond" panose="020B0506030403020204" pitchFamily="34" charset="0"/>
                <a:cs typeface="Poppins SemiBold" panose="02000000000000000000" pitchFamily="2" charset="0"/>
              </a:rPr>
              <a:t>06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1E8C828-9F9B-DD43-A48E-5F109E72DE6A}"/>
              </a:ext>
            </a:extLst>
          </p:cNvPr>
          <p:cNvCxnSpPr>
            <a:endCxn id="25" idx="0"/>
          </p:cNvCxnSpPr>
          <p:nvPr/>
        </p:nvCxnSpPr>
        <p:spPr>
          <a:xfrm>
            <a:off x="6409555" y="4564125"/>
            <a:ext cx="0" cy="413827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id="{14A2032B-1AA6-2D4E-BAB5-AEC0570DCA68}"/>
              </a:ext>
            </a:extLst>
          </p:cNvPr>
          <p:cNvSpPr/>
          <p:nvPr/>
        </p:nvSpPr>
        <p:spPr>
          <a:xfrm>
            <a:off x="6022973" y="5852763"/>
            <a:ext cx="834249" cy="460984"/>
          </a:xfrm>
          <a:prstGeom prst="ellipse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spc="400">
              <a:latin typeface="Myriad Pro Cond" panose="020B0506030403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A4212A6-AFF8-5242-BFE0-E6616F3B120B}"/>
              </a:ext>
            </a:extLst>
          </p:cNvPr>
          <p:cNvSpPr txBox="1"/>
          <p:nvPr/>
        </p:nvSpPr>
        <p:spPr>
          <a:xfrm>
            <a:off x="6053514" y="5960145"/>
            <a:ext cx="773169" cy="24622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b="1" spc="400" dirty="0">
                <a:latin typeface="Myriad Pro Cond" panose="020B0506030403020204" pitchFamily="34" charset="0"/>
                <a:cs typeface="Poppins SemiBold" panose="02000000000000000000" pitchFamily="2" charset="0"/>
              </a:rPr>
              <a:t>07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5298667-711E-4242-BD5C-E8AAA4E45BD8}"/>
              </a:ext>
            </a:extLst>
          </p:cNvPr>
          <p:cNvCxnSpPr>
            <a:endCxn id="28" idx="0"/>
          </p:cNvCxnSpPr>
          <p:nvPr/>
        </p:nvCxnSpPr>
        <p:spPr>
          <a:xfrm>
            <a:off x="6440096" y="5438936"/>
            <a:ext cx="0" cy="413827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AC9D00DE-739F-C94C-9970-19EAD254A8C7}"/>
              </a:ext>
            </a:extLst>
          </p:cNvPr>
          <p:cNvSpPr txBox="1"/>
          <p:nvPr/>
        </p:nvSpPr>
        <p:spPr>
          <a:xfrm>
            <a:off x="7431630" y="5057409"/>
            <a:ext cx="3968736" cy="6592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333" b="1" spc="400" dirty="0">
                <a:solidFill>
                  <a:schemeClr val="bg1"/>
                </a:solidFill>
                <a:latin typeface="Myriad Pro Cond" panose="020B0506030403020204" pitchFamily="34" charset="0"/>
                <a:cs typeface="Poppins SemiBold" panose="02000000000000000000" pitchFamily="2" charset="0"/>
              </a:rPr>
              <a:t>Multimodal analgesia; concept and implementation: NSAIDs</a:t>
            </a:r>
          </a:p>
          <a:p>
            <a:pPr>
              <a:lnSpc>
                <a:spcPct val="110000"/>
              </a:lnSpc>
            </a:pPr>
            <a:endParaRPr lang="en-US" sz="1333" b="1" spc="400" dirty="0">
              <a:solidFill>
                <a:schemeClr val="bg1"/>
              </a:solidFill>
              <a:latin typeface="Myriad Pro Cond" panose="020B0506030403020204" pitchFamily="34" charset="0"/>
              <a:cs typeface="Poppins SemiBold" panose="02000000000000000000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722679D-0281-8043-8BD4-A2D2B04207B2}"/>
              </a:ext>
            </a:extLst>
          </p:cNvPr>
          <p:cNvSpPr txBox="1"/>
          <p:nvPr/>
        </p:nvSpPr>
        <p:spPr>
          <a:xfrm>
            <a:off x="7431630" y="5753613"/>
            <a:ext cx="4423485" cy="6592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333" b="1" spc="400" dirty="0">
                <a:solidFill>
                  <a:schemeClr val="bg1"/>
                </a:solidFill>
                <a:latin typeface="Myriad Pro Cond" panose="020B0506030403020204" pitchFamily="34" charset="0"/>
                <a:cs typeface="Poppins SemiBold" panose="02000000000000000000" pitchFamily="2" charset="0"/>
              </a:rPr>
              <a:t>Developing a Pain Management Plan: Responsible Follow-up&amp; Transition of Care From Surgery</a:t>
            </a:r>
          </a:p>
        </p:txBody>
      </p:sp>
    </p:spTree>
    <p:extLst>
      <p:ext uri="{BB962C8B-B14F-4D97-AF65-F5344CB8AC3E}">
        <p14:creationId xmlns:p14="http://schemas.microsoft.com/office/powerpoint/2010/main" val="870097910"/>
      </p:ext>
    </p:extLst>
  </p:cSld>
  <p:clrMapOvr>
    <a:masterClrMapping/>
  </p:clrMapOvr>
  <p:transition spd="slow" advClick="0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065033"/>
            <a:ext cx="12192000" cy="79296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C86FA563-5A6C-964D-803D-BA6F1CE41C52}"/>
              </a:ext>
            </a:extLst>
          </p:cNvPr>
          <p:cNvSpPr txBox="1">
            <a:spLocks/>
          </p:cNvSpPr>
          <p:nvPr/>
        </p:nvSpPr>
        <p:spPr>
          <a:xfrm>
            <a:off x="778936" y="715782"/>
            <a:ext cx="11119281" cy="511013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933" cap="all" spc="67" dirty="0">
                <a:solidFill>
                  <a:schemeClr val="accent1">
                    <a:lumMod val="50000"/>
                  </a:schemeClr>
                </a:solidFill>
                <a:latin typeface="Myriad Pro Cond" panose="020B0506030403020204" pitchFamily="34" charset="0"/>
              </a:rPr>
              <a:t>Opioids; from friend to foe Module </a:t>
            </a:r>
            <a:r>
              <a:rPr lang="en-US" sz="2933" cap="all" spc="67" dirty="0">
                <a:solidFill>
                  <a:srgbClr val="00B0F0"/>
                </a:solidFill>
                <a:latin typeface="Myriad Pro Cond" panose="020B0506030403020204" pitchFamily="34" charset="0"/>
              </a:rPr>
              <a:t>Objectives</a:t>
            </a:r>
          </a:p>
          <a:p>
            <a:pPr marL="0" indent="0">
              <a:buNone/>
            </a:pPr>
            <a:r>
              <a:rPr lang="en-US" sz="2933" cap="all" spc="67" dirty="0">
                <a:latin typeface="Myriad Pro Cond" panose="020B0506030403020204" pitchFamily="34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AE2F4D-7527-0E41-8A84-090D570558BB}"/>
              </a:ext>
            </a:extLst>
          </p:cNvPr>
          <p:cNvSpPr txBox="1"/>
          <p:nvPr/>
        </p:nvSpPr>
        <p:spPr>
          <a:xfrm>
            <a:off x="778936" y="1290392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cap="all" spc="67" dirty="0">
                <a:solidFill>
                  <a:schemeClr val="accent1"/>
                </a:solidFill>
                <a:latin typeface="Myriad Pro Cond" panose="020B0506030403020204" pitchFamily="34" charset="0"/>
              </a:rPr>
              <a:t>U</a:t>
            </a:r>
            <a:r>
              <a:rPr lang="en-US" sz="1400" cap="all" spc="67" dirty="0">
                <a:latin typeface="Myriad Pro Cond" panose="020B0506030403020204" pitchFamily="34" charset="0"/>
              </a:rPr>
              <a:t>pon completion of this course, the learner will be able to</a:t>
            </a:r>
            <a:r>
              <a:rPr lang="en-US" sz="1400" cap="all" spc="67" dirty="0">
                <a:solidFill>
                  <a:schemeClr val="accent1"/>
                </a:solidFill>
                <a:latin typeface="Myriad Pro Cond" panose="020B0506030403020204" pitchFamily="34" charset="0"/>
              </a:rPr>
              <a:t>: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4C91003-A3F4-F842-9046-EE035CB12393}"/>
              </a:ext>
            </a:extLst>
          </p:cNvPr>
          <p:cNvGrpSpPr/>
          <p:nvPr/>
        </p:nvGrpSpPr>
        <p:grpSpPr>
          <a:xfrm>
            <a:off x="808566" y="2053681"/>
            <a:ext cx="792969" cy="792967"/>
            <a:chOff x="593725" y="1547349"/>
            <a:chExt cx="594727" cy="594725"/>
          </a:xfrm>
          <a:solidFill>
            <a:srgbClr val="00B0F0"/>
          </a:solidFill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6FB3AF30-49BE-5648-BF66-A98A1B254EF3}"/>
                </a:ext>
              </a:extLst>
            </p:cNvPr>
            <p:cNvSpPr/>
            <p:nvPr/>
          </p:nvSpPr>
          <p:spPr>
            <a:xfrm>
              <a:off x="593725" y="1547349"/>
              <a:ext cx="594727" cy="59472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75" spc="400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04F195CD-960F-154B-AA6D-0FE273D901E8}"/>
                </a:ext>
              </a:extLst>
            </p:cNvPr>
            <p:cNvGrpSpPr/>
            <p:nvPr/>
          </p:nvGrpSpPr>
          <p:grpSpPr>
            <a:xfrm>
              <a:off x="761647" y="1715749"/>
              <a:ext cx="258883" cy="257926"/>
              <a:chOff x="2131171" y="4166449"/>
              <a:chExt cx="759854" cy="757046"/>
            </a:xfrm>
            <a:grpFill/>
          </p:grpSpPr>
          <p:sp>
            <p:nvSpPr>
              <p:cNvPr id="15" name="Freeform 123">
                <a:extLst>
                  <a:ext uri="{FF2B5EF4-FFF2-40B4-BE49-F238E27FC236}">
                    <a16:creationId xmlns:a16="http://schemas.microsoft.com/office/drawing/2014/main" id="{9EFEBD2B-4B5B-2845-8A79-5C617E97CA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4931" y="4570207"/>
                <a:ext cx="356094" cy="353288"/>
              </a:xfrm>
              <a:custGeom>
                <a:avLst/>
                <a:gdLst>
                  <a:gd name="T0" fmla="*/ 105 w 202"/>
                  <a:gd name="T1" fmla="*/ 4 h 199"/>
                  <a:gd name="T2" fmla="*/ 92 w 202"/>
                  <a:gd name="T3" fmla="*/ 4 h 199"/>
                  <a:gd name="T4" fmla="*/ 92 w 202"/>
                  <a:gd name="T5" fmla="*/ 17 h 199"/>
                  <a:gd name="T6" fmla="*/ 180 w 202"/>
                  <a:gd name="T7" fmla="*/ 105 h 199"/>
                  <a:gd name="T8" fmla="*/ 179 w 202"/>
                  <a:gd name="T9" fmla="*/ 112 h 199"/>
                  <a:gd name="T10" fmla="*/ 113 w 202"/>
                  <a:gd name="T11" fmla="*/ 178 h 199"/>
                  <a:gd name="T12" fmla="*/ 106 w 202"/>
                  <a:gd name="T13" fmla="*/ 181 h 199"/>
                  <a:gd name="T14" fmla="*/ 106 w 202"/>
                  <a:gd name="T15" fmla="*/ 181 h 199"/>
                  <a:gd name="T16" fmla="*/ 100 w 202"/>
                  <a:gd name="T17" fmla="*/ 178 h 199"/>
                  <a:gd name="T18" fmla="*/ 87 w 202"/>
                  <a:gd name="T19" fmla="*/ 165 h 199"/>
                  <a:gd name="T20" fmla="*/ 133 w 202"/>
                  <a:gd name="T21" fmla="*/ 119 h 199"/>
                  <a:gd name="T22" fmla="*/ 133 w 202"/>
                  <a:gd name="T23" fmla="*/ 106 h 199"/>
                  <a:gd name="T24" fmla="*/ 120 w 202"/>
                  <a:gd name="T25" fmla="*/ 106 h 199"/>
                  <a:gd name="T26" fmla="*/ 74 w 202"/>
                  <a:gd name="T27" fmla="*/ 151 h 199"/>
                  <a:gd name="T28" fmla="*/ 49 w 202"/>
                  <a:gd name="T29" fmla="*/ 125 h 199"/>
                  <a:gd name="T30" fmla="*/ 68 w 202"/>
                  <a:gd name="T31" fmla="*/ 106 h 199"/>
                  <a:gd name="T32" fmla="*/ 68 w 202"/>
                  <a:gd name="T33" fmla="*/ 92 h 199"/>
                  <a:gd name="T34" fmla="*/ 54 w 202"/>
                  <a:gd name="T35" fmla="*/ 92 h 199"/>
                  <a:gd name="T36" fmla="*/ 35 w 202"/>
                  <a:gd name="T37" fmla="*/ 111 h 199"/>
                  <a:gd name="T38" fmla="*/ 17 w 202"/>
                  <a:gd name="T39" fmla="*/ 93 h 199"/>
                  <a:gd name="T40" fmla="*/ 4 w 202"/>
                  <a:gd name="T41" fmla="*/ 93 h 199"/>
                  <a:gd name="T42" fmla="*/ 4 w 202"/>
                  <a:gd name="T43" fmla="*/ 106 h 199"/>
                  <a:gd name="T44" fmla="*/ 87 w 202"/>
                  <a:gd name="T45" fmla="*/ 191 h 199"/>
                  <a:gd name="T46" fmla="*/ 87 w 202"/>
                  <a:gd name="T47" fmla="*/ 192 h 199"/>
                  <a:gd name="T48" fmla="*/ 106 w 202"/>
                  <a:gd name="T49" fmla="*/ 199 h 199"/>
                  <a:gd name="T50" fmla="*/ 106 w 202"/>
                  <a:gd name="T51" fmla="*/ 199 h 199"/>
                  <a:gd name="T52" fmla="*/ 127 w 202"/>
                  <a:gd name="T53" fmla="*/ 192 h 199"/>
                  <a:gd name="T54" fmla="*/ 192 w 202"/>
                  <a:gd name="T55" fmla="*/ 125 h 199"/>
                  <a:gd name="T56" fmla="*/ 193 w 202"/>
                  <a:gd name="T57" fmla="*/ 91 h 199"/>
                  <a:gd name="T58" fmla="*/ 105 w 202"/>
                  <a:gd name="T59" fmla="*/ 4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02" h="199">
                    <a:moveTo>
                      <a:pt x="105" y="4"/>
                    </a:moveTo>
                    <a:cubicBezTo>
                      <a:pt x="101" y="0"/>
                      <a:pt x="96" y="0"/>
                      <a:pt x="92" y="4"/>
                    </a:cubicBezTo>
                    <a:cubicBezTo>
                      <a:pt x="88" y="7"/>
                      <a:pt x="88" y="13"/>
                      <a:pt x="92" y="17"/>
                    </a:cubicBezTo>
                    <a:cubicBezTo>
                      <a:pt x="180" y="105"/>
                      <a:pt x="180" y="105"/>
                      <a:pt x="180" y="105"/>
                    </a:cubicBezTo>
                    <a:cubicBezTo>
                      <a:pt x="181" y="106"/>
                      <a:pt x="181" y="110"/>
                      <a:pt x="179" y="112"/>
                    </a:cubicBezTo>
                    <a:cubicBezTo>
                      <a:pt x="113" y="178"/>
                      <a:pt x="113" y="178"/>
                      <a:pt x="113" y="178"/>
                    </a:cubicBezTo>
                    <a:cubicBezTo>
                      <a:pt x="112" y="179"/>
                      <a:pt x="109" y="181"/>
                      <a:pt x="106" y="181"/>
                    </a:cubicBezTo>
                    <a:cubicBezTo>
                      <a:pt x="106" y="181"/>
                      <a:pt x="106" y="181"/>
                      <a:pt x="106" y="181"/>
                    </a:cubicBezTo>
                    <a:cubicBezTo>
                      <a:pt x="104" y="181"/>
                      <a:pt x="102" y="180"/>
                      <a:pt x="100" y="178"/>
                    </a:cubicBezTo>
                    <a:cubicBezTo>
                      <a:pt x="100" y="178"/>
                      <a:pt x="95" y="173"/>
                      <a:pt x="87" y="165"/>
                    </a:cubicBezTo>
                    <a:cubicBezTo>
                      <a:pt x="133" y="119"/>
                      <a:pt x="133" y="119"/>
                      <a:pt x="133" y="119"/>
                    </a:cubicBezTo>
                    <a:cubicBezTo>
                      <a:pt x="137" y="115"/>
                      <a:pt x="137" y="109"/>
                      <a:pt x="133" y="106"/>
                    </a:cubicBezTo>
                    <a:cubicBezTo>
                      <a:pt x="129" y="102"/>
                      <a:pt x="123" y="102"/>
                      <a:pt x="120" y="106"/>
                    </a:cubicBezTo>
                    <a:cubicBezTo>
                      <a:pt x="74" y="151"/>
                      <a:pt x="74" y="151"/>
                      <a:pt x="74" y="151"/>
                    </a:cubicBezTo>
                    <a:cubicBezTo>
                      <a:pt x="67" y="143"/>
                      <a:pt x="58" y="135"/>
                      <a:pt x="49" y="125"/>
                    </a:cubicBezTo>
                    <a:cubicBezTo>
                      <a:pt x="68" y="106"/>
                      <a:pt x="68" y="106"/>
                      <a:pt x="68" y="106"/>
                    </a:cubicBezTo>
                    <a:cubicBezTo>
                      <a:pt x="71" y="102"/>
                      <a:pt x="71" y="96"/>
                      <a:pt x="68" y="92"/>
                    </a:cubicBezTo>
                    <a:cubicBezTo>
                      <a:pt x="64" y="89"/>
                      <a:pt x="58" y="89"/>
                      <a:pt x="54" y="92"/>
                    </a:cubicBezTo>
                    <a:cubicBezTo>
                      <a:pt x="35" y="111"/>
                      <a:pt x="35" y="111"/>
                      <a:pt x="35" y="111"/>
                    </a:cubicBezTo>
                    <a:cubicBezTo>
                      <a:pt x="30" y="105"/>
                      <a:pt x="24" y="99"/>
                      <a:pt x="17" y="93"/>
                    </a:cubicBezTo>
                    <a:cubicBezTo>
                      <a:pt x="14" y="89"/>
                      <a:pt x="8" y="89"/>
                      <a:pt x="4" y="93"/>
                    </a:cubicBezTo>
                    <a:cubicBezTo>
                      <a:pt x="0" y="97"/>
                      <a:pt x="0" y="103"/>
                      <a:pt x="4" y="106"/>
                    </a:cubicBezTo>
                    <a:cubicBezTo>
                      <a:pt x="53" y="155"/>
                      <a:pt x="86" y="191"/>
                      <a:pt x="87" y="191"/>
                    </a:cubicBezTo>
                    <a:cubicBezTo>
                      <a:pt x="87" y="191"/>
                      <a:pt x="87" y="192"/>
                      <a:pt x="87" y="192"/>
                    </a:cubicBezTo>
                    <a:cubicBezTo>
                      <a:pt x="92" y="197"/>
                      <a:pt x="99" y="199"/>
                      <a:pt x="106" y="199"/>
                    </a:cubicBezTo>
                    <a:cubicBezTo>
                      <a:pt x="106" y="199"/>
                      <a:pt x="106" y="199"/>
                      <a:pt x="106" y="199"/>
                    </a:cubicBezTo>
                    <a:cubicBezTo>
                      <a:pt x="114" y="199"/>
                      <a:pt x="122" y="196"/>
                      <a:pt x="127" y="192"/>
                    </a:cubicBezTo>
                    <a:cubicBezTo>
                      <a:pt x="192" y="125"/>
                      <a:pt x="192" y="125"/>
                      <a:pt x="192" y="125"/>
                    </a:cubicBezTo>
                    <a:cubicBezTo>
                      <a:pt x="201" y="116"/>
                      <a:pt x="202" y="100"/>
                      <a:pt x="193" y="91"/>
                    </a:cubicBezTo>
                    <a:lnTo>
                      <a:pt x="105" y="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75" spc="400"/>
              </a:p>
            </p:txBody>
          </p:sp>
          <p:sp>
            <p:nvSpPr>
              <p:cNvPr id="16" name="Freeform 124">
                <a:extLst>
                  <a:ext uri="{FF2B5EF4-FFF2-40B4-BE49-F238E27FC236}">
                    <a16:creationId xmlns:a16="http://schemas.microsoft.com/office/drawing/2014/main" id="{574A40CE-FCE1-004B-AE86-60AF9BDB58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1171" y="4166449"/>
                <a:ext cx="364505" cy="361701"/>
              </a:xfrm>
              <a:custGeom>
                <a:avLst/>
                <a:gdLst>
                  <a:gd name="T0" fmla="*/ 98 w 205"/>
                  <a:gd name="T1" fmla="*/ 203 h 205"/>
                  <a:gd name="T2" fmla="*/ 105 w 205"/>
                  <a:gd name="T3" fmla="*/ 205 h 205"/>
                  <a:gd name="T4" fmla="*/ 112 w 205"/>
                  <a:gd name="T5" fmla="*/ 203 h 205"/>
                  <a:gd name="T6" fmla="*/ 112 w 205"/>
                  <a:gd name="T7" fmla="*/ 189 h 205"/>
                  <a:gd name="T8" fmla="*/ 92 w 205"/>
                  <a:gd name="T9" fmla="*/ 170 h 205"/>
                  <a:gd name="T10" fmla="*/ 111 w 205"/>
                  <a:gd name="T11" fmla="*/ 151 h 205"/>
                  <a:gd name="T12" fmla="*/ 111 w 205"/>
                  <a:gd name="T13" fmla="*/ 138 h 205"/>
                  <a:gd name="T14" fmla="*/ 98 w 205"/>
                  <a:gd name="T15" fmla="*/ 138 h 205"/>
                  <a:gd name="T16" fmla="*/ 79 w 205"/>
                  <a:gd name="T17" fmla="*/ 157 h 205"/>
                  <a:gd name="T18" fmla="*/ 53 w 205"/>
                  <a:gd name="T19" fmla="*/ 131 h 205"/>
                  <a:gd name="T20" fmla="*/ 98 w 205"/>
                  <a:gd name="T21" fmla="*/ 86 h 205"/>
                  <a:gd name="T22" fmla="*/ 98 w 205"/>
                  <a:gd name="T23" fmla="*/ 72 h 205"/>
                  <a:gd name="T24" fmla="*/ 85 w 205"/>
                  <a:gd name="T25" fmla="*/ 72 h 205"/>
                  <a:gd name="T26" fmla="*/ 39 w 205"/>
                  <a:gd name="T27" fmla="*/ 118 h 205"/>
                  <a:gd name="T28" fmla="*/ 26 w 205"/>
                  <a:gd name="T29" fmla="*/ 105 h 205"/>
                  <a:gd name="T30" fmla="*/ 26 w 205"/>
                  <a:gd name="T31" fmla="*/ 92 h 205"/>
                  <a:gd name="T32" fmla="*/ 91 w 205"/>
                  <a:gd name="T33" fmla="*/ 27 h 205"/>
                  <a:gd name="T34" fmla="*/ 104 w 205"/>
                  <a:gd name="T35" fmla="*/ 27 h 205"/>
                  <a:gd name="T36" fmla="*/ 188 w 205"/>
                  <a:gd name="T37" fmla="*/ 115 h 205"/>
                  <a:gd name="T38" fmla="*/ 201 w 205"/>
                  <a:gd name="T39" fmla="*/ 115 h 205"/>
                  <a:gd name="T40" fmla="*/ 201 w 205"/>
                  <a:gd name="T41" fmla="*/ 102 h 205"/>
                  <a:gd name="T42" fmla="*/ 118 w 205"/>
                  <a:gd name="T43" fmla="*/ 14 h 205"/>
                  <a:gd name="T44" fmla="*/ 118 w 205"/>
                  <a:gd name="T45" fmla="*/ 14 h 205"/>
                  <a:gd name="T46" fmla="*/ 78 w 205"/>
                  <a:gd name="T47" fmla="*/ 14 h 205"/>
                  <a:gd name="T48" fmla="*/ 13 w 205"/>
                  <a:gd name="T49" fmla="*/ 79 h 205"/>
                  <a:gd name="T50" fmla="*/ 13 w 205"/>
                  <a:gd name="T51" fmla="*/ 119 h 205"/>
                  <a:gd name="T52" fmla="*/ 98 w 205"/>
                  <a:gd name="T53" fmla="*/ 203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05" h="205">
                    <a:moveTo>
                      <a:pt x="98" y="203"/>
                    </a:moveTo>
                    <a:cubicBezTo>
                      <a:pt x="100" y="205"/>
                      <a:pt x="103" y="205"/>
                      <a:pt x="105" y="205"/>
                    </a:cubicBezTo>
                    <a:cubicBezTo>
                      <a:pt x="108" y="205"/>
                      <a:pt x="110" y="205"/>
                      <a:pt x="112" y="203"/>
                    </a:cubicBezTo>
                    <a:cubicBezTo>
                      <a:pt x="115" y="199"/>
                      <a:pt x="115" y="193"/>
                      <a:pt x="112" y="189"/>
                    </a:cubicBezTo>
                    <a:cubicBezTo>
                      <a:pt x="105" y="183"/>
                      <a:pt x="98" y="176"/>
                      <a:pt x="92" y="170"/>
                    </a:cubicBezTo>
                    <a:cubicBezTo>
                      <a:pt x="111" y="151"/>
                      <a:pt x="111" y="151"/>
                      <a:pt x="111" y="151"/>
                    </a:cubicBezTo>
                    <a:cubicBezTo>
                      <a:pt x="115" y="148"/>
                      <a:pt x="115" y="142"/>
                      <a:pt x="111" y="138"/>
                    </a:cubicBezTo>
                    <a:cubicBezTo>
                      <a:pt x="107" y="134"/>
                      <a:pt x="102" y="134"/>
                      <a:pt x="98" y="138"/>
                    </a:cubicBezTo>
                    <a:cubicBezTo>
                      <a:pt x="79" y="157"/>
                      <a:pt x="79" y="157"/>
                      <a:pt x="79" y="157"/>
                    </a:cubicBezTo>
                    <a:cubicBezTo>
                      <a:pt x="69" y="147"/>
                      <a:pt x="60" y="138"/>
                      <a:pt x="53" y="131"/>
                    </a:cubicBezTo>
                    <a:cubicBezTo>
                      <a:pt x="98" y="86"/>
                      <a:pt x="98" y="86"/>
                      <a:pt x="98" y="86"/>
                    </a:cubicBezTo>
                    <a:cubicBezTo>
                      <a:pt x="102" y="82"/>
                      <a:pt x="102" y="76"/>
                      <a:pt x="98" y="72"/>
                    </a:cubicBezTo>
                    <a:cubicBezTo>
                      <a:pt x="94" y="69"/>
                      <a:pt x="88" y="69"/>
                      <a:pt x="85" y="72"/>
                    </a:cubicBezTo>
                    <a:cubicBezTo>
                      <a:pt x="39" y="118"/>
                      <a:pt x="39" y="118"/>
                      <a:pt x="39" y="118"/>
                    </a:cubicBezTo>
                    <a:cubicBezTo>
                      <a:pt x="31" y="110"/>
                      <a:pt x="26" y="105"/>
                      <a:pt x="26" y="105"/>
                    </a:cubicBezTo>
                    <a:cubicBezTo>
                      <a:pt x="26" y="105"/>
                      <a:pt x="20" y="98"/>
                      <a:pt x="26" y="92"/>
                    </a:cubicBezTo>
                    <a:cubicBezTo>
                      <a:pt x="91" y="27"/>
                      <a:pt x="91" y="27"/>
                      <a:pt x="91" y="27"/>
                    </a:cubicBezTo>
                    <a:cubicBezTo>
                      <a:pt x="96" y="23"/>
                      <a:pt x="100" y="22"/>
                      <a:pt x="104" y="27"/>
                    </a:cubicBezTo>
                    <a:cubicBezTo>
                      <a:pt x="107" y="30"/>
                      <a:pt x="140" y="67"/>
                      <a:pt x="188" y="115"/>
                    </a:cubicBezTo>
                    <a:cubicBezTo>
                      <a:pt x="192" y="119"/>
                      <a:pt x="198" y="119"/>
                      <a:pt x="201" y="115"/>
                    </a:cubicBezTo>
                    <a:cubicBezTo>
                      <a:pt x="205" y="111"/>
                      <a:pt x="205" y="105"/>
                      <a:pt x="201" y="102"/>
                    </a:cubicBezTo>
                    <a:cubicBezTo>
                      <a:pt x="151" y="52"/>
                      <a:pt x="118" y="14"/>
                      <a:pt x="118" y="14"/>
                    </a:cubicBezTo>
                    <a:cubicBezTo>
                      <a:pt x="118" y="14"/>
                      <a:pt x="118" y="14"/>
                      <a:pt x="118" y="14"/>
                    </a:cubicBezTo>
                    <a:cubicBezTo>
                      <a:pt x="104" y="0"/>
                      <a:pt x="88" y="4"/>
                      <a:pt x="78" y="14"/>
                    </a:cubicBezTo>
                    <a:cubicBezTo>
                      <a:pt x="13" y="79"/>
                      <a:pt x="13" y="79"/>
                      <a:pt x="13" y="79"/>
                    </a:cubicBezTo>
                    <a:cubicBezTo>
                      <a:pt x="0" y="91"/>
                      <a:pt x="3" y="109"/>
                      <a:pt x="13" y="119"/>
                    </a:cubicBezTo>
                    <a:cubicBezTo>
                      <a:pt x="13" y="119"/>
                      <a:pt x="49" y="153"/>
                      <a:pt x="98" y="2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75" spc="400"/>
              </a:p>
            </p:txBody>
          </p:sp>
          <p:sp>
            <p:nvSpPr>
              <p:cNvPr id="17" name="Freeform 125">
                <a:extLst>
                  <a:ext uri="{FF2B5EF4-FFF2-40B4-BE49-F238E27FC236}">
                    <a16:creationId xmlns:a16="http://schemas.microsoft.com/office/drawing/2014/main" id="{5100EFA2-2FB5-384D-A88C-812D5FE9C35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136779" y="4172057"/>
                <a:ext cx="754246" cy="751438"/>
              </a:xfrm>
              <a:custGeom>
                <a:avLst/>
                <a:gdLst>
                  <a:gd name="T0" fmla="*/ 373 w 427"/>
                  <a:gd name="T1" fmla="*/ 156 h 425"/>
                  <a:gd name="T2" fmla="*/ 420 w 427"/>
                  <a:gd name="T3" fmla="*/ 109 h 425"/>
                  <a:gd name="T4" fmla="*/ 427 w 427"/>
                  <a:gd name="T5" fmla="*/ 92 h 425"/>
                  <a:gd name="T6" fmla="*/ 420 w 427"/>
                  <a:gd name="T7" fmla="*/ 76 h 425"/>
                  <a:gd name="T8" fmla="*/ 351 w 427"/>
                  <a:gd name="T9" fmla="*/ 7 h 425"/>
                  <a:gd name="T10" fmla="*/ 335 w 427"/>
                  <a:gd name="T11" fmla="*/ 0 h 425"/>
                  <a:gd name="T12" fmla="*/ 319 w 427"/>
                  <a:gd name="T13" fmla="*/ 7 h 425"/>
                  <a:gd name="T14" fmla="*/ 270 w 427"/>
                  <a:gd name="T15" fmla="*/ 56 h 425"/>
                  <a:gd name="T16" fmla="*/ 268 w 427"/>
                  <a:gd name="T17" fmla="*/ 58 h 425"/>
                  <a:gd name="T18" fmla="*/ 45 w 427"/>
                  <a:gd name="T19" fmla="*/ 282 h 425"/>
                  <a:gd name="T20" fmla="*/ 42 w 427"/>
                  <a:gd name="T21" fmla="*/ 285 h 425"/>
                  <a:gd name="T22" fmla="*/ 1 w 427"/>
                  <a:gd name="T23" fmla="*/ 413 h 425"/>
                  <a:gd name="T24" fmla="*/ 3 w 427"/>
                  <a:gd name="T25" fmla="*/ 422 h 425"/>
                  <a:gd name="T26" fmla="*/ 10 w 427"/>
                  <a:gd name="T27" fmla="*/ 425 h 425"/>
                  <a:gd name="T28" fmla="*/ 12 w 427"/>
                  <a:gd name="T29" fmla="*/ 424 h 425"/>
                  <a:gd name="T30" fmla="*/ 143 w 427"/>
                  <a:gd name="T31" fmla="*/ 385 h 425"/>
                  <a:gd name="T32" fmla="*/ 147 w 427"/>
                  <a:gd name="T33" fmla="*/ 383 h 425"/>
                  <a:gd name="T34" fmla="*/ 371 w 427"/>
                  <a:gd name="T35" fmla="*/ 158 h 425"/>
                  <a:gd name="T36" fmla="*/ 373 w 427"/>
                  <a:gd name="T37" fmla="*/ 156 h 425"/>
                  <a:gd name="T38" fmla="*/ 332 w 427"/>
                  <a:gd name="T39" fmla="*/ 20 h 425"/>
                  <a:gd name="T40" fmla="*/ 335 w 427"/>
                  <a:gd name="T41" fmla="*/ 19 h 425"/>
                  <a:gd name="T42" fmla="*/ 338 w 427"/>
                  <a:gd name="T43" fmla="*/ 20 h 425"/>
                  <a:gd name="T44" fmla="*/ 407 w 427"/>
                  <a:gd name="T45" fmla="*/ 89 h 425"/>
                  <a:gd name="T46" fmla="*/ 408 w 427"/>
                  <a:gd name="T47" fmla="*/ 92 h 425"/>
                  <a:gd name="T48" fmla="*/ 407 w 427"/>
                  <a:gd name="T49" fmla="*/ 95 h 425"/>
                  <a:gd name="T50" fmla="*/ 365 w 427"/>
                  <a:gd name="T51" fmla="*/ 138 h 425"/>
                  <a:gd name="T52" fmla="*/ 290 w 427"/>
                  <a:gd name="T53" fmla="*/ 63 h 425"/>
                  <a:gd name="T54" fmla="*/ 332 w 427"/>
                  <a:gd name="T55" fmla="*/ 20 h 425"/>
                  <a:gd name="T56" fmla="*/ 124 w 427"/>
                  <a:gd name="T57" fmla="*/ 328 h 425"/>
                  <a:gd name="T58" fmla="*/ 98 w 427"/>
                  <a:gd name="T59" fmla="*/ 328 h 425"/>
                  <a:gd name="T60" fmla="*/ 98 w 427"/>
                  <a:gd name="T61" fmla="*/ 301 h 425"/>
                  <a:gd name="T62" fmla="*/ 299 w 427"/>
                  <a:gd name="T63" fmla="*/ 99 h 425"/>
                  <a:gd name="T64" fmla="*/ 327 w 427"/>
                  <a:gd name="T65" fmla="*/ 127 h 425"/>
                  <a:gd name="T66" fmla="*/ 124 w 427"/>
                  <a:gd name="T67" fmla="*/ 328 h 425"/>
                  <a:gd name="T68" fmla="*/ 277 w 427"/>
                  <a:gd name="T69" fmla="*/ 76 h 425"/>
                  <a:gd name="T70" fmla="*/ 286 w 427"/>
                  <a:gd name="T71" fmla="*/ 86 h 425"/>
                  <a:gd name="T72" fmla="*/ 86 w 427"/>
                  <a:gd name="T73" fmla="*/ 287 h 425"/>
                  <a:gd name="T74" fmla="*/ 70 w 427"/>
                  <a:gd name="T75" fmla="*/ 283 h 425"/>
                  <a:gd name="T76" fmla="*/ 277 w 427"/>
                  <a:gd name="T77" fmla="*/ 76 h 425"/>
                  <a:gd name="T78" fmla="*/ 57 w 427"/>
                  <a:gd name="T79" fmla="*/ 299 h 425"/>
                  <a:gd name="T80" fmla="*/ 79 w 427"/>
                  <a:gd name="T81" fmla="*/ 304 h 425"/>
                  <a:gd name="T82" fmla="*/ 79 w 427"/>
                  <a:gd name="T83" fmla="*/ 337 h 425"/>
                  <a:gd name="T84" fmla="*/ 88 w 427"/>
                  <a:gd name="T85" fmla="*/ 346 h 425"/>
                  <a:gd name="T86" fmla="*/ 121 w 427"/>
                  <a:gd name="T87" fmla="*/ 346 h 425"/>
                  <a:gd name="T88" fmla="*/ 128 w 427"/>
                  <a:gd name="T89" fmla="*/ 371 h 425"/>
                  <a:gd name="T90" fmla="*/ 24 w 427"/>
                  <a:gd name="T91" fmla="*/ 401 h 425"/>
                  <a:gd name="T92" fmla="*/ 57 w 427"/>
                  <a:gd name="T93" fmla="*/ 299 h 425"/>
                  <a:gd name="T94" fmla="*/ 144 w 427"/>
                  <a:gd name="T95" fmla="*/ 360 h 425"/>
                  <a:gd name="T96" fmla="*/ 138 w 427"/>
                  <a:gd name="T97" fmla="*/ 340 h 425"/>
                  <a:gd name="T98" fmla="*/ 341 w 427"/>
                  <a:gd name="T99" fmla="*/ 140 h 425"/>
                  <a:gd name="T100" fmla="*/ 351 w 427"/>
                  <a:gd name="T101" fmla="*/ 151 h 425"/>
                  <a:gd name="T102" fmla="*/ 144 w 427"/>
                  <a:gd name="T103" fmla="*/ 360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27" h="425">
                    <a:moveTo>
                      <a:pt x="373" y="156"/>
                    </a:moveTo>
                    <a:cubicBezTo>
                      <a:pt x="420" y="109"/>
                      <a:pt x="420" y="109"/>
                      <a:pt x="420" y="109"/>
                    </a:cubicBezTo>
                    <a:cubicBezTo>
                      <a:pt x="424" y="104"/>
                      <a:pt x="427" y="98"/>
                      <a:pt x="427" y="92"/>
                    </a:cubicBezTo>
                    <a:cubicBezTo>
                      <a:pt x="427" y="86"/>
                      <a:pt x="424" y="80"/>
                      <a:pt x="420" y="76"/>
                    </a:cubicBezTo>
                    <a:cubicBezTo>
                      <a:pt x="351" y="7"/>
                      <a:pt x="351" y="7"/>
                      <a:pt x="351" y="7"/>
                    </a:cubicBezTo>
                    <a:cubicBezTo>
                      <a:pt x="347" y="3"/>
                      <a:pt x="341" y="0"/>
                      <a:pt x="335" y="0"/>
                    </a:cubicBezTo>
                    <a:cubicBezTo>
                      <a:pt x="329" y="0"/>
                      <a:pt x="323" y="3"/>
                      <a:pt x="319" y="7"/>
                    </a:cubicBezTo>
                    <a:cubicBezTo>
                      <a:pt x="270" y="56"/>
                      <a:pt x="270" y="56"/>
                      <a:pt x="270" y="56"/>
                    </a:cubicBezTo>
                    <a:cubicBezTo>
                      <a:pt x="269" y="57"/>
                      <a:pt x="269" y="57"/>
                      <a:pt x="268" y="58"/>
                    </a:cubicBezTo>
                    <a:cubicBezTo>
                      <a:pt x="45" y="282"/>
                      <a:pt x="45" y="282"/>
                      <a:pt x="45" y="282"/>
                    </a:cubicBezTo>
                    <a:cubicBezTo>
                      <a:pt x="43" y="283"/>
                      <a:pt x="43" y="284"/>
                      <a:pt x="42" y="285"/>
                    </a:cubicBezTo>
                    <a:cubicBezTo>
                      <a:pt x="1" y="413"/>
                      <a:pt x="1" y="413"/>
                      <a:pt x="1" y="413"/>
                    </a:cubicBezTo>
                    <a:cubicBezTo>
                      <a:pt x="0" y="416"/>
                      <a:pt x="1" y="420"/>
                      <a:pt x="3" y="422"/>
                    </a:cubicBezTo>
                    <a:cubicBezTo>
                      <a:pt x="5" y="424"/>
                      <a:pt x="7" y="425"/>
                      <a:pt x="10" y="425"/>
                    </a:cubicBezTo>
                    <a:cubicBezTo>
                      <a:pt x="11" y="425"/>
                      <a:pt x="12" y="425"/>
                      <a:pt x="12" y="424"/>
                    </a:cubicBezTo>
                    <a:cubicBezTo>
                      <a:pt x="143" y="385"/>
                      <a:pt x="143" y="385"/>
                      <a:pt x="143" y="385"/>
                    </a:cubicBezTo>
                    <a:cubicBezTo>
                      <a:pt x="145" y="385"/>
                      <a:pt x="146" y="384"/>
                      <a:pt x="147" y="383"/>
                    </a:cubicBezTo>
                    <a:cubicBezTo>
                      <a:pt x="371" y="158"/>
                      <a:pt x="371" y="158"/>
                      <a:pt x="371" y="158"/>
                    </a:cubicBezTo>
                    <a:cubicBezTo>
                      <a:pt x="372" y="157"/>
                      <a:pt x="372" y="157"/>
                      <a:pt x="373" y="156"/>
                    </a:cubicBezTo>
                    <a:close/>
                    <a:moveTo>
                      <a:pt x="332" y="20"/>
                    </a:moveTo>
                    <a:cubicBezTo>
                      <a:pt x="333" y="19"/>
                      <a:pt x="334" y="19"/>
                      <a:pt x="335" y="19"/>
                    </a:cubicBezTo>
                    <a:cubicBezTo>
                      <a:pt x="336" y="19"/>
                      <a:pt x="337" y="19"/>
                      <a:pt x="338" y="20"/>
                    </a:cubicBezTo>
                    <a:cubicBezTo>
                      <a:pt x="407" y="89"/>
                      <a:pt x="407" y="89"/>
                      <a:pt x="407" y="89"/>
                    </a:cubicBezTo>
                    <a:cubicBezTo>
                      <a:pt x="408" y="90"/>
                      <a:pt x="408" y="92"/>
                      <a:pt x="408" y="92"/>
                    </a:cubicBezTo>
                    <a:cubicBezTo>
                      <a:pt x="408" y="93"/>
                      <a:pt x="408" y="94"/>
                      <a:pt x="407" y="95"/>
                    </a:cubicBezTo>
                    <a:cubicBezTo>
                      <a:pt x="365" y="138"/>
                      <a:pt x="365" y="138"/>
                      <a:pt x="365" y="138"/>
                    </a:cubicBezTo>
                    <a:cubicBezTo>
                      <a:pt x="290" y="63"/>
                      <a:pt x="290" y="63"/>
                      <a:pt x="290" y="63"/>
                    </a:cubicBezTo>
                    <a:lnTo>
                      <a:pt x="332" y="20"/>
                    </a:lnTo>
                    <a:close/>
                    <a:moveTo>
                      <a:pt x="124" y="328"/>
                    </a:moveTo>
                    <a:cubicBezTo>
                      <a:pt x="98" y="328"/>
                      <a:pt x="98" y="328"/>
                      <a:pt x="98" y="328"/>
                    </a:cubicBezTo>
                    <a:cubicBezTo>
                      <a:pt x="98" y="301"/>
                      <a:pt x="98" y="301"/>
                      <a:pt x="98" y="301"/>
                    </a:cubicBezTo>
                    <a:cubicBezTo>
                      <a:pt x="299" y="99"/>
                      <a:pt x="299" y="99"/>
                      <a:pt x="299" y="99"/>
                    </a:cubicBezTo>
                    <a:cubicBezTo>
                      <a:pt x="327" y="127"/>
                      <a:pt x="327" y="127"/>
                      <a:pt x="327" y="127"/>
                    </a:cubicBezTo>
                    <a:lnTo>
                      <a:pt x="124" y="328"/>
                    </a:lnTo>
                    <a:close/>
                    <a:moveTo>
                      <a:pt x="277" y="76"/>
                    </a:moveTo>
                    <a:cubicBezTo>
                      <a:pt x="286" y="86"/>
                      <a:pt x="286" y="86"/>
                      <a:pt x="286" y="86"/>
                    </a:cubicBezTo>
                    <a:cubicBezTo>
                      <a:pt x="86" y="287"/>
                      <a:pt x="86" y="287"/>
                      <a:pt x="86" y="287"/>
                    </a:cubicBezTo>
                    <a:cubicBezTo>
                      <a:pt x="70" y="283"/>
                      <a:pt x="70" y="283"/>
                      <a:pt x="70" y="283"/>
                    </a:cubicBezTo>
                    <a:lnTo>
                      <a:pt x="277" y="76"/>
                    </a:lnTo>
                    <a:close/>
                    <a:moveTo>
                      <a:pt x="57" y="299"/>
                    </a:moveTo>
                    <a:cubicBezTo>
                      <a:pt x="79" y="304"/>
                      <a:pt x="79" y="304"/>
                      <a:pt x="79" y="304"/>
                    </a:cubicBezTo>
                    <a:cubicBezTo>
                      <a:pt x="79" y="337"/>
                      <a:pt x="79" y="337"/>
                      <a:pt x="79" y="337"/>
                    </a:cubicBezTo>
                    <a:cubicBezTo>
                      <a:pt x="79" y="342"/>
                      <a:pt x="83" y="346"/>
                      <a:pt x="88" y="346"/>
                    </a:cubicBezTo>
                    <a:cubicBezTo>
                      <a:pt x="121" y="346"/>
                      <a:pt x="121" y="346"/>
                      <a:pt x="121" y="346"/>
                    </a:cubicBezTo>
                    <a:cubicBezTo>
                      <a:pt x="128" y="371"/>
                      <a:pt x="128" y="371"/>
                      <a:pt x="128" y="371"/>
                    </a:cubicBezTo>
                    <a:cubicBezTo>
                      <a:pt x="24" y="401"/>
                      <a:pt x="24" y="401"/>
                      <a:pt x="24" y="401"/>
                    </a:cubicBezTo>
                    <a:lnTo>
                      <a:pt x="57" y="299"/>
                    </a:lnTo>
                    <a:close/>
                    <a:moveTo>
                      <a:pt x="144" y="360"/>
                    </a:moveTo>
                    <a:cubicBezTo>
                      <a:pt x="138" y="340"/>
                      <a:pt x="138" y="340"/>
                      <a:pt x="138" y="340"/>
                    </a:cubicBezTo>
                    <a:cubicBezTo>
                      <a:pt x="341" y="140"/>
                      <a:pt x="341" y="140"/>
                      <a:pt x="341" y="140"/>
                    </a:cubicBezTo>
                    <a:cubicBezTo>
                      <a:pt x="351" y="151"/>
                      <a:pt x="351" y="151"/>
                      <a:pt x="351" y="151"/>
                    </a:cubicBezTo>
                    <a:lnTo>
                      <a:pt x="144" y="36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75" spc="400"/>
              </a:p>
            </p:txBody>
          </p:sp>
        </p:grpSp>
      </p:grpSp>
      <p:sp>
        <p:nvSpPr>
          <p:cNvPr id="19" name="Title 2">
            <a:extLst>
              <a:ext uri="{FF2B5EF4-FFF2-40B4-BE49-F238E27FC236}">
                <a16:creationId xmlns:a16="http://schemas.microsoft.com/office/drawing/2014/main" id="{EF141E87-AD85-F346-84A3-D48BBF6A755B}"/>
              </a:ext>
            </a:extLst>
          </p:cNvPr>
          <p:cNvSpPr txBox="1">
            <a:spLocks/>
          </p:cNvSpPr>
          <p:nvPr/>
        </p:nvSpPr>
        <p:spPr>
          <a:xfrm>
            <a:off x="1805315" y="2057400"/>
            <a:ext cx="3858691" cy="615361"/>
          </a:xfrm>
          <a:prstGeom prst="rect">
            <a:avLst/>
          </a:prstGeom>
          <a:ln>
            <a:noFill/>
          </a:ln>
        </p:spPr>
        <p:txBody>
          <a:bodyPr wrap="square" lIns="0" tIns="0" rIns="0" bIns="0">
            <a:spAutoFit/>
          </a:bodyPr>
          <a:lstStyle>
            <a:lvl1pPr algn="ctr" defTabSz="1828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6000" b="1" kern="1200" cap="none" spc="-1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l"/>
            <a:r>
              <a:rPr lang="en-US" sz="1333" cap="all" spc="400" dirty="0">
                <a:solidFill>
                  <a:schemeClr val="accent1">
                    <a:lumMod val="50000"/>
                  </a:schemeClr>
                </a:solidFill>
                <a:latin typeface="Myriad Pro Cond" panose="020B0506030403020204" pitchFamily="34" charset="0"/>
              </a:rPr>
              <a:t>Understand the problem of surgery as a gateway to persistent opioid use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433A2D0-CB84-B644-B6D3-9851A4225015}"/>
              </a:ext>
            </a:extLst>
          </p:cNvPr>
          <p:cNvGrpSpPr/>
          <p:nvPr/>
        </p:nvGrpSpPr>
        <p:grpSpPr>
          <a:xfrm>
            <a:off x="6518441" y="4642441"/>
            <a:ext cx="792969" cy="792967"/>
            <a:chOff x="593725" y="2596599"/>
            <a:chExt cx="594727" cy="594725"/>
          </a:xfrm>
          <a:solidFill>
            <a:srgbClr val="00B0F0"/>
          </a:solidFill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041B0A14-DA40-3D49-8733-5EE0BB956F3A}"/>
                </a:ext>
              </a:extLst>
            </p:cNvPr>
            <p:cNvSpPr/>
            <p:nvPr/>
          </p:nvSpPr>
          <p:spPr>
            <a:xfrm>
              <a:off x="593725" y="2596599"/>
              <a:ext cx="594727" cy="59472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75" spc="400"/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B02C1A09-F8B5-9C42-869E-F6584A975B01}"/>
                </a:ext>
              </a:extLst>
            </p:cNvPr>
            <p:cNvGrpSpPr/>
            <p:nvPr/>
          </p:nvGrpSpPr>
          <p:grpSpPr>
            <a:xfrm>
              <a:off x="759259" y="2765476"/>
              <a:ext cx="263659" cy="256972"/>
              <a:chOff x="2212975" y="1027113"/>
              <a:chExt cx="438150" cy="427038"/>
            </a:xfrm>
            <a:grpFill/>
          </p:grpSpPr>
          <p:sp>
            <p:nvSpPr>
              <p:cNvPr id="23" name="Freeform 126">
                <a:extLst>
                  <a:ext uri="{FF2B5EF4-FFF2-40B4-BE49-F238E27FC236}">
                    <a16:creationId xmlns:a16="http://schemas.microsoft.com/office/drawing/2014/main" id="{FC85009B-25E5-9348-A0CA-EA8024BDB6E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212975" y="1027113"/>
                <a:ext cx="438150" cy="427038"/>
              </a:xfrm>
              <a:custGeom>
                <a:avLst/>
                <a:gdLst>
                  <a:gd name="T0" fmla="*/ 345 w 438"/>
                  <a:gd name="T1" fmla="*/ 169 h 426"/>
                  <a:gd name="T2" fmla="*/ 424 w 438"/>
                  <a:gd name="T3" fmla="*/ 52 h 426"/>
                  <a:gd name="T4" fmla="*/ 409 w 438"/>
                  <a:gd name="T5" fmla="*/ 49 h 426"/>
                  <a:gd name="T6" fmla="*/ 360 w 438"/>
                  <a:gd name="T7" fmla="*/ 96 h 426"/>
                  <a:gd name="T8" fmla="*/ 337 w 438"/>
                  <a:gd name="T9" fmla="*/ 75 h 426"/>
                  <a:gd name="T10" fmla="*/ 383 w 438"/>
                  <a:gd name="T11" fmla="*/ 23 h 426"/>
                  <a:gd name="T12" fmla="*/ 380 w 438"/>
                  <a:gd name="T13" fmla="*/ 8 h 426"/>
                  <a:gd name="T14" fmla="*/ 288 w 438"/>
                  <a:gd name="T15" fmla="*/ 24 h 426"/>
                  <a:gd name="T16" fmla="*/ 119 w 438"/>
                  <a:gd name="T17" fmla="*/ 261 h 426"/>
                  <a:gd name="T18" fmla="*/ 31 w 438"/>
                  <a:gd name="T19" fmla="*/ 282 h 426"/>
                  <a:gd name="T20" fmla="*/ 21 w 438"/>
                  <a:gd name="T21" fmla="*/ 379 h 426"/>
                  <a:gd name="T22" fmla="*/ 75 w 438"/>
                  <a:gd name="T23" fmla="*/ 331 h 426"/>
                  <a:gd name="T24" fmla="*/ 101 w 438"/>
                  <a:gd name="T25" fmla="*/ 350 h 426"/>
                  <a:gd name="T26" fmla="*/ 55 w 438"/>
                  <a:gd name="T27" fmla="*/ 403 h 426"/>
                  <a:gd name="T28" fmla="*/ 58 w 438"/>
                  <a:gd name="T29" fmla="*/ 418 h 426"/>
                  <a:gd name="T30" fmla="*/ 93 w 438"/>
                  <a:gd name="T31" fmla="*/ 426 h 426"/>
                  <a:gd name="T32" fmla="*/ 171 w 438"/>
                  <a:gd name="T33" fmla="*/ 313 h 426"/>
                  <a:gd name="T34" fmla="*/ 137 w 438"/>
                  <a:gd name="T35" fmla="*/ 388 h 426"/>
                  <a:gd name="T36" fmla="*/ 79 w 438"/>
                  <a:gd name="T37" fmla="*/ 405 h 426"/>
                  <a:gd name="T38" fmla="*/ 115 w 438"/>
                  <a:gd name="T39" fmla="*/ 337 h 426"/>
                  <a:gd name="T40" fmla="*/ 79 w 438"/>
                  <a:gd name="T41" fmla="*/ 310 h 426"/>
                  <a:gd name="T42" fmla="*/ 27 w 438"/>
                  <a:gd name="T43" fmla="*/ 352 h 426"/>
                  <a:gd name="T44" fmla="*/ 93 w 438"/>
                  <a:gd name="T45" fmla="*/ 275 h 426"/>
                  <a:gd name="T46" fmla="*/ 128 w 438"/>
                  <a:gd name="T47" fmla="*/ 278 h 426"/>
                  <a:gd name="T48" fmla="*/ 287 w 438"/>
                  <a:gd name="T49" fmla="*/ 111 h 426"/>
                  <a:gd name="T50" fmla="*/ 345 w 438"/>
                  <a:gd name="T51" fmla="*/ 18 h 426"/>
                  <a:gd name="T52" fmla="*/ 324 w 438"/>
                  <a:gd name="T53" fmla="*/ 55 h 426"/>
                  <a:gd name="T54" fmla="*/ 344 w 438"/>
                  <a:gd name="T55" fmla="*/ 108 h 426"/>
                  <a:gd name="T56" fmla="*/ 377 w 438"/>
                  <a:gd name="T57" fmla="*/ 108 h 426"/>
                  <a:gd name="T58" fmla="*/ 394 w 438"/>
                  <a:gd name="T59" fmla="*/ 130 h 426"/>
                  <a:gd name="T60" fmla="*/ 321 w 438"/>
                  <a:gd name="T61" fmla="*/ 145 h 426"/>
                  <a:gd name="T62" fmla="*/ 154 w 438"/>
                  <a:gd name="T63" fmla="*/ 304 h 426"/>
                  <a:gd name="T64" fmla="*/ 137 w 438"/>
                  <a:gd name="T65" fmla="*/ 388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38" h="426">
                    <a:moveTo>
                      <a:pt x="320" y="165"/>
                    </a:moveTo>
                    <a:cubicBezTo>
                      <a:pt x="328" y="167"/>
                      <a:pt x="336" y="169"/>
                      <a:pt x="345" y="169"/>
                    </a:cubicBezTo>
                    <a:cubicBezTo>
                      <a:pt x="368" y="169"/>
                      <a:pt x="391" y="159"/>
                      <a:pt x="407" y="143"/>
                    </a:cubicBezTo>
                    <a:cubicBezTo>
                      <a:pt x="431" y="119"/>
                      <a:pt x="438" y="83"/>
                      <a:pt x="424" y="52"/>
                    </a:cubicBezTo>
                    <a:cubicBezTo>
                      <a:pt x="423" y="49"/>
                      <a:pt x="420" y="47"/>
                      <a:pt x="417" y="46"/>
                    </a:cubicBezTo>
                    <a:cubicBezTo>
                      <a:pt x="414" y="46"/>
                      <a:pt x="411" y="47"/>
                      <a:pt x="409" y="49"/>
                    </a:cubicBezTo>
                    <a:cubicBezTo>
                      <a:pt x="363" y="95"/>
                      <a:pt x="363" y="95"/>
                      <a:pt x="363" y="95"/>
                    </a:cubicBezTo>
                    <a:cubicBezTo>
                      <a:pt x="362" y="96"/>
                      <a:pt x="361" y="96"/>
                      <a:pt x="360" y="96"/>
                    </a:cubicBezTo>
                    <a:cubicBezTo>
                      <a:pt x="359" y="96"/>
                      <a:pt x="358" y="96"/>
                      <a:pt x="357" y="95"/>
                    </a:cubicBezTo>
                    <a:cubicBezTo>
                      <a:pt x="337" y="75"/>
                      <a:pt x="337" y="75"/>
                      <a:pt x="337" y="75"/>
                    </a:cubicBezTo>
                    <a:cubicBezTo>
                      <a:pt x="335" y="73"/>
                      <a:pt x="335" y="70"/>
                      <a:pt x="337" y="69"/>
                    </a:cubicBezTo>
                    <a:cubicBezTo>
                      <a:pt x="383" y="23"/>
                      <a:pt x="383" y="23"/>
                      <a:pt x="383" y="23"/>
                    </a:cubicBezTo>
                    <a:cubicBezTo>
                      <a:pt x="385" y="21"/>
                      <a:pt x="386" y="18"/>
                      <a:pt x="386" y="15"/>
                    </a:cubicBezTo>
                    <a:cubicBezTo>
                      <a:pt x="385" y="12"/>
                      <a:pt x="383" y="9"/>
                      <a:pt x="380" y="8"/>
                    </a:cubicBezTo>
                    <a:cubicBezTo>
                      <a:pt x="369" y="2"/>
                      <a:pt x="357" y="0"/>
                      <a:pt x="345" y="0"/>
                    </a:cubicBezTo>
                    <a:cubicBezTo>
                      <a:pt x="324" y="0"/>
                      <a:pt x="304" y="8"/>
                      <a:pt x="288" y="24"/>
                    </a:cubicBezTo>
                    <a:cubicBezTo>
                      <a:pt x="266" y="47"/>
                      <a:pt x="257" y="82"/>
                      <a:pt x="267" y="112"/>
                    </a:cubicBezTo>
                    <a:cubicBezTo>
                      <a:pt x="119" y="261"/>
                      <a:pt x="119" y="261"/>
                      <a:pt x="119" y="261"/>
                    </a:cubicBezTo>
                    <a:cubicBezTo>
                      <a:pt x="111" y="258"/>
                      <a:pt x="102" y="257"/>
                      <a:pt x="93" y="257"/>
                    </a:cubicBezTo>
                    <a:cubicBezTo>
                      <a:pt x="70" y="257"/>
                      <a:pt x="47" y="266"/>
                      <a:pt x="31" y="282"/>
                    </a:cubicBezTo>
                    <a:cubicBezTo>
                      <a:pt x="7" y="306"/>
                      <a:pt x="0" y="342"/>
                      <a:pt x="14" y="374"/>
                    </a:cubicBezTo>
                    <a:cubicBezTo>
                      <a:pt x="15" y="376"/>
                      <a:pt x="18" y="379"/>
                      <a:pt x="21" y="379"/>
                    </a:cubicBezTo>
                    <a:cubicBezTo>
                      <a:pt x="24" y="380"/>
                      <a:pt x="27" y="379"/>
                      <a:pt x="29" y="376"/>
                    </a:cubicBezTo>
                    <a:cubicBezTo>
                      <a:pt x="75" y="331"/>
                      <a:pt x="75" y="331"/>
                      <a:pt x="75" y="331"/>
                    </a:cubicBezTo>
                    <a:cubicBezTo>
                      <a:pt x="77" y="329"/>
                      <a:pt x="80" y="328"/>
                      <a:pt x="81" y="330"/>
                    </a:cubicBezTo>
                    <a:cubicBezTo>
                      <a:pt x="101" y="350"/>
                      <a:pt x="101" y="350"/>
                      <a:pt x="101" y="350"/>
                    </a:cubicBezTo>
                    <a:cubicBezTo>
                      <a:pt x="103" y="352"/>
                      <a:pt x="103" y="355"/>
                      <a:pt x="101" y="357"/>
                    </a:cubicBezTo>
                    <a:cubicBezTo>
                      <a:pt x="55" y="403"/>
                      <a:pt x="55" y="403"/>
                      <a:pt x="55" y="403"/>
                    </a:cubicBezTo>
                    <a:cubicBezTo>
                      <a:pt x="53" y="405"/>
                      <a:pt x="52" y="408"/>
                      <a:pt x="53" y="411"/>
                    </a:cubicBezTo>
                    <a:cubicBezTo>
                      <a:pt x="53" y="414"/>
                      <a:pt x="55" y="416"/>
                      <a:pt x="58" y="418"/>
                    </a:cubicBezTo>
                    <a:cubicBezTo>
                      <a:pt x="69" y="423"/>
                      <a:pt x="81" y="426"/>
                      <a:pt x="93" y="426"/>
                    </a:cubicBezTo>
                    <a:cubicBezTo>
                      <a:pt x="93" y="426"/>
                      <a:pt x="93" y="426"/>
                      <a:pt x="93" y="426"/>
                    </a:cubicBezTo>
                    <a:cubicBezTo>
                      <a:pt x="114" y="426"/>
                      <a:pt x="135" y="417"/>
                      <a:pt x="150" y="401"/>
                    </a:cubicBezTo>
                    <a:cubicBezTo>
                      <a:pt x="173" y="379"/>
                      <a:pt x="181" y="343"/>
                      <a:pt x="171" y="313"/>
                    </a:cubicBezTo>
                    <a:lnTo>
                      <a:pt x="320" y="165"/>
                    </a:lnTo>
                    <a:close/>
                    <a:moveTo>
                      <a:pt x="137" y="388"/>
                    </a:moveTo>
                    <a:cubicBezTo>
                      <a:pt x="125" y="400"/>
                      <a:pt x="109" y="407"/>
                      <a:pt x="93" y="407"/>
                    </a:cubicBezTo>
                    <a:cubicBezTo>
                      <a:pt x="88" y="407"/>
                      <a:pt x="84" y="406"/>
                      <a:pt x="79" y="405"/>
                    </a:cubicBezTo>
                    <a:cubicBezTo>
                      <a:pt x="114" y="370"/>
                      <a:pt x="114" y="370"/>
                      <a:pt x="114" y="370"/>
                    </a:cubicBezTo>
                    <a:cubicBezTo>
                      <a:pt x="123" y="361"/>
                      <a:pt x="124" y="346"/>
                      <a:pt x="115" y="337"/>
                    </a:cubicBezTo>
                    <a:cubicBezTo>
                      <a:pt x="95" y="317"/>
                      <a:pt x="95" y="317"/>
                      <a:pt x="95" y="317"/>
                    </a:cubicBezTo>
                    <a:cubicBezTo>
                      <a:pt x="91" y="312"/>
                      <a:pt x="85" y="310"/>
                      <a:pt x="79" y="310"/>
                    </a:cubicBezTo>
                    <a:cubicBezTo>
                      <a:pt x="73" y="310"/>
                      <a:pt x="66" y="313"/>
                      <a:pt x="62" y="317"/>
                    </a:cubicBezTo>
                    <a:cubicBezTo>
                      <a:pt x="27" y="352"/>
                      <a:pt x="27" y="352"/>
                      <a:pt x="27" y="352"/>
                    </a:cubicBezTo>
                    <a:cubicBezTo>
                      <a:pt x="23" y="332"/>
                      <a:pt x="29" y="311"/>
                      <a:pt x="45" y="295"/>
                    </a:cubicBezTo>
                    <a:cubicBezTo>
                      <a:pt x="57" y="283"/>
                      <a:pt x="75" y="275"/>
                      <a:pt x="93" y="275"/>
                    </a:cubicBezTo>
                    <a:cubicBezTo>
                      <a:pt x="102" y="275"/>
                      <a:pt x="110" y="277"/>
                      <a:pt x="117" y="280"/>
                    </a:cubicBezTo>
                    <a:cubicBezTo>
                      <a:pt x="121" y="282"/>
                      <a:pt x="125" y="281"/>
                      <a:pt x="128" y="278"/>
                    </a:cubicBezTo>
                    <a:cubicBezTo>
                      <a:pt x="285" y="121"/>
                      <a:pt x="285" y="121"/>
                      <a:pt x="285" y="121"/>
                    </a:cubicBezTo>
                    <a:cubicBezTo>
                      <a:pt x="287" y="118"/>
                      <a:pt x="288" y="114"/>
                      <a:pt x="287" y="111"/>
                    </a:cubicBezTo>
                    <a:cubicBezTo>
                      <a:pt x="277" y="87"/>
                      <a:pt x="283" y="56"/>
                      <a:pt x="301" y="37"/>
                    </a:cubicBezTo>
                    <a:cubicBezTo>
                      <a:pt x="313" y="25"/>
                      <a:pt x="329" y="18"/>
                      <a:pt x="345" y="18"/>
                    </a:cubicBezTo>
                    <a:cubicBezTo>
                      <a:pt x="350" y="18"/>
                      <a:pt x="355" y="19"/>
                      <a:pt x="359" y="20"/>
                    </a:cubicBezTo>
                    <a:cubicBezTo>
                      <a:pt x="324" y="55"/>
                      <a:pt x="324" y="55"/>
                      <a:pt x="324" y="55"/>
                    </a:cubicBezTo>
                    <a:cubicBezTo>
                      <a:pt x="315" y="65"/>
                      <a:pt x="315" y="79"/>
                      <a:pt x="324" y="88"/>
                    </a:cubicBezTo>
                    <a:cubicBezTo>
                      <a:pt x="344" y="108"/>
                      <a:pt x="344" y="108"/>
                      <a:pt x="344" y="108"/>
                    </a:cubicBezTo>
                    <a:cubicBezTo>
                      <a:pt x="348" y="112"/>
                      <a:pt x="354" y="115"/>
                      <a:pt x="360" y="115"/>
                    </a:cubicBezTo>
                    <a:cubicBezTo>
                      <a:pt x="366" y="115"/>
                      <a:pt x="372" y="112"/>
                      <a:pt x="377" y="108"/>
                    </a:cubicBezTo>
                    <a:cubicBezTo>
                      <a:pt x="411" y="73"/>
                      <a:pt x="411" y="73"/>
                      <a:pt x="411" y="73"/>
                    </a:cubicBezTo>
                    <a:cubicBezTo>
                      <a:pt x="415" y="93"/>
                      <a:pt x="409" y="115"/>
                      <a:pt x="394" y="130"/>
                    </a:cubicBezTo>
                    <a:cubicBezTo>
                      <a:pt x="381" y="143"/>
                      <a:pt x="363" y="150"/>
                      <a:pt x="345" y="150"/>
                    </a:cubicBezTo>
                    <a:cubicBezTo>
                      <a:pt x="337" y="150"/>
                      <a:pt x="329" y="148"/>
                      <a:pt x="321" y="145"/>
                    </a:cubicBezTo>
                    <a:cubicBezTo>
                      <a:pt x="318" y="144"/>
                      <a:pt x="314" y="144"/>
                      <a:pt x="311" y="147"/>
                    </a:cubicBezTo>
                    <a:cubicBezTo>
                      <a:pt x="154" y="304"/>
                      <a:pt x="154" y="304"/>
                      <a:pt x="154" y="304"/>
                    </a:cubicBezTo>
                    <a:cubicBezTo>
                      <a:pt x="151" y="307"/>
                      <a:pt x="150" y="311"/>
                      <a:pt x="152" y="315"/>
                    </a:cubicBezTo>
                    <a:cubicBezTo>
                      <a:pt x="162" y="339"/>
                      <a:pt x="156" y="370"/>
                      <a:pt x="137" y="38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75" spc="400"/>
              </a:p>
            </p:txBody>
          </p:sp>
          <p:sp>
            <p:nvSpPr>
              <p:cNvPr id="24" name="Freeform 127">
                <a:extLst>
                  <a:ext uri="{FF2B5EF4-FFF2-40B4-BE49-F238E27FC236}">
                    <a16:creationId xmlns:a16="http://schemas.microsoft.com/office/drawing/2014/main" id="{F9211CA9-B3CF-1441-A097-F2D7CD83A8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7925" y="1257300"/>
                <a:ext cx="198438" cy="193675"/>
              </a:xfrm>
              <a:custGeom>
                <a:avLst/>
                <a:gdLst>
                  <a:gd name="T0" fmla="*/ 56 w 197"/>
                  <a:gd name="T1" fmla="*/ 3 h 194"/>
                  <a:gd name="T2" fmla="*/ 43 w 197"/>
                  <a:gd name="T3" fmla="*/ 3 h 194"/>
                  <a:gd name="T4" fmla="*/ 43 w 197"/>
                  <a:gd name="T5" fmla="*/ 16 h 194"/>
                  <a:gd name="T6" fmla="*/ 174 w 197"/>
                  <a:gd name="T7" fmla="*/ 147 h 194"/>
                  <a:gd name="T8" fmla="*/ 174 w 197"/>
                  <a:gd name="T9" fmla="*/ 154 h 194"/>
                  <a:gd name="T10" fmla="*/ 155 w 197"/>
                  <a:gd name="T11" fmla="*/ 174 h 194"/>
                  <a:gd name="T12" fmla="*/ 152 w 197"/>
                  <a:gd name="T13" fmla="*/ 175 h 194"/>
                  <a:gd name="T14" fmla="*/ 152 w 197"/>
                  <a:gd name="T15" fmla="*/ 175 h 194"/>
                  <a:gd name="T16" fmla="*/ 148 w 197"/>
                  <a:gd name="T17" fmla="*/ 174 h 194"/>
                  <a:gd name="T18" fmla="*/ 17 w 197"/>
                  <a:gd name="T19" fmla="*/ 43 h 194"/>
                  <a:gd name="T20" fmla="*/ 4 w 197"/>
                  <a:gd name="T21" fmla="*/ 43 h 194"/>
                  <a:gd name="T22" fmla="*/ 4 w 197"/>
                  <a:gd name="T23" fmla="*/ 56 h 194"/>
                  <a:gd name="T24" fmla="*/ 135 w 197"/>
                  <a:gd name="T25" fmla="*/ 187 h 194"/>
                  <a:gd name="T26" fmla="*/ 152 w 197"/>
                  <a:gd name="T27" fmla="*/ 194 h 194"/>
                  <a:gd name="T28" fmla="*/ 152 w 197"/>
                  <a:gd name="T29" fmla="*/ 194 h 194"/>
                  <a:gd name="T30" fmla="*/ 169 w 197"/>
                  <a:gd name="T31" fmla="*/ 187 h 194"/>
                  <a:gd name="T32" fmla="*/ 187 w 197"/>
                  <a:gd name="T33" fmla="*/ 167 h 194"/>
                  <a:gd name="T34" fmla="*/ 187 w 197"/>
                  <a:gd name="T35" fmla="*/ 134 h 194"/>
                  <a:gd name="T36" fmla="*/ 56 w 197"/>
                  <a:gd name="T37" fmla="*/ 3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97" h="194">
                    <a:moveTo>
                      <a:pt x="56" y="3"/>
                    </a:moveTo>
                    <a:cubicBezTo>
                      <a:pt x="53" y="0"/>
                      <a:pt x="47" y="0"/>
                      <a:pt x="43" y="3"/>
                    </a:cubicBezTo>
                    <a:cubicBezTo>
                      <a:pt x="39" y="7"/>
                      <a:pt x="39" y="13"/>
                      <a:pt x="43" y="16"/>
                    </a:cubicBezTo>
                    <a:cubicBezTo>
                      <a:pt x="174" y="147"/>
                      <a:pt x="174" y="147"/>
                      <a:pt x="174" y="147"/>
                    </a:cubicBezTo>
                    <a:cubicBezTo>
                      <a:pt x="176" y="149"/>
                      <a:pt x="176" y="152"/>
                      <a:pt x="174" y="154"/>
                    </a:cubicBezTo>
                    <a:cubicBezTo>
                      <a:pt x="155" y="174"/>
                      <a:pt x="155" y="174"/>
                      <a:pt x="155" y="174"/>
                    </a:cubicBezTo>
                    <a:cubicBezTo>
                      <a:pt x="154" y="175"/>
                      <a:pt x="153" y="175"/>
                      <a:pt x="152" y="175"/>
                    </a:cubicBezTo>
                    <a:cubicBezTo>
                      <a:pt x="152" y="175"/>
                      <a:pt x="152" y="175"/>
                      <a:pt x="152" y="175"/>
                    </a:cubicBezTo>
                    <a:cubicBezTo>
                      <a:pt x="151" y="175"/>
                      <a:pt x="149" y="175"/>
                      <a:pt x="148" y="174"/>
                    </a:cubicBezTo>
                    <a:cubicBezTo>
                      <a:pt x="17" y="43"/>
                      <a:pt x="17" y="43"/>
                      <a:pt x="17" y="43"/>
                    </a:cubicBezTo>
                    <a:cubicBezTo>
                      <a:pt x="13" y="39"/>
                      <a:pt x="7" y="39"/>
                      <a:pt x="4" y="43"/>
                    </a:cubicBezTo>
                    <a:cubicBezTo>
                      <a:pt x="0" y="46"/>
                      <a:pt x="0" y="52"/>
                      <a:pt x="4" y="56"/>
                    </a:cubicBezTo>
                    <a:cubicBezTo>
                      <a:pt x="135" y="187"/>
                      <a:pt x="135" y="187"/>
                      <a:pt x="135" y="187"/>
                    </a:cubicBezTo>
                    <a:cubicBezTo>
                      <a:pt x="140" y="191"/>
                      <a:pt x="146" y="194"/>
                      <a:pt x="152" y="194"/>
                    </a:cubicBezTo>
                    <a:cubicBezTo>
                      <a:pt x="152" y="194"/>
                      <a:pt x="152" y="194"/>
                      <a:pt x="152" y="194"/>
                    </a:cubicBezTo>
                    <a:cubicBezTo>
                      <a:pt x="158" y="194"/>
                      <a:pt x="164" y="191"/>
                      <a:pt x="169" y="187"/>
                    </a:cubicBezTo>
                    <a:cubicBezTo>
                      <a:pt x="187" y="167"/>
                      <a:pt x="187" y="167"/>
                      <a:pt x="187" y="167"/>
                    </a:cubicBezTo>
                    <a:cubicBezTo>
                      <a:pt x="197" y="158"/>
                      <a:pt x="197" y="143"/>
                      <a:pt x="187" y="134"/>
                    </a:cubicBezTo>
                    <a:lnTo>
                      <a:pt x="56" y="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75" spc="400"/>
              </a:p>
            </p:txBody>
          </p:sp>
          <p:sp>
            <p:nvSpPr>
              <p:cNvPr id="25" name="Freeform 128">
                <a:extLst>
                  <a:ext uri="{FF2B5EF4-FFF2-40B4-BE49-F238E27FC236}">
                    <a16:creationId xmlns:a16="http://schemas.microsoft.com/office/drawing/2014/main" id="{3141BD4C-46AF-E045-9BE8-8C385A31AD2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219325" y="1027113"/>
                <a:ext cx="177800" cy="176213"/>
              </a:xfrm>
              <a:custGeom>
                <a:avLst/>
                <a:gdLst>
                  <a:gd name="T0" fmla="*/ 43 w 178"/>
                  <a:gd name="T1" fmla="*/ 83 h 177"/>
                  <a:gd name="T2" fmla="*/ 49 w 178"/>
                  <a:gd name="T3" fmla="*/ 85 h 177"/>
                  <a:gd name="T4" fmla="*/ 56 w 178"/>
                  <a:gd name="T5" fmla="*/ 83 h 177"/>
                  <a:gd name="T6" fmla="*/ 62 w 178"/>
                  <a:gd name="T7" fmla="*/ 76 h 177"/>
                  <a:gd name="T8" fmla="*/ 161 w 178"/>
                  <a:gd name="T9" fmla="*/ 174 h 177"/>
                  <a:gd name="T10" fmla="*/ 167 w 178"/>
                  <a:gd name="T11" fmla="*/ 177 h 177"/>
                  <a:gd name="T12" fmla="*/ 174 w 178"/>
                  <a:gd name="T13" fmla="*/ 174 h 177"/>
                  <a:gd name="T14" fmla="*/ 174 w 178"/>
                  <a:gd name="T15" fmla="*/ 161 h 177"/>
                  <a:gd name="T16" fmla="*/ 76 w 178"/>
                  <a:gd name="T17" fmla="*/ 63 h 177"/>
                  <a:gd name="T18" fmla="*/ 82 w 178"/>
                  <a:gd name="T19" fmla="*/ 57 h 177"/>
                  <a:gd name="T20" fmla="*/ 82 w 178"/>
                  <a:gd name="T21" fmla="*/ 43 h 177"/>
                  <a:gd name="T22" fmla="*/ 43 w 178"/>
                  <a:gd name="T23" fmla="*/ 4 h 177"/>
                  <a:gd name="T24" fmla="*/ 30 w 178"/>
                  <a:gd name="T25" fmla="*/ 4 h 177"/>
                  <a:gd name="T26" fmla="*/ 3 w 178"/>
                  <a:gd name="T27" fmla="*/ 30 h 177"/>
                  <a:gd name="T28" fmla="*/ 3 w 178"/>
                  <a:gd name="T29" fmla="*/ 43 h 177"/>
                  <a:gd name="T30" fmla="*/ 43 w 178"/>
                  <a:gd name="T31" fmla="*/ 83 h 177"/>
                  <a:gd name="T32" fmla="*/ 36 w 178"/>
                  <a:gd name="T33" fmla="*/ 24 h 177"/>
                  <a:gd name="T34" fmla="*/ 62 w 178"/>
                  <a:gd name="T35" fmla="*/ 50 h 177"/>
                  <a:gd name="T36" fmla="*/ 49 w 178"/>
                  <a:gd name="T37" fmla="*/ 63 h 177"/>
                  <a:gd name="T38" fmla="*/ 23 w 178"/>
                  <a:gd name="T39" fmla="*/ 37 h 177"/>
                  <a:gd name="T40" fmla="*/ 36 w 178"/>
                  <a:gd name="T41" fmla="*/ 24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78" h="177">
                    <a:moveTo>
                      <a:pt x="43" y="83"/>
                    </a:moveTo>
                    <a:cubicBezTo>
                      <a:pt x="45" y="85"/>
                      <a:pt x="47" y="85"/>
                      <a:pt x="49" y="85"/>
                    </a:cubicBezTo>
                    <a:cubicBezTo>
                      <a:pt x="52" y="85"/>
                      <a:pt x="54" y="85"/>
                      <a:pt x="56" y="83"/>
                    </a:cubicBezTo>
                    <a:cubicBezTo>
                      <a:pt x="62" y="76"/>
                      <a:pt x="62" y="76"/>
                      <a:pt x="62" y="76"/>
                    </a:cubicBezTo>
                    <a:cubicBezTo>
                      <a:pt x="161" y="174"/>
                      <a:pt x="161" y="174"/>
                      <a:pt x="161" y="174"/>
                    </a:cubicBezTo>
                    <a:cubicBezTo>
                      <a:pt x="163" y="176"/>
                      <a:pt x="165" y="177"/>
                      <a:pt x="167" y="177"/>
                    </a:cubicBezTo>
                    <a:cubicBezTo>
                      <a:pt x="170" y="177"/>
                      <a:pt x="172" y="176"/>
                      <a:pt x="174" y="174"/>
                    </a:cubicBezTo>
                    <a:cubicBezTo>
                      <a:pt x="178" y="171"/>
                      <a:pt x="178" y="165"/>
                      <a:pt x="174" y="161"/>
                    </a:cubicBezTo>
                    <a:cubicBezTo>
                      <a:pt x="76" y="63"/>
                      <a:pt x="76" y="63"/>
                      <a:pt x="76" y="63"/>
                    </a:cubicBezTo>
                    <a:cubicBezTo>
                      <a:pt x="82" y="57"/>
                      <a:pt x="82" y="57"/>
                      <a:pt x="82" y="57"/>
                    </a:cubicBezTo>
                    <a:cubicBezTo>
                      <a:pt x="86" y="53"/>
                      <a:pt x="86" y="47"/>
                      <a:pt x="82" y="43"/>
                    </a:cubicBezTo>
                    <a:cubicBezTo>
                      <a:pt x="43" y="4"/>
                      <a:pt x="43" y="4"/>
                      <a:pt x="43" y="4"/>
                    </a:cubicBezTo>
                    <a:cubicBezTo>
                      <a:pt x="39" y="0"/>
                      <a:pt x="33" y="0"/>
                      <a:pt x="30" y="4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0" y="34"/>
                      <a:pt x="0" y="40"/>
                      <a:pt x="3" y="43"/>
                    </a:cubicBezTo>
                    <a:lnTo>
                      <a:pt x="43" y="83"/>
                    </a:lnTo>
                    <a:close/>
                    <a:moveTo>
                      <a:pt x="36" y="24"/>
                    </a:moveTo>
                    <a:cubicBezTo>
                      <a:pt x="62" y="50"/>
                      <a:pt x="62" y="50"/>
                      <a:pt x="62" y="50"/>
                    </a:cubicBezTo>
                    <a:cubicBezTo>
                      <a:pt x="49" y="63"/>
                      <a:pt x="49" y="63"/>
                      <a:pt x="49" y="63"/>
                    </a:cubicBezTo>
                    <a:cubicBezTo>
                      <a:pt x="23" y="37"/>
                      <a:pt x="23" y="37"/>
                      <a:pt x="23" y="37"/>
                    </a:cubicBezTo>
                    <a:lnTo>
                      <a:pt x="36" y="2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75" spc="400"/>
              </a:p>
            </p:txBody>
          </p:sp>
        </p:grpSp>
      </p:grpSp>
      <p:sp>
        <p:nvSpPr>
          <p:cNvPr id="26" name="Title 2">
            <a:extLst>
              <a:ext uri="{FF2B5EF4-FFF2-40B4-BE49-F238E27FC236}">
                <a16:creationId xmlns:a16="http://schemas.microsoft.com/office/drawing/2014/main" id="{2A7270B1-1B90-0346-A6A6-27AE92DF3C01}"/>
              </a:ext>
            </a:extLst>
          </p:cNvPr>
          <p:cNvSpPr txBox="1">
            <a:spLocks/>
          </p:cNvSpPr>
          <p:nvPr/>
        </p:nvSpPr>
        <p:spPr>
          <a:xfrm>
            <a:off x="1805315" y="3310968"/>
            <a:ext cx="3858691" cy="615361"/>
          </a:xfrm>
          <a:prstGeom prst="rect">
            <a:avLst/>
          </a:prstGeom>
          <a:ln>
            <a:noFill/>
          </a:ln>
        </p:spPr>
        <p:txBody>
          <a:bodyPr wrap="square" lIns="0" tIns="0" rIns="0" bIns="0">
            <a:spAutoFit/>
          </a:bodyPr>
          <a:lstStyle>
            <a:lvl1pPr algn="ctr" defTabSz="1828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6000" b="1" kern="1200" cap="none" spc="-1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l"/>
            <a:r>
              <a:rPr lang="en-US" sz="1333" cap="all" spc="400" dirty="0">
                <a:solidFill>
                  <a:schemeClr val="accent1">
                    <a:lumMod val="50000"/>
                  </a:schemeClr>
                </a:solidFill>
                <a:latin typeface="Myriad Pro Cond" panose="020B0506030403020204" pitchFamily="34" charset="0"/>
              </a:rPr>
              <a:t>Discuss the prevalence of opioid overuse as a complication of surgery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DA648BD-B5B3-464D-9B6E-187DF764A377}"/>
              </a:ext>
            </a:extLst>
          </p:cNvPr>
          <p:cNvGrpSpPr/>
          <p:nvPr/>
        </p:nvGrpSpPr>
        <p:grpSpPr>
          <a:xfrm>
            <a:off x="808566" y="4549401"/>
            <a:ext cx="792969" cy="792967"/>
            <a:chOff x="593725" y="3645849"/>
            <a:chExt cx="594727" cy="594725"/>
          </a:xfrm>
          <a:solidFill>
            <a:srgbClr val="00B0F0"/>
          </a:solidFill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99488AD8-FAEE-D148-8043-D816D698F685}"/>
                </a:ext>
              </a:extLst>
            </p:cNvPr>
            <p:cNvSpPr/>
            <p:nvPr/>
          </p:nvSpPr>
          <p:spPr>
            <a:xfrm>
              <a:off x="593725" y="3645849"/>
              <a:ext cx="594727" cy="59472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75" spc="400"/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3316DA31-D5D6-6144-A417-9056C20BDADF}"/>
                </a:ext>
              </a:extLst>
            </p:cNvPr>
            <p:cNvGrpSpPr/>
            <p:nvPr/>
          </p:nvGrpSpPr>
          <p:grpSpPr>
            <a:xfrm>
              <a:off x="724390" y="3816159"/>
              <a:ext cx="333396" cy="254106"/>
              <a:chOff x="7980364" y="1682751"/>
              <a:chExt cx="554038" cy="422275"/>
            </a:xfrm>
            <a:grpFill/>
          </p:grpSpPr>
          <p:sp>
            <p:nvSpPr>
              <p:cNvPr id="30" name="Freeform 130">
                <a:extLst>
                  <a:ext uri="{FF2B5EF4-FFF2-40B4-BE49-F238E27FC236}">
                    <a16:creationId xmlns:a16="http://schemas.microsoft.com/office/drawing/2014/main" id="{48936846-6375-584C-AA7F-B659E841B40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980364" y="1682751"/>
                <a:ext cx="554038" cy="357188"/>
              </a:xfrm>
              <a:custGeom>
                <a:avLst/>
                <a:gdLst>
                  <a:gd name="T0" fmla="*/ 533 w 556"/>
                  <a:gd name="T1" fmla="*/ 131 h 359"/>
                  <a:gd name="T2" fmla="*/ 503 w 556"/>
                  <a:gd name="T3" fmla="*/ 131 h 359"/>
                  <a:gd name="T4" fmla="*/ 503 w 556"/>
                  <a:gd name="T5" fmla="*/ 88 h 359"/>
                  <a:gd name="T6" fmla="*/ 481 w 556"/>
                  <a:gd name="T7" fmla="*/ 65 h 359"/>
                  <a:gd name="T8" fmla="*/ 455 w 556"/>
                  <a:gd name="T9" fmla="*/ 65 h 359"/>
                  <a:gd name="T10" fmla="*/ 445 w 556"/>
                  <a:gd name="T11" fmla="*/ 75 h 359"/>
                  <a:gd name="T12" fmla="*/ 455 w 556"/>
                  <a:gd name="T13" fmla="*/ 84 h 359"/>
                  <a:gd name="T14" fmla="*/ 481 w 556"/>
                  <a:gd name="T15" fmla="*/ 84 h 359"/>
                  <a:gd name="T16" fmla="*/ 485 w 556"/>
                  <a:gd name="T17" fmla="*/ 88 h 359"/>
                  <a:gd name="T18" fmla="*/ 485 w 556"/>
                  <a:gd name="T19" fmla="*/ 131 h 359"/>
                  <a:gd name="T20" fmla="*/ 438 w 556"/>
                  <a:gd name="T21" fmla="*/ 131 h 359"/>
                  <a:gd name="T22" fmla="*/ 438 w 556"/>
                  <a:gd name="T23" fmla="*/ 9 h 359"/>
                  <a:gd name="T24" fmla="*/ 428 w 556"/>
                  <a:gd name="T25" fmla="*/ 0 h 359"/>
                  <a:gd name="T26" fmla="*/ 127 w 556"/>
                  <a:gd name="T27" fmla="*/ 0 h 359"/>
                  <a:gd name="T28" fmla="*/ 118 w 556"/>
                  <a:gd name="T29" fmla="*/ 9 h 359"/>
                  <a:gd name="T30" fmla="*/ 118 w 556"/>
                  <a:gd name="T31" fmla="*/ 131 h 359"/>
                  <a:gd name="T32" fmla="*/ 71 w 556"/>
                  <a:gd name="T33" fmla="*/ 131 h 359"/>
                  <a:gd name="T34" fmla="*/ 71 w 556"/>
                  <a:gd name="T35" fmla="*/ 88 h 359"/>
                  <a:gd name="T36" fmla="*/ 75 w 556"/>
                  <a:gd name="T37" fmla="*/ 84 h 359"/>
                  <a:gd name="T38" fmla="*/ 101 w 556"/>
                  <a:gd name="T39" fmla="*/ 84 h 359"/>
                  <a:gd name="T40" fmla="*/ 110 w 556"/>
                  <a:gd name="T41" fmla="*/ 75 h 359"/>
                  <a:gd name="T42" fmla="*/ 101 w 556"/>
                  <a:gd name="T43" fmla="*/ 65 h 359"/>
                  <a:gd name="T44" fmla="*/ 75 w 556"/>
                  <a:gd name="T45" fmla="*/ 65 h 359"/>
                  <a:gd name="T46" fmla="*/ 52 w 556"/>
                  <a:gd name="T47" fmla="*/ 88 h 359"/>
                  <a:gd name="T48" fmla="*/ 52 w 556"/>
                  <a:gd name="T49" fmla="*/ 131 h 359"/>
                  <a:gd name="T50" fmla="*/ 22 w 556"/>
                  <a:gd name="T51" fmla="*/ 131 h 359"/>
                  <a:gd name="T52" fmla="*/ 0 w 556"/>
                  <a:gd name="T53" fmla="*/ 153 h 359"/>
                  <a:gd name="T54" fmla="*/ 0 w 556"/>
                  <a:gd name="T55" fmla="*/ 337 h 359"/>
                  <a:gd name="T56" fmla="*/ 22 w 556"/>
                  <a:gd name="T57" fmla="*/ 359 h 359"/>
                  <a:gd name="T58" fmla="*/ 101 w 556"/>
                  <a:gd name="T59" fmla="*/ 359 h 359"/>
                  <a:gd name="T60" fmla="*/ 110 w 556"/>
                  <a:gd name="T61" fmla="*/ 350 h 359"/>
                  <a:gd name="T62" fmla="*/ 101 w 556"/>
                  <a:gd name="T63" fmla="*/ 341 h 359"/>
                  <a:gd name="T64" fmla="*/ 22 w 556"/>
                  <a:gd name="T65" fmla="*/ 341 h 359"/>
                  <a:gd name="T66" fmla="*/ 19 w 556"/>
                  <a:gd name="T67" fmla="*/ 337 h 359"/>
                  <a:gd name="T68" fmla="*/ 19 w 556"/>
                  <a:gd name="T69" fmla="*/ 294 h 359"/>
                  <a:gd name="T70" fmla="*/ 537 w 556"/>
                  <a:gd name="T71" fmla="*/ 294 h 359"/>
                  <a:gd name="T72" fmla="*/ 537 w 556"/>
                  <a:gd name="T73" fmla="*/ 337 h 359"/>
                  <a:gd name="T74" fmla="*/ 533 w 556"/>
                  <a:gd name="T75" fmla="*/ 341 h 359"/>
                  <a:gd name="T76" fmla="*/ 455 w 556"/>
                  <a:gd name="T77" fmla="*/ 341 h 359"/>
                  <a:gd name="T78" fmla="*/ 445 w 556"/>
                  <a:gd name="T79" fmla="*/ 350 h 359"/>
                  <a:gd name="T80" fmla="*/ 455 w 556"/>
                  <a:gd name="T81" fmla="*/ 359 h 359"/>
                  <a:gd name="T82" fmla="*/ 533 w 556"/>
                  <a:gd name="T83" fmla="*/ 359 h 359"/>
                  <a:gd name="T84" fmla="*/ 556 w 556"/>
                  <a:gd name="T85" fmla="*/ 337 h 359"/>
                  <a:gd name="T86" fmla="*/ 556 w 556"/>
                  <a:gd name="T87" fmla="*/ 153 h 359"/>
                  <a:gd name="T88" fmla="*/ 533 w 556"/>
                  <a:gd name="T89" fmla="*/ 131 h 359"/>
                  <a:gd name="T90" fmla="*/ 136 w 556"/>
                  <a:gd name="T91" fmla="*/ 19 h 359"/>
                  <a:gd name="T92" fmla="*/ 419 w 556"/>
                  <a:gd name="T93" fmla="*/ 19 h 359"/>
                  <a:gd name="T94" fmla="*/ 419 w 556"/>
                  <a:gd name="T95" fmla="*/ 131 h 359"/>
                  <a:gd name="T96" fmla="*/ 136 w 556"/>
                  <a:gd name="T97" fmla="*/ 131 h 359"/>
                  <a:gd name="T98" fmla="*/ 136 w 556"/>
                  <a:gd name="T99" fmla="*/ 19 h 359"/>
                  <a:gd name="T100" fmla="*/ 19 w 556"/>
                  <a:gd name="T101" fmla="*/ 275 h 359"/>
                  <a:gd name="T102" fmla="*/ 19 w 556"/>
                  <a:gd name="T103" fmla="*/ 153 h 359"/>
                  <a:gd name="T104" fmla="*/ 22 w 556"/>
                  <a:gd name="T105" fmla="*/ 150 h 359"/>
                  <a:gd name="T106" fmla="*/ 533 w 556"/>
                  <a:gd name="T107" fmla="*/ 150 h 359"/>
                  <a:gd name="T108" fmla="*/ 537 w 556"/>
                  <a:gd name="T109" fmla="*/ 153 h 359"/>
                  <a:gd name="T110" fmla="*/ 537 w 556"/>
                  <a:gd name="T111" fmla="*/ 275 h 359"/>
                  <a:gd name="T112" fmla="*/ 19 w 556"/>
                  <a:gd name="T113" fmla="*/ 275 h 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556" h="359">
                    <a:moveTo>
                      <a:pt x="533" y="131"/>
                    </a:moveTo>
                    <a:cubicBezTo>
                      <a:pt x="503" y="131"/>
                      <a:pt x="503" y="131"/>
                      <a:pt x="503" y="131"/>
                    </a:cubicBezTo>
                    <a:cubicBezTo>
                      <a:pt x="503" y="88"/>
                      <a:pt x="503" y="88"/>
                      <a:pt x="503" y="88"/>
                    </a:cubicBezTo>
                    <a:cubicBezTo>
                      <a:pt x="503" y="76"/>
                      <a:pt x="493" y="65"/>
                      <a:pt x="481" y="65"/>
                    </a:cubicBezTo>
                    <a:cubicBezTo>
                      <a:pt x="455" y="65"/>
                      <a:pt x="455" y="65"/>
                      <a:pt x="455" y="65"/>
                    </a:cubicBezTo>
                    <a:cubicBezTo>
                      <a:pt x="449" y="65"/>
                      <a:pt x="445" y="70"/>
                      <a:pt x="445" y="75"/>
                    </a:cubicBezTo>
                    <a:cubicBezTo>
                      <a:pt x="445" y="80"/>
                      <a:pt x="449" y="84"/>
                      <a:pt x="455" y="84"/>
                    </a:cubicBezTo>
                    <a:cubicBezTo>
                      <a:pt x="481" y="84"/>
                      <a:pt x="481" y="84"/>
                      <a:pt x="481" y="84"/>
                    </a:cubicBezTo>
                    <a:cubicBezTo>
                      <a:pt x="483" y="84"/>
                      <a:pt x="485" y="86"/>
                      <a:pt x="485" y="88"/>
                    </a:cubicBezTo>
                    <a:cubicBezTo>
                      <a:pt x="485" y="131"/>
                      <a:pt x="485" y="131"/>
                      <a:pt x="485" y="131"/>
                    </a:cubicBezTo>
                    <a:cubicBezTo>
                      <a:pt x="438" y="131"/>
                      <a:pt x="438" y="131"/>
                      <a:pt x="438" y="131"/>
                    </a:cubicBezTo>
                    <a:cubicBezTo>
                      <a:pt x="438" y="9"/>
                      <a:pt x="438" y="9"/>
                      <a:pt x="438" y="9"/>
                    </a:cubicBezTo>
                    <a:cubicBezTo>
                      <a:pt x="438" y="4"/>
                      <a:pt x="434" y="0"/>
                      <a:pt x="428" y="0"/>
                    </a:cubicBezTo>
                    <a:cubicBezTo>
                      <a:pt x="127" y="0"/>
                      <a:pt x="127" y="0"/>
                      <a:pt x="127" y="0"/>
                    </a:cubicBezTo>
                    <a:cubicBezTo>
                      <a:pt x="122" y="0"/>
                      <a:pt x="118" y="4"/>
                      <a:pt x="118" y="9"/>
                    </a:cubicBezTo>
                    <a:cubicBezTo>
                      <a:pt x="118" y="131"/>
                      <a:pt x="118" y="131"/>
                      <a:pt x="118" y="131"/>
                    </a:cubicBezTo>
                    <a:cubicBezTo>
                      <a:pt x="71" y="131"/>
                      <a:pt x="71" y="131"/>
                      <a:pt x="71" y="131"/>
                    </a:cubicBezTo>
                    <a:cubicBezTo>
                      <a:pt x="71" y="88"/>
                      <a:pt x="71" y="88"/>
                      <a:pt x="71" y="88"/>
                    </a:cubicBezTo>
                    <a:cubicBezTo>
                      <a:pt x="71" y="86"/>
                      <a:pt x="73" y="84"/>
                      <a:pt x="75" y="84"/>
                    </a:cubicBezTo>
                    <a:cubicBezTo>
                      <a:pt x="101" y="84"/>
                      <a:pt x="101" y="84"/>
                      <a:pt x="101" y="84"/>
                    </a:cubicBezTo>
                    <a:cubicBezTo>
                      <a:pt x="106" y="84"/>
                      <a:pt x="110" y="80"/>
                      <a:pt x="110" y="75"/>
                    </a:cubicBezTo>
                    <a:cubicBezTo>
                      <a:pt x="110" y="70"/>
                      <a:pt x="106" y="65"/>
                      <a:pt x="101" y="65"/>
                    </a:cubicBezTo>
                    <a:cubicBezTo>
                      <a:pt x="75" y="65"/>
                      <a:pt x="75" y="65"/>
                      <a:pt x="75" y="65"/>
                    </a:cubicBezTo>
                    <a:cubicBezTo>
                      <a:pt x="62" y="65"/>
                      <a:pt x="52" y="76"/>
                      <a:pt x="52" y="88"/>
                    </a:cubicBezTo>
                    <a:cubicBezTo>
                      <a:pt x="52" y="131"/>
                      <a:pt x="52" y="131"/>
                      <a:pt x="52" y="131"/>
                    </a:cubicBezTo>
                    <a:cubicBezTo>
                      <a:pt x="22" y="131"/>
                      <a:pt x="22" y="131"/>
                      <a:pt x="22" y="131"/>
                    </a:cubicBezTo>
                    <a:cubicBezTo>
                      <a:pt x="10" y="131"/>
                      <a:pt x="0" y="141"/>
                      <a:pt x="0" y="153"/>
                    </a:cubicBezTo>
                    <a:cubicBezTo>
                      <a:pt x="0" y="337"/>
                      <a:pt x="0" y="337"/>
                      <a:pt x="0" y="337"/>
                    </a:cubicBezTo>
                    <a:cubicBezTo>
                      <a:pt x="0" y="349"/>
                      <a:pt x="10" y="359"/>
                      <a:pt x="22" y="359"/>
                    </a:cubicBezTo>
                    <a:cubicBezTo>
                      <a:pt x="101" y="359"/>
                      <a:pt x="101" y="359"/>
                      <a:pt x="101" y="359"/>
                    </a:cubicBezTo>
                    <a:cubicBezTo>
                      <a:pt x="106" y="359"/>
                      <a:pt x="110" y="355"/>
                      <a:pt x="110" y="350"/>
                    </a:cubicBezTo>
                    <a:cubicBezTo>
                      <a:pt x="110" y="345"/>
                      <a:pt x="106" y="341"/>
                      <a:pt x="101" y="341"/>
                    </a:cubicBezTo>
                    <a:cubicBezTo>
                      <a:pt x="22" y="341"/>
                      <a:pt x="22" y="341"/>
                      <a:pt x="22" y="341"/>
                    </a:cubicBezTo>
                    <a:cubicBezTo>
                      <a:pt x="20" y="341"/>
                      <a:pt x="19" y="339"/>
                      <a:pt x="19" y="337"/>
                    </a:cubicBezTo>
                    <a:cubicBezTo>
                      <a:pt x="19" y="294"/>
                      <a:pt x="19" y="294"/>
                      <a:pt x="19" y="294"/>
                    </a:cubicBezTo>
                    <a:cubicBezTo>
                      <a:pt x="537" y="294"/>
                      <a:pt x="537" y="294"/>
                      <a:pt x="537" y="294"/>
                    </a:cubicBezTo>
                    <a:cubicBezTo>
                      <a:pt x="537" y="337"/>
                      <a:pt x="537" y="337"/>
                      <a:pt x="537" y="337"/>
                    </a:cubicBezTo>
                    <a:cubicBezTo>
                      <a:pt x="537" y="339"/>
                      <a:pt x="535" y="341"/>
                      <a:pt x="533" y="341"/>
                    </a:cubicBezTo>
                    <a:cubicBezTo>
                      <a:pt x="455" y="341"/>
                      <a:pt x="455" y="341"/>
                      <a:pt x="455" y="341"/>
                    </a:cubicBezTo>
                    <a:cubicBezTo>
                      <a:pt x="449" y="341"/>
                      <a:pt x="445" y="345"/>
                      <a:pt x="445" y="350"/>
                    </a:cubicBezTo>
                    <a:cubicBezTo>
                      <a:pt x="445" y="355"/>
                      <a:pt x="449" y="359"/>
                      <a:pt x="455" y="359"/>
                    </a:cubicBezTo>
                    <a:cubicBezTo>
                      <a:pt x="533" y="359"/>
                      <a:pt x="533" y="359"/>
                      <a:pt x="533" y="359"/>
                    </a:cubicBezTo>
                    <a:cubicBezTo>
                      <a:pt x="546" y="359"/>
                      <a:pt x="556" y="349"/>
                      <a:pt x="556" y="337"/>
                    </a:cubicBezTo>
                    <a:cubicBezTo>
                      <a:pt x="556" y="153"/>
                      <a:pt x="556" y="153"/>
                      <a:pt x="556" y="153"/>
                    </a:cubicBezTo>
                    <a:cubicBezTo>
                      <a:pt x="556" y="141"/>
                      <a:pt x="546" y="131"/>
                      <a:pt x="533" y="131"/>
                    </a:cubicBezTo>
                    <a:close/>
                    <a:moveTo>
                      <a:pt x="136" y="19"/>
                    </a:moveTo>
                    <a:cubicBezTo>
                      <a:pt x="419" y="19"/>
                      <a:pt x="419" y="19"/>
                      <a:pt x="419" y="19"/>
                    </a:cubicBezTo>
                    <a:cubicBezTo>
                      <a:pt x="419" y="131"/>
                      <a:pt x="419" y="131"/>
                      <a:pt x="419" y="131"/>
                    </a:cubicBezTo>
                    <a:cubicBezTo>
                      <a:pt x="136" y="131"/>
                      <a:pt x="136" y="131"/>
                      <a:pt x="136" y="131"/>
                    </a:cubicBezTo>
                    <a:lnTo>
                      <a:pt x="136" y="19"/>
                    </a:lnTo>
                    <a:close/>
                    <a:moveTo>
                      <a:pt x="19" y="275"/>
                    </a:moveTo>
                    <a:cubicBezTo>
                      <a:pt x="19" y="153"/>
                      <a:pt x="19" y="153"/>
                      <a:pt x="19" y="153"/>
                    </a:cubicBezTo>
                    <a:cubicBezTo>
                      <a:pt x="19" y="151"/>
                      <a:pt x="20" y="150"/>
                      <a:pt x="22" y="150"/>
                    </a:cubicBezTo>
                    <a:cubicBezTo>
                      <a:pt x="533" y="150"/>
                      <a:pt x="533" y="150"/>
                      <a:pt x="533" y="150"/>
                    </a:cubicBezTo>
                    <a:cubicBezTo>
                      <a:pt x="535" y="150"/>
                      <a:pt x="537" y="151"/>
                      <a:pt x="537" y="153"/>
                    </a:cubicBezTo>
                    <a:cubicBezTo>
                      <a:pt x="537" y="275"/>
                      <a:pt x="537" y="275"/>
                      <a:pt x="537" y="275"/>
                    </a:cubicBezTo>
                    <a:lnTo>
                      <a:pt x="19" y="27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75" spc="400"/>
              </a:p>
            </p:txBody>
          </p:sp>
          <p:sp>
            <p:nvSpPr>
              <p:cNvPr id="31" name="Freeform 131">
                <a:extLst>
                  <a:ext uri="{FF2B5EF4-FFF2-40B4-BE49-F238E27FC236}">
                    <a16:creationId xmlns:a16="http://schemas.microsoft.com/office/drawing/2014/main" id="{B8809F02-81E3-1B40-8DF6-2FA0EA6937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97839" y="1982788"/>
                <a:ext cx="319088" cy="122238"/>
              </a:xfrm>
              <a:custGeom>
                <a:avLst/>
                <a:gdLst>
                  <a:gd name="T0" fmla="*/ 310 w 320"/>
                  <a:gd name="T1" fmla="*/ 0 h 124"/>
                  <a:gd name="T2" fmla="*/ 301 w 320"/>
                  <a:gd name="T3" fmla="*/ 10 h 124"/>
                  <a:gd name="T4" fmla="*/ 301 w 320"/>
                  <a:gd name="T5" fmla="*/ 105 h 124"/>
                  <a:gd name="T6" fmla="*/ 18 w 320"/>
                  <a:gd name="T7" fmla="*/ 105 h 124"/>
                  <a:gd name="T8" fmla="*/ 18 w 320"/>
                  <a:gd name="T9" fmla="*/ 10 h 124"/>
                  <a:gd name="T10" fmla="*/ 9 w 320"/>
                  <a:gd name="T11" fmla="*/ 0 h 124"/>
                  <a:gd name="T12" fmla="*/ 0 w 320"/>
                  <a:gd name="T13" fmla="*/ 10 h 124"/>
                  <a:gd name="T14" fmla="*/ 0 w 320"/>
                  <a:gd name="T15" fmla="*/ 114 h 124"/>
                  <a:gd name="T16" fmla="*/ 9 w 320"/>
                  <a:gd name="T17" fmla="*/ 124 h 124"/>
                  <a:gd name="T18" fmla="*/ 310 w 320"/>
                  <a:gd name="T19" fmla="*/ 124 h 124"/>
                  <a:gd name="T20" fmla="*/ 320 w 320"/>
                  <a:gd name="T21" fmla="*/ 114 h 124"/>
                  <a:gd name="T22" fmla="*/ 320 w 320"/>
                  <a:gd name="T23" fmla="*/ 10 h 124"/>
                  <a:gd name="T24" fmla="*/ 310 w 320"/>
                  <a:gd name="T25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0" h="124">
                    <a:moveTo>
                      <a:pt x="310" y="0"/>
                    </a:moveTo>
                    <a:cubicBezTo>
                      <a:pt x="305" y="0"/>
                      <a:pt x="301" y="4"/>
                      <a:pt x="301" y="10"/>
                    </a:cubicBezTo>
                    <a:cubicBezTo>
                      <a:pt x="301" y="105"/>
                      <a:pt x="301" y="105"/>
                      <a:pt x="301" y="105"/>
                    </a:cubicBezTo>
                    <a:cubicBezTo>
                      <a:pt x="18" y="105"/>
                      <a:pt x="18" y="105"/>
                      <a:pt x="18" y="105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4"/>
                      <a:pt x="14" y="0"/>
                      <a:pt x="9" y="0"/>
                    </a:cubicBezTo>
                    <a:cubicBezTo>
                      <a:pt x="4" y="0"/>
                      <a:pt x="0" y="4"/>
                      <a:pt x="0" y="1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0" y="120"/>
                      <a:pt x="4" y="124"/>
                      <a:pt x="9" y="124"/>
                    </a:cubicBezTo>
                    <a:cubicBezTo>
                      <a:pt x="310" y="124"/>
                      <a:pt x="310" y="124"/>
                      <a:pt x="310" y="124"/>
                    </a:cubicBezTo>
                    <a:cubicBezTo>
                      <a:pt x="316" y="124"/>
                      <a:pt x="320" y="120"/>
                      <a:pt x="320" y="114"/>
                    </a:cubicBezTo>
                    <a:cubicBezTo>
                      <a:pt x="320" y="10"/>
                      <a:pt x="320" y="10"/>
                      <a:pt x="320" y="10"/>
                    </a:cubicBezTo>
                    <a:cubicBezTo>
                      <a:pt x="320" y="4"/>
                      <a:pt x="316" y="0"/>
                      <a:pt x="3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75" spc="400"/>
              </a:p>
            </p:txBody>
          </p:sp>
          <p:sp>
            <p:nvSpPr>
              <p:cNvPr id="32" name="Oval 132">
                <a:extLst>
                  <a:ext uri="{FF2B5EF4-FFF2-40B4-BE49-F238E27FC236}">
                    <a16:creationId xmlns:a16="http://schemas.microsoft.com/office/drawing/2014/main" id="{D58CE1F6-13FF-B04C-B6ED-BF4E2EA38C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56614" y="1897063"/>
                <a:ext cx="44450" cy="46038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75" spc="400"/>
              </a:p>
            </p:txBody>
          </p:sp>
          <p:sp>
            <p:nvSpPr>
              <p:cNvPr id="33" name="Oval 133">
                <a:extLst>
                  <a:ext uri="{FF2B5EF4-FFF2-40B4-BE49-F238E27FC236}">
                    <a16:creationId xmlns:a16="http://schemas.microsoft.com/office/drawing/2014/main" id="{2ED5F3C8-CDFB-4C47-9061-43DE42A472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04226" y="1897063"/>
                <a:ext cx="44450" cy="46038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75" spc="400"/>
              </a:p>
            </p:txBody>
          </p:sp>
        </p:grpSp>
      </p:grpSp>
      <p:sp>
        <p:nvSpPr>
          <p:cNvPr id="34" name="Title 2">
            <a:extLst>
              <a:ext uri="{FF2B5EF4-FFF2-40B4-BE49-F238E27FC236}">
                <a16:creationId xmlns:a16="http://schemas.microsoft.com/office/drawing/2014/main" id="{D36F086A-1EF6-874E-A16F-3BFCF3864B41}"/>
              </a:ext>
            </a:extLst>
          </p:cNvPr>
          <p:cNvSpPr txBox="1">
            <a:spLocks/>
          </p:cNvSpPr>
          <p:nvPr/>
        </p:nvSpPr>
        <p:spPr>
          <a:xfrm>
            <a:off x="1805315" y="4677593"/>
            <a:ext cx="3858691" cy="615361"/>
          </a:xfrm>
          <a:prstGeom prst="rect">
            <a:avLst/>
          </a:prstGeom>
          <a:ln>
            <a:noFill/>
          </a:ln>
        </p:spPr>
        <p:txBody>
          <a:bodyPr wrap="square" lIns="0" tIns="0" rIns="0" bIns="0">
            <a:spAutoFit/>
          </a:bodyPr>
          <a:lstStyle>
            <a:lvl1pPr algn="ctr" defTabSz="1828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6000" b="1" kern="1200" cap="none" spc="-1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l"/>
            <a:r>
              <a:rPr lang="en-US" sz="1333" cap="all" spc="400" dirty="0">
                <a:solidFill>
                  <a:schemeClr val="accent1">
                    <a:lumMod val="50000"/>
                  </a:schemeClr>
                </a:solidFill>
                <a:latin typeface="Myriad Pro Cond" panose="020B0506030403020204" pitchFamily="34" charset="0"/>
              </a:rPr>
              <a:t>Discuss opioid sparing alternatives to opioid monotherapy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3F884FD-C6A7-B946-A733-DD471F5E3435}"/>
              </a:ext>
            </a:extLst>
          </p:cNvPr>
          <p:cNvGrpSpPr/>
          <p:nvPr/>
        </p:nvGrpSpPr>
        <p:grpSpPr>
          <a:xfrm>
            <a:off x="6542642" y="2044086"/>
            <a:ext cx="792969" cy="792967"/>
            <a:chOff x="4892821" y="1547349"/>
            <a:chExt cx="594727" cy="594725"/>
          </a:xfrm>
          <a:solidFill>
            <a:srgbClr val="00B0F0"/>
          </a:solidFill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597B58E9-9FE1-B141-A96F-38B72BDB969F}"/>
                </a:ext>
              </a:extLst>
            </p:cNvPr>
            <p:cNvSpPr/>
            <p:nvPr/>
          </p:nvSpPr>
          <p:spPr>
            <a:xfrm>
              <a:off x="4892821" y="1547349"/>
              <a:ext cx="594727" cy="594725"/>
            </a:xfrm>
            <a:prstGeom prst="ellipse">
              <a:avLst/>
            </a:prstGeom>
            <a:grp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75" spc="400"/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1FEABDE4-BAD6-F34C-A6E0-986A889BAADA}"/>
                </a:ext>
              </a:extLst>
            </p:cNvPr>
            <p:cNvGrpSpPr/>
            <p:nvPr/>
          </p:nvGrpSpPr>
          <p:grpSpPr>
            <a:xfrm>
              <a:off x="5059310" y="1717660"/>
              <a:ext cx="261748" cy="254105"/>
              <a:chOff x="5529264" y="1682751"/>
              <a:chExt cx="434975" cy="422275"/>
            </a:xfrm>
            <a:grpFill/>
          </p:grpSpPr>
          <p:sp>
            <p:nvSpPr>
              <p:cNvPr id="38" name="Freeform 107">
                <a:extLst>
                  <a:ext uri="{FF2B5EF4-FFF2-40B4-BE49-F238E27FC236}">
                    <a16:creationId xmlns:a16="http://schemas.microsoft.com/office/drawing/2014/main" id="{69F33BD1-C75E-F246-9CC3-577BF014696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529264" y="1682751"/>
                <a:ext cx="382588" cy="369888"/>
              </a:xfrm>
              <a:custGeom>
                <a:avLst/>
                <a:gdLst>
                  <a:gd name="T0" fmla="*/ 385 w 385"/>
                  <a:gd name="T1" fmla="*/ 350 h 372"/>
                  <a:gd name="T2" fmla="*/ 385 w 385"/>
                  <a:gd name="T3" fmla="*/ 22 h 372"/>
                  <a:gd name="T4" fmla="*/ 363 w 385"/>
                  <a:gd name="T5" fmla="*/ 0 h 372"/>
                  <a:gd name="T6" fmla="*/ 22 w 385"/>
                  <a:gd name="T7" fmla="*/ 0 h 372"/>
                  <a:gd name="T8" fmla="*/ 0 w 385"/>
                  <a:gd name="T9" fmla="*/ 22 h 372"/>
                  <a:gd name="T10" fmla="*/ 0 w 385"/>
                  <a:gd name="T11" fmla="*/ 350 h 372"/>
                  <a:gd name="T12" fmla="*/ 22 w 385"/>
                  <a:gd name="T13" fmla="*/ 372 h 372"/>
                  <a:gd name="T14" fmla="*/ 363 w 385"/>
                  <a:gd name="T15" fmla="*/ 372 h 372"/>
                  <a:gd name="T16" fmla="*/ 385 w 385"/>
                  <a:gd name="T17" fmla="*/ 350 h 372"/>
                  <a:gd name="T18" fmla="*/ 18 w 385"/>
                  <a:gd name="T19" fmla="*/ 350 h 372"/>
                  <a:gd name="T20" fmla="*/ 18 w 385"/>
                  <a:gd name="T21" fmla="*/ 22 h 372"/>
                  <a:gd name="T22" fmla="*/ 22 w 385"/>
                  <a:gd name="T23" fmla="*/ 19 h 372"/>
                  <a:gd name="T24" fmla="*/ 363 w 385"/>
                  <a:gd name="T25" fmla="*/ 19 h 372"/>
                  <a:gd name="T26" fmla="*/ 366 w 385"/>
                  <a:gd name="T27" fmla="*/ 22 h 372"/>
                  <a:gd name="T28" fmla="*/ 366 w 385"/>
                  <a:gd name="T29" fmla="*/ 350 h 372"/>
                  <a:gd name="T30" fmla="*/ 363 w 385"/>
                  <a:gd name="T31" fmla="*/ 354 h 372"/>
                  <a:gd name="T32" fmla="*/ 22 w 385"/>
                  <a:gd name="T33" fmla="*/ 354 h 372"/>
                  <a:gd name="T34" fmla="*/ 18 w 385"/>
                  <a:gd name="T35" fmla="*/ 350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85" h="372">
                    <a:moveTo>
                      <a:pt x="385" y="350"/>
                    </a:moveTo>
                    <a:cubicBezTo>
                      <a:pt x="385" y="22"/>
                      <a:pt x="385" y="22"/>
                      <a:pt x="385" y="22"/>
                    </a:cubicBezTo>
                    <a:cubicBezTo>
                      <a:pt x="385" y="10"/>
                      <a:pt x="375" y="0"/>
                      <a:pt x="36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2"/>
                    </a:cubicBezTo>
                    <a:cubicBezTo>
                      <a:pt x="0" y="350"/>
                      <a:pt x="0" y="350"/>
                      <a:pt x="0" y="350"/>
                    </a:cubicBezTo>
                    <a:cubicBezTo>
                      <a:pt x="0" y="362"/>
                      <a:pt x="10" y="372"/>
                      <a:pt x="22" y="372"/>
                    </a:cubicBezTo>
                    <a:cubicBezTo>
                      <a:pt x="363" y="372"/>
                      <a:pt x="363" y="372"/>
                      <a:pt x="363" y="372"/>
                    </a:cubicBezTo>
                    <a:cubicBezTo>
                      <a:pt x="375" y="372"/>
                      <a:pt x="385" y="362"/>
                      <a:pt x="385" y="350"/>
                    </a:cubicBezTo>
                    <a:close/>
                    <a:moveTo>
                      <a:pt x="18" y="350"/>
                    </a:moveTo>
                    <a:cubicBezTo>
                      <a:pt x="18" y="22"/>
                      <a:pt x="18" y="22"/>
                      <a:pt x="18" y="22"/>
                    </a:cubicBezTo>
                    <a:cubicBezTo>
                      <a:pt x="18" y="20"/>
                      <a:pt x="20" y="19"/>
                      <a:pt x="22" y="19"/>
                    </a:cubicBezTo>
                    <a:cubicBezTo>
                      <a:pt x="363" y="19"/>
                      <a:pt x="363" y="19"/>
                      <a:pt x="363" y="19"/>
                    </a:cubicBezTo>
                    <a:cubicBezTo>
                      <a:pt x="365" y="19"/>
                      <a:pt x="366" y="20"/>
                      <a:pt x="366" y="22"/>
                    </a:cubicBezTo>
                    <a:cubicBezTo>
                      <a:pt x="366" y="350"/>
                      <a:pt x="366" y="350"/>
                      <a:pt x="366" y="350"/>
                    </a:cubicBezTo>
                    <a:cubicBezTo>
                      <a:pt x="366" y="352"/>
                      <a:pt x="365" y="354"/>
                      <a:pt x="363" y="354"/>
                    </a:cubicBezTo>
                    <a:cubicBezTo>
                      <a:pt x="22" y="354"/>
                      <a:pt x="22" y="354"/>
                      <a:pt x="22" y="354"/>
                    </a:cubicBezTo>
                    <a:cubicBezTo>
                      <a:pt x="20" y="354"/>
                      <a:pt x="18" y="352"/>
                      <a:pt x="18" y="350"/>
                    </a:cubicBezTo>
                    <a:close/>
                  </a:path>
                </a:pathLst>
              </a:custGeom>
              <a:grpFill/>
              <a:ln>
                <a:solidFill>
                  <a:srgbClr val="00B0F0"/>
                </a:solidFill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75" spc="400"/>
              </a:p>
            </p:txBody>
          </p:sp>
          <p:sp>
            <p:nvSpPr>
              <p:cNvPr id="39" name="Freeform 108">
                <a:extLst>
                  <a:ext uri="{FF2B5EF4-FFF2-40B4-BE49-F238E27FC236}">
                    <a16:creationId xmlns:a16="http://schemas.microsoft.com/office/drawing/2014/main" id="{31248856-C85D-E349-8ED0-895B92B2720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737226" y="1774826"/>
                <a:ext cx="57150" cy="57150"/>
              </a:xfrm>
              <a:custGeom>
                <a:avLst/>
                <a:gdLst>
                  <a:gd name="T0" fmla="*/ 29 w 58"/>
                  <a:gd name="T1" fmla="*/ 58 h 58"/>
                  <a:gd name="T2" fmla="*/ 58 w 58"/>
                  <a:gd name="T3" fmla="*/ 29 h 58"/>
                  <a:gd name="T4" fmla="*/ 29 w 58"/>
                  <a:gd name="T5" fmla="*/ 0 h 58"/>
                  <a:gd name="T6" fmla="*/ 0 w 58"/>
                  <a:gd name="T7" fmla="*/ 29 h 58"/>
                  <a:gd name="T8" fmla="*/ 29 w 58"/>
                  <a:gd name="T9" fmla="*/ 58 h 58"/>
                  <a:gd name="T10" fmla="*/ 29 w 58"/>
                  <a:gd name="T11" fmla="*/ 18 h 58"/>
                  <a:gd name="T12" fmla="*/ 40 w 58"/>
                  <a:gd name="T13" fmla="*/ 29 h 58"/>
                  <a:gd name="T14" fmla="*/ 29 w 58"/>
                  <a:gd name="T15" fmla="*/ 39 h 58"/>
                  <a:gd name="T16" fmla="*/ 19 w 58"/>
                  <a:gd name="T17" fmla="*/ 29 h 58"/>
                  <a:gd name="T18" fmla="*/ 29 w 58"/>
                  <a:gd name="T19" fmla="*/ 1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8" h="58">
                    <a:moveTo>
                      <a:pt x="29" y="58"/>
                    </a:moveTo>
                    <a:cubicBezTo>
                      <a:pt x="45" y="58"/>
                      <a:pt x="58" y="45"/>
                      <a:pt x="58" y="29"/>
                    </a:cubicBezTo>
                    <a:cubicBezTo>
                      <a:pt x="58" y="13"/>
                      <a:pt x="45" y="0"/>
                      <a:pt x="29" y="0"/>
                    </a:cubicBezTo>
                    <a:cubicBezTo>
                      <a:pt x="13" y="0"/>
                      <a:pt x="0" y="13"/>
                      <a:pt x="0" y="29"/>
                    </a:cubicBezTo>
                    <a:cubicBezTo>
                      <a:pt x="0" y="45"/>
                      <a:pt x="13" y="58"/>
                      <a:pt x="29" y="58"/>
                    </a:cubicBezTo>
                    <a:close/>
                    <a:moveTo>
                      <a:pt x="29" y="18"/>
                    </a:moveTo>
                    <a:cubicBezTo>
                      <a:pt x="35" y="18"/>
                      <a:pt x="40" y="23"/>
                      <a:pt x="40" y="29"/>
                    </a:cubicBezTo>
                    <a:cubicBezTo>
                      <a:pt x="40" y="34"/>
                      <a:pt x="35" y="39"/>
                      <a:pt x="29" y="39"/>
                    </a:cubicBezTo>
                    <a:cubicBezTo>
                      <a:pt x="24" y="39"/>
                      <a:pt x="19" y="34"/>
                      <a:pt x="19" y="29"/>
                    </a:cubicBezTo>
                    <a:cubicBezTo>
                      <a:pt x="19" y="23"/>
                      <a:pt x="24" y="18"/>
                      <a:pt x="29" y="18"/>
                    </a:cubicBezTo>
                    <a:close/>
                  </a:path>
                </a:pathLst>
              </a:custGeom>
              <a:grpFill/>
              <a:ln>
                <a:solidFill>
                  <a:srgbClr val="00B0F0"/>
                </a:solidFill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75" spc="400"/>
              </a:p>
            </p:txBody>
          </p:sp>
          <p:sp>
            <p:nvSpPr>
              <p:cNvPr id="41" name="Freeform 110">
                <a:extLst>
                  <a:ext uri="{FF2B5EF4-FFF2-40B4-BE49-F238E27FC236}">
                    <a16:creationId xmlns:a16="http://schemas.microsoft.com/office/drawing/2014/main" id="{50AD8F79-F319-FB41-88CC-957E1B3FEE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0064" y="1720851"/>
                <a:ext cx="384175" cy="384175"/>
              </a:xfrm>
              <a:custGeom>
                <a:avLst/>
                <a:gdLst>
                  <a:gd name="T0" fmla="*/ 363 w 386"/>
                  <a:gd name="T1" fmla="*/ 0 h 386"/>
                  <a:gd name="T2" fmla="*/ 351 w 386"/>
                  <a:gd name="T3" fmla="*/ 0 h 386"/>
                  <a:gd name="T4" fmla="*/ 342 w 386"/>
                  <a:gd name="T5" fmla="*/ 10 h 386"/>
                  <a:gd name="T6" fmla="*/ 351 w 386"/>
                  <a:gd name="T7" fmla="*/ 19 h 386"/>
                  <a:gd name="T8" fmla="*/ 363 w 386"/>
                  <a:gd name="T9" fmla="*/ 19 h 386"/>
                  <a:gd name="T10" fmla="*/ 367 w 386"/>
                  <a:gd name="T11" fmla="*/ 23 h 386"/>
                  <a:gd name="T12" fmla="*/ 367 w 386"/>
                  <a:gd name="T13" fmla="*/ 363 h 386"/>
                  <a:gd name="T14" fmla="*/ 363 w 386"/>
                  <a:gd name="T15" fmla="*/ 367 h 386"/>
                  <a:gd name="T16" fmla="*/ 22 w 386"/>
                  <a:gd name="T17" fmla="*/ 367 h 386"/>
                  <a:gd name="T18" fmla="*/ 19 w 386"/>
                  <a:gd name="T19" fmla="*/ 363 h 386"/>
                  <a:gd name="T20" fmla="*/ 19 w 386"/>
                  <a:gd name="T21" fmla="*/ 351 h 386"/>
                  <a:gd name="T22" fmla="*/ 9 w 386"/>
                  <a:gd name="T23" fmla="*/ 342 h 386"/>
                  <a:gd name="T24" fmla="*/ 0 w 386"/>
                  <a:gd name="T25" fmla="*/ 351 h 386"/>
                  <a:gd name="T26" fmla="*/ 0 w 386"/>
                  <a:gd name="T27" fmla="*/ 363 h 386"/>
                  <a:gd name="T28" fmla="*/ 22 w 386"/>
                  <a:gd name="T29" fmla="*/ 386 h 386"/>
                  <a:gd name="T30" fmla="*/ 363 w 386"/>
                  <a:gd name="T31" fmla="*/ 386 h 386"/>
                  <a:gd name="T32" fmla="*/ 386 w 386"/>
                  <a:gd name="T33" fmla="*/ 363 h 386"/>
                  <a:gd name="T34" fmla="*/ 386 w 386"/>
                  <a:gd name="T35" fmla="*/ 23 h 386"/>
                  <a:gd name="T36" fmla="*/ 363 w 386"/>
                  <a:gd name="T37" fmla="*/ 0 h 3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6" h="386">
                    <a:moveTo>
                      <a:pt x="363" y="0"/>
                    </a:moveTo>
                    <a:cubicBezTo>
                      <a:pt x="351" y="0"/>
                      <a:pt x="351" y="0"/>
                      <a:pt x="351" y="0"/>
                    </a:cubicBezTo>
                    <a:cubicBezTo>
                      <a:pt x="346" y="0"/>
                      <a:pt x="342" y="4"/>
                      <a:pt x="342" y="10"/>
                    </a:cubicBezTo>
                    <a:cubicBezTo>
                      <a:pt x="342" y="15"/>
                      <a:pt x="346" y="19"/>
                      <a:pt x="351" y="19"/>
                    </a:cubicBezTo>
                    <a:cubicBezTo>
                      <a:pt x="363" y="19"/>
                      <a:pt x="363" y="19"/>
                      <a:pt x="363" y="19"/>
                    </a:cubicBezTo>
                    <a:cubicBezTo>
                      <a:pt x="365" y="19"/>
                      <a:pt x="367" y="21"/>
                      <a:pt x="367" y="23"/>
                    </a:cubicBezTo>
                    <a:cubicBezTo>
                      <a:pt x="367" y="363"/>
                      <a:pt x="367" y="363"/>
                      <a:pt x="367" y="363"/>
                    </a:cubicBezTo>
                    <a:cubicBezTo>
                      <a:pt x="367" y="365"/>
                      <a:pt x="365" y="367"/>
                      <a:pt x="363" y="367"/>
                    </a:cubicBezTo>
                    <a:cubicBezTo>
                      <a:pt x="22" y="367"/>
                      <a:pt x="22" y="367"/>
                      <a:pt x="22" y="367"/>
                    </a:cubicBezTo>
                    <a:cubicBezTo>
                      <a:pt x="20" y="367"/>
                      <a:pt x="19" y="365"/>
                      <a:pt x="19" y="363"/>
                    </a:cubicBezTo>
                    <a:cubicBezTo>
                      <a:pt x="19" y="351"/>
                      <a:pt x="19" y="351"/>
                      <a:pt x="19" y="351"/>
                    </a:cubicBezTo>
                    <a:cubicBezTo>
                      <a:pt x="19" y="346"/>
                      <a:pt x="15" y="342"/>
                      <a:pt x="9" y="342"/>
                    </a:cubicBezTo>
                    <a:cubicBezTo>
                      <a:pt x="4" y="342"/>
                      <a:pt x="0" y="346"/>
                      <a:pt x="0" y="351"/>
                    </a:cubicBezTo>
                    <a:cubicBezTo>
                      <a:pt x="0" y="363"/>
                      <a:pt x="0" y="363"/>
                      <a:pt x="0" y="363"/>
                    </a:cubicBezTo>
                    <a:cubicBezTo>
                      <a:pt x="0" y="376"/>
                      <a:pt x="10" y="386"/>
                      <a:pt x="22" y="386"/>
                    </a:cubicBezTo>
                    <a:cubicBezTo>
                      <a:pt x="363" y="386"/>
                      <a:pt x="363" y="386"/>
                      <a:pt x="363" y="386"/>
                    </a:cubicBezTo>
                    <a:cubicBezTo>
                      <a:pt x="376" y="386"/>
                      <a:pt x="386" y="376"/>
                      <a:pt x="386" y="363"/>
                    </a:cubicBezTo>
                    <a:cubicBezTo>
                      <a:pt x="386" y="23"/>
                      <a:pt x="386" y="23"/>
                      <a:pt x="386" y="23"/>
                    </a:cubicBezTo>
                    <a:cubicBezTo>
                      <a:pt x="386" y="10"/>
                      <a:pt x="376" y="0"/>
                      <a:pt x="363" y="0"/>
                    </a:cubicBezTo>
                    <a:close/>
                  </a:path>
                </a:pathLst>
              </a:custGeom>
              <a:grpFill/>
              <a:ln>
                <a:solidFill>
                  <a:srgbClr val="00B0F0"/>
                </a:solidFill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75" spc="400"/>
              </a:p>
            </p:txBody>
          </p:sp>
        </p:grpSp>
      </p:grpSp>
      <p:sp>
        <p:nvSpPr>
          <p:cNvPr id="42" name="Title 2">
            <a:extLst>
              <a:ext uri="{FF2B5EF4-FFF2-40B4-BE49-F238E27FC236}">
                <a16:creationId xmlns:a16="http://schemas.microsoft.com/office/drawing/2014/main" id="{89A8027F-BB17-FA44-81DB-D1DD9B7363B5}"/>
              </a:ext>
            </a:extLst>
          </p:cNvPr>
          <p:cNvSpPr txBox="1">
            <a:spLocks/>
          </p:cNvSpPr>
          <p:nvPr/>
        </p:nvSpPr>
        <p:spPr>
          <a:xfrm>
            <a:off x="7598355" y="2059076"/>
            <a:ext cx="3858691" cy="820481"/>
          </a:xfrm>
          <a:prstGeom prst="rect">
            <a:avLst/>
          </a:prstGeom>
          <a:ln>
            <a:noFill/>
          </a:ln>
        </p:spPr>
        <p:txBody>
          <a:bodyPr wrap="square" lIns="0" tIns="0" rIns="0" bIns="0">
            <a:spAutoFit/>
          </a:bodyPr>
          <a:lstStyle>
            <a:lvl1pPr algn="ctr" defTabSz="1828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6000" b="1" kern="1200" cap="none" spc="-1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l"/>
            <a:r>
              <a:rPr lang="en-US" sz="1333" cap="all" spc="400" dirty="0">
                <a:solidFill>
                  <a:schemeClr val="accent1">
                    <a:lumMod val="50000"/>
                  </a:schemeClr>
                </a:solidFill>
                <a:latin typeface="Myriad Pro Cond" panose="020B0506030403020204" pitchFamily="34" charset="0"/>
              </a:rPr>
              <a:t>Understand opioid related adverse drug effects and the impact on clinical and cost outcomes</a:t>
            </a:r>
          </a:p>
        </p:txBody>
      </p:sp>
      <p:sp>
        <p:nvSpPr>
          <p:cNvPr id="51" name="Title 2">
            <a:extLst>
              <a:ext uri="{FF2B5EF4-FFF2-40B4-BE49-F238E27FC236}">
                <a16:creationId xmlns:a16="http://schemas.microsoft.com/office/drawing/2014/main" id="{ADCAFC14-188A-0545-8FA4-CF9BBB96508A}"/>
              </a:ext>
            </a:extLst>
          </p:cNvPr>
          <p:cNvSpPr txBox="1">
            <a:spLocks/>
          </p:cNvSpPr>
          <p:nvPr/>
        </p:nvSpPr>
        <p:spPr>
          <a:xfrm>
            <a:off x="7598355" y="3254962"/>
            <a:ext cx="4299862" cy="820481"/>
          </a:xfrm>
          <a:prstGeom prst="rect">
            <a:avLst/>
          </a:prstGeom>
          <a:ln>
            <a:noFill/>
          </a:ln>
        </p:spPr>
        <p:txBody>
          <a:bodyPr wrap="square" lIns="0" tIns="0" rIns="0" bIns="0">
            <a:spAutoFit/>
          </a:bodyPr>
          <a:lstStyle>
            <a:lvl1pPr algn="ctr" defTabSz="1828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6000" b="1" kern="1200" cap="none" spc="-1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l"/>
            <a:r>
              <a:rPr lang="en-US" sz="1333" cap="all" spc="400" dirty="0">
                <a:solidFill>
                  <a:schemeClr val="accent1">
                    <a:lumMod val="50000"/>
                  </a:schemeClr>
                </a:solidFill>
                <a:latin typeface="Myriad Pro Cond" panose="020B0506030403020204" pitchFamily="34" charset="0"/>
              </a:rPr>
              <a:t>Understand the complexity of pain pathways and why multiple analgesic techniques improve outcomes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371FCF97-E2A4-0347-9797-8D521B945FF0}"/>
              </a:ext>
            </a:extLst>
          </p:cNvPr>
          <p:cNvGrpSpPr/>
          <p:nvPr/>
        </p:nvGrpSpPr>
        <p:grpSpPr>
          <a:xfrm>
            <a:off x="778937" y="3296899"/>
            <a:ext cx="792969" cy="792967"/>
            <a:chOff x="4892821" y="3645849"/>
            <a:chExt cx="594727" cy="594725"/>
          </a:xfrm>
          <a:solidFill>
            <a:srgbClr val="00B0F0"/>
          </a:solidFill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FD131999-3159-C94C-838F-FD1E7810553F}"/>
                </a:ext>
              </a:extLst>
            </p:cNvPr>
            <p:cNvSpPr/>
            <p:nvPr/>
          </p:nvSpPr>
          <p:spPr>
            <a:xfrm>
              <a:off x="4892821" y="3645849"/>
              <a:ext cx="594727" cy="59472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75" spc="400"/>
            </a:p>
          </p:txBody>
        </p:sp>
        <p:sp>
          <p:nvSpPr>
            <p:cNvPr id="54" name="Freeform 157">
              <a:extLst>
                <a:ext uri="{FF2B5EF4-FFF2-40B4-BE49-F238E27FC236}">
                  <a16:creationId xmlns:a16="http://schemas.microsoft.com/office/drawing/2014/main" id="{60CFDE6E-ACEF-8D4E-98AF-A4B02876FE6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47369" y="3795189"/>
              <a:ext cx="285631" cy="255061"/>
            </a:xfrm>
            <a:custGeom>
              <a:avLst/>
              <a:gdLst>
                <a:gd name="T0" fmla="*/ 455 w 477"/>
                <a:gd name="T1" fmla="*/ 118 h 425"/>
                <a:gd name="T2" fmla="*/ 363 w 477"/>
                <a:gd name="T3" fmla="*/ 118 h 425"/>
                <a:gd name="T4" fmla="*/ 341 w 477"/>
                <a:gd name="T5" fmla="*/ 141 h 425"/>
                <a:gd name="T6" fmla="*/ 341 w 477"/>
                <a:gd name="T7" fmla="*/ 403 h 425"/>
                <a:gd name="T8" fmla="*/ 341 w 477"/>
                <a:gd name="T9" fmla="*/ 406 h 425"/>
                <a:gd name="T10" fmla="*/ 306 w 477"/>
                <a:gd name="T11" fmla="*/ 406 h 425"/>
                <a:gd name="T12" fmla="*/ 307 w 477"/>
                <a:gd name="T13" fmla="*/ 403 h 425"/>
                <a:gd name="T14" fmla="*/ 307 w 477"/>
                <a:gd name="T15" fmla="*/ 23 h 425"/>
                <a:gd name="T16" fmla="*/ 284 w 477"/>
                <a:gd name="T17" fmla="*/ 0 h 425"/>
                <a:gd name="T18" fmla="*/ 193 w 477"/>
                <a:gd name="T19" fmla="*/ 0 h 425"/>
                <a:gd name="T20" fmla="*/ 170 w 477"/>
                <a:gd name="T21" fmla="*/ 23 h 425"/>
                <a:gd name="T22" fmla="*/ 170 w 477"/>
                <a:gd name="T23" fmla="*/ 403 h 425"/>
                <a:gd name="T24" fmla="*/ 171 w 477"/>
                <a:gd name="T25" fmla="*/ 406 h 425"/>
                <a:gd name="T26" fmla="*/ 136 w 477"/>
                <a:gd name="T27" fmla="*/ 406 h 425"/>
                <a:gd name="T28" fmla="*/ 136 w 477"/>
                <a:gd name="T29" fmla="*/ 403 h 425"/>
                <a:gd name="T30" fmla="*/ 136 w 477"/>
                <a:gd name="T31" fmla="*/ 259 h 425"/>
                <a:gd name="T32" fmla="*/ 114 w 477"/>
                <a:gd name="T33" fmla="*/ 236 h 425"/>
                <a:gd name="T34" fmla="*/ 22 w 477"/>
                <a:gd name="T35" fmla="*/ 236 h 425"/>
                <a:gd name="T36" fmla="*/ 0 w 477"/>
                <a:gd name="T37" fmla="*/ 259 h 425"/>
                <a:gd name="T38" fmla="*/ 0 w 477"/>
                <a:gd name="T39" fmla="*/ 403 h 425"/>
                <a:gd name="T40" fmla="*/ 22 w 477"/>
                <a:gd name="T41" fmla="*/ 425 h 425"/>
                <a:gd name="T42" fmla="*/ 68 w 477"/>
                <a:gd name="T43" fmla="*/ 425 h 425"/>
                <a:gd name="T44" fmla="*/ 114 w 477"/>
                <a:gd name="T45" fmla="*/ 425 h 425"/>
                <a:gd name="T46" fmla="*/ 193 w 477"/>
                <a:gd name="T47" fmla="*/ 425 h 425"/>
                <a:gd name="T48" fmla="*/ 284 w 477"/>
                <a:gd name="T49" fmla="*/ 425 h 425"/>
                <a:gd name="T50" fmla="*/ 363 w 477"/>
                <a:gd name="T51" fmla="*/ 425 h 425"/>
                <a:gd name="T52" fmla="*/ 455 w 477"/>
                <a:gd name="T53" fmla="*/ 425 h 425"/>
                <a:gd name="T54" fmla="*/ 477 w 477"/>
                <a:gd name="T55" fmla="*/ 403 h 425"/>
                <a:gd name="T56" fmla="*/ 477 w 477"/>
                <a:gd name="T57" fmla="*/ 141 h 425"/>
                <a:gd name="T58" fmla="*/ 455 w 477"/>
                <a:gd name="T59" fmla="*/ 118 h 425"/>
                <a:gd name="T60" fmla="*/ 68 w 477"/>
                <a:gd name="T61" fmla="*/ 406 h 425"/>
                <a:gd name="T62" fmla="*/ 22 w 477"/>
                <a:gd name="T63" fmla="*/ 406 h 425"/>
                <a:gd name="T64" fmla="*/ 19 w 477"/>
                <a:gd name="T65" fmla="*/ 403 h 425"/>
                <a:gd name="T66" fmla="*/ 19 w 477"/>
                <a:gd name="T67" fmla="*/ 259 h 425"/>
                <a:gd name="T68" fmla="*/ 22 w 477"/>
                <a:gd name="T69" fmla="*/ 255 h 425"/>
                <a:gd name="T70" fmla="*/ 114 w 477"/>
                <a:gd name="T71" fmla="*/ 255 h 425"/>
                <a:gd name="T72" fmla="*/ 118 w 477"/>
                <a:gd name="T73" fmla="*/ 259 h 425"/>
                <a:gd name="T74" fmla="*/ 118 w 477"/>
                <a:gd name="T75" fmla="*/ 403 h 425"/>
                <a:gd name="T76" fmla="*/ 114 w 477"/>
                <a:gd name="T77" fmla="*/ 406 h 425"/>
                <a:gd name="T78" fmla="*/ 68 w 477"/>
                <a:gd name="T79" fmla="*/ 406 h 425"/>
                <a:gd name="T80" fmla="*/ 193 w 477"/>
                <a:gd name="T81" fmla="*/ 406 h 425"/>
                <a:gd name="T82" fmla="*/ 189 w 477"/>
                <a:gd name="T83" fmla="*/ 403 h 425"/>
                <a:gd name="T84" fmla="*/ 189 w 477"/>
                <a:gd name="T85" fmla="*/ 23 h 425"/>
                <a:gd name="T86" fmla="*/ 193 w 477"/>
                <a:gd name="T87" fmla="*/ 19 h 425"/>
                <a:gd name="T88" fmla="*/ 284 w 477"/>
                <a:gd name="T89" fmla="*/ 19 h 425"/>
                <a:gd name="T90" fmla="*/ 288 w 477"/>
                <a:gd name="T91" fmla="*/ 23 h 425"/>
                <a:gd name="T92" fmla="*/ 288 w 477"/>
                <a:gd name="T93" fmla="*/ 403 h 425"/>
                <a:gd name="T94" fmla="*/ 284 w 477"/>
                <a:gd name="T95" fmla="*/ 406 h 425"/>
                <a:gd name="T96" fmla="*/ 193 w 477"/>
                <a:gd name="T97" fmla="*/ 406 h 425"/>
                <a:gd name="T98" fmla="*/ 363 w 477"/>
                <a:gd name="T99" fmla="*/ 406 h 425"/>
                <a:gd name="T100" fmla="*/ 359 w 477"/>
                <a:gd name="T101" fmla="*/ 403 h 425"/>
                <a:gd name="T102" fmla="*/ 359 w 477"/>
                <a:gd name="T103" fmla="*/ 141 h 425"/>
                <a:gd name="T104" fmla="*/ 363 w 477"/>
                <a:gd name="T105" fmla="*/ 137 h 425"/>
                <a:gd name="T106" fmla="*/ 455 w 477"/>
                <a:gd name="T107" fmla="*/ 137 h 425"/>
                <a:gd name="T108" fmla="*/ 458 w 477"/>
                <a:gd name="T109" fmla="*/ 141 h 425"/>
                <a:gd name="T110" fmla="*/ 458 w 477"/>
                <a:gd name="T111" fmla="*/ 403 h 425"/>
                <a:gd name="T112" fmla="*/ 455 w 477"/>
                <a:gd name="T113" fmla="*/ 406 h 425"/>
                <a:gd name="T114" fmla="*/ 363 w 477"/>
                <a:gd name="T115" fmla="*/ 406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77" h="425">
                  <a:moveTo>
                    <a:pt x="455" y="118"/>
                  </a:moveTo>
                  <a:cubicBezTo>
                    <a:pt x="363" y="118"/>
                    <a:pt x="363" y="118"/>
                    <a:pt x="363" y="118"/>
                  </a:cubicBezTo>
                  <a:cubicBezTo>
                    <a:pt x="351" y="118"/>
                    <a:pt x="341" y="128"/>
                    <a:pt x="341" y="141"/>
                  </a:cubicBezTo>
                  <a:cubicBezTo>
                    <a:pt x="341" y="403"/>
                    <a:pt x="341" y="403"/>
                    <a:pt x="341" y="403"/>
                  </a:cubicBezTo>
                  <a:cubicBezTo>
                    <a:pt x="341" y="404"/>
                    <a:pt x="341" y="405"/>
                    <a:pt x="341" y="406"/>
                  </a:cubicBezTo>
                  <a:cubicBezTo>
                    <a:pt x="306" y="406"/>
                    <a:pt x="306" y="406"/>
                    <a:pt x="306" y="406"/>
                  </a:cubicBezTo>
                  <a:cubicBezTo>
                    <a:pt x="307" y="405"/>
                    <a:pt x="307" y="404"/>
                    <a:pt x="307" y="403"/>
                  </a:cubicBezTo>
                  <a:cubicBezTo>
                    <a:pt x="307" y="23"/>
                    <a:pt x="307" y="23"/>
                    <a:pt x="307" y="23"/>
                  </a:cubicBezTo>
                  <a:cubicBezTo>
                    <a:pt x="307" y="10"/>
                    <a:pt x="297" y="0"/>
                    <a:pt x="284" y="0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80" y="0"/>
                    <a:pt x="170" y="10"/>
                    <a:pt x="170" y="23"/>
                  </a:cubicBezTo>
                  <a:cubicBezTo>
                    <a:pt x="170" y="403"/>
                    <a:pt x="170" y="403"/>
                    <a:pt x="170" y="403"/>
                  </a:cubicBezTo>
                  <a:cubicBezTo>
                    <a:pt x="170" y="404"/>
                    <a:pt x="170" y="405"/>
                    <a:pt x="171" y="406"/>
                  </a:cubicBezTo>
                  <a:cubicBezTo>
                    <a:pt x="136" y="406"/>
                    <a:pt x="136" y="406"/>
                    <a:pt x="136" y="406"/>
                  </a:cubicBezTo>
                  <a:cubicBezTo>
                    <a:pt x="136" y="405"/>
                    <a:pt x="136" y="404"/>
                    <a:pt x="136" y="403"/>
                  </a:cubicBezTo>
                  <a:cubicBezTo>
                    <a:pt x="136" y="259"/>
                    <a:pt x="136" y="259"/>
                    <a:pt x="136" y="259"/>
                  </a:cubicBezTo>
                  <a:cubicBezTo>
                    <a:pt x="136" y="246"/>
                    <a:pt x="126" y="236"/>
                    <a:pt x="114" y="236"/>
                  </a:cubicBezTo>
                  <a:cubicBezTo>
                    <a:pt x="22" y="236"/>
                    <a:pt x="22" y="236"/>
                    <a:pt x="22" y="236"/>
                  </a:cubicBezTo>
                  <a:cubicBezTo>
                    <a:pt x="10" y="236"/>
                    <a:pt x="0" y="246"/>
                    <a:pt x="0" y="259"/>
                  </a:cubicBezTo>
                  <a:cubicBezTo>
                    <a:pt x="0" y="403"/>
                    <a:pt x="0" y="403"/>
                    <a:pt x="0" y="403"/>
                  </a:cubicBezTo>
                  <a:cubicBezTo>
                    <a:pt x="0" y="415"/>
                    <a:pt x="10" y="425"/>
                    <a:pt x="22" y="425"/>
                  </a:cubicBezTo>
                  <a:cubicBezTo>
                    <a:pt x="68" y="425"/>
                    <a:pt x="68" y="425"/>
                    <a:pt x="68" y="425"/>
                  </a:cubicBezTo>
                  <a:cubicBezTo>
                    <a:pt x="114" y="425"/>
                    <a:pt x="114" y="425"/>
                    <a:pt x="114" y="425"/>
                  </a:cubicBezTo>
                  <a:cubicBezTo>
                    <a:pt x="193" y="425"/>
                    <a:pt x="193" y="425"/>
                    <a:pt x="193" y="425"/>
                  </a:cubicBezTo>
                  <a:cubicBezTo>
                    <a:pt x="284" y="425"/>
                    <a:pt x="284" y="425"/>
                    <a:pt x="284" y="425"/>
                  </a:cubicBezTo>
                  <a:cubicBezTo>
                    <a:pt x="363" y="425"/>
                    <a:pt x="363" y="425"/>
                    <a:pt x="363" y="425"/>
                  </a:cubicBezTo>
                  <a:cubicBezTo>
                    <a:pt x="455" y="425"/>
                    <a:pt x="455" y="425"/>
                    <a:pt x="455" y="425"/>
                  </a:cubicBezTo>
                  <a:cubicBezTo>
                    <a:pt x="467" y="425"/>
                    <a:pt x="477" y="415"/>
                    <a:pt x="477" y="403"/>
                  </a:cubicBezTo>
                  <a:cubicBezTo>
                    <a:pt x="477" y="141"/>
                    <a:pt x="477" y="141"/>
                    <a:pt x="477" y="141"/>
                  </a:cubicBezTo>
                  <a:cubicBezTo>
                    <a:pt x="477" y="128"/>
                    <a:pt x="467" y="118"/>
                    <a:pt x="455" y="118"/>
                  </a:cubicBezTo>
                  <a:close/>
                  <a:moveTo>
                    <a:pt x="68" y="406"/>
                  </a:moveTo>
                  <a:cubicBezTo>
                    <a:pt x="22" y="406"/>
                    <a:pt x="22" y="406"/>
                    <a:pt x="22" y="406"/>
                  </a:cubicBezTo>
                  <a:cubicBezTo>
                    <a:pt x="20" y="406"/>
                    <a:pt x="19" y="405"/>
                    <a:pt x="19" y="403"/>
                  </a:cubicBezTo>
                  <a:cubicBezTo>
                    <a:pt x="19" y="259"/>
                    <a:pt x="19" y="259"/>
                    <a:pt x="19" y="259"/>
                  </a:cubicBezTo>
                  <a:cubicBezTo>
                    <a:pt x="19" y="257"/>
                    <a:pt x="20" y="255"/>
                    <a:pt x="22" y="255"/>
                  </a:cubicBezTo>
                  <a:cubicBezTo>
                    <a:pt x="114" y="255"/>
                    <a:pt x="114" y="255"/>
                    <a:pt x="114" y="255"/>
                  </a:cubicBezTo>
                  <a:cubicBezTo>
                    <a:pt x="116" y="255"/>
                    <a:pt x="118" y="257"/>
                    <a:pt x="118" y="259"/>
                  </a:cubicBezTo>
                  <a:cubicBezTo>
                    <a:pt x="118" y="403"/>
                    <a:pt x="118" y="403"/>
                    <a:pt x="118" y="403"/>
                  </a:cubicBezTo>
                  <a:cubicBezTo>
                    <a:pt x="118" y="405"/>
                    <a:pt x="116" y="406"/>
                    <a:pt x="114" y="406"/>
                  </a:cubicBezTo>
                  <a:lnTo>
                    <a:pt x="68" y="406"/>
                  </a:lnTo>
                  <a:close/>
                  <a:moveTo>
                    <a:pt x="193" y="406"/>
                  </a:moveTo>
                  <a:cubicBezTo>
                    <a:pt x="191" y="406"/>
                    <a:pt x="189" y="405"/>
                    <a:pt x="189" y="403"/>
                  </a:cubicBezTo>
                  <a:cubicBezTo>
                    <a:pt x="189" y="23"/>
                    <a:pt x="189" y="23"/>
                    <a:pt x="189" y="23"/>
                  </a:cubicBezTo>
                  <a:cubicBezTo>
                    <a:pt x="189" y="21"/>
                    <a:pt x="191" y="19"/>
                    <a:pt x="193" y="19"/>
                  </a:cubicBezTo>
                  <a:cubicBezTo>
                    <a:pt x="284" y="19"/>
                    <a:pt x="284" y="19"/>
                    <a:pt x="284" y="19"/>
                  </a:cubicBezTo>
                  <a:cubicBezTo>
                    <a:pt x="286" y="19"/>
                    <a:pt x="288" y="21"/>
                    <a:pt x="288" y="23"/>
                  </a:cubicBezTo>
                  <a:cubicBezTo>
                    <a:pt x="288" y="403"/>
                    <a:pt x="288" y="403"/>
                    <a:pt x="288" y="403"/>
                  </a:cubicBezTo>
                  <a:cubicBezTo>
                    <a:pt x="288" y="405"/>
                    <a:pt x="286" y="406"/>
                    <a:pt x="284" y="406"/>
                  </a:cubicBezTo>
                  <a:lnTo>
                    <a:pt x="193" y="406"/>
                  </a:lnTo>
                  <a:close/>
                  <a:moveTo>
                    <a:pt x="363" y="406"/>
                  </a:moveTo>
                  <a:cubicBezTo>
                    <a:pt x="361" y="406"/>
                    <a:pt x="359" y="405"/>
                    <a:pt x="359" y="403"/>
                  </a:cubicBezTo>
                  <a:cubicBezTo>
                    <a:pt x="359" y="141"/>
                    <a:pt x="359" y="141"/>
                    <a:pt x="359" y="141"/>
                  </a:cubicBezTo>
                  <a:cubicBezTo>
                    <a:pt x="359" y="139"/>
                    <a:pt x="361" y="137"/>
                    <a:pt x="363" y="137"/>
                  </a:cubicBezTo>
                  <a:cubicBezTo>
                    <a:pt x="455" y="137"/>
                    <a:pt x="455" y="137"/>
                    <a:pt x="455" y="137"/>
                  </a:cubicBezTo>
                  <a:cubicBezTo>
                    <a:pt x="457" y="137"/>
                    <a:pt x="458" y="139"/>
                    <a:pt x="458" y="141"/>
                  </a:cubicBezTo>
                  <a:cubicBezTo>
                    <a:pt x="458" y="403"/>
                    <a:pt x="458" y="403"/>
                    <a:pt x="458" y="403"/>
                  </a:cubicBezTo>
                  <a:cubicBezTo>
                    <a:pt x="458" y="405"/>
                    <a:pt x="457" y="406"/>
                    <a:pt x="455" y="406"/>
                  </a:cubicBezTo>
                  <a:lnTo>
                    <a:pt x="363" y="40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675" spc="400"/>
            </a:p>
          </p:txBody>
        </p:sp>
      </p:grpSp>
      <p:sp>
        <p:nvSpPr>
          <p:cNvPr id="55" name="Title 2">
            <a:extLst>
              <a:ext uri="{FF2B5EF4-FFF2-40B4-BE49-F238E27FC236}">
                <a16:creationId xmlns:a16="http://schemas.microsoft.com/office/drawing/2014/main" id="{FF272142-ADBF-C44B-BE48-7113EE8F5C96}"/>
              </a:ext>
            </a:extLst>
          </p:cNvPr>
          <p:cNvSpPr txBox="1">
            <a:spLocks/>
          </p:cNvSpPr>
          <p:nvPr/>
        </p:nvSpPr>
        <p:spPr>
          <a:xfrm>
            <a:off x="7524744" y="4677592"/>
            <a:ext cx="3858691" cy="615361"/>
          </a:xfrm>
          <a:prstGeom prst="rect">
            <a:avLst/>
          </a:prstGeom>
          <a:ln>
            <a:noFill/>
          </a:ln>
        </p:spPr>
        <p:txBody>
          <a:bodyPr wrap="square" lIns="0" tIns="0" rIns="0" bIns="0">
            <a:spAutoFit/>
          </a:bodyPr>
          <a:lstStyle>
            <a:lvl1pPr algn="ctr" defTabSz="1828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6000" b="1" kern="1200" cap="none" spc="-1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l"/>
            <a:r>
              <a:rPr lang="en-US" sz="1333" cap="all" spc="400" dirty="0">
                <a:solidFill>
                  <a:schemeClr val="accent1">
                    <a:lumMod val="50000"/>
                  </a:schemeClr>
                </a:solidFill>
                <a:latin typeface="Myriad Pro Cond" panose="020B0506030403020204" pitchFamily="34" charset="0"/>
              </a:rPr>
              <a:t>Discuss multimodal, multidisciplinary pain management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2D868A07-B1AF-BF41-971F-788764F90C21}"/>
              </a:ext>
            </a:extLst>
          </p:cNvPr>
          <p:cNvGrpSpPr/>
          <p:nvPr/>
        </p:nvGrpSpPr>
        <p:grpSpPr>
          <a:xfrm>
            <a:off x="6542641" y="3292120"/>
            <a:ext cx="792969" cy="792967"/>
            <a:chOff x="4892821" y="1547349"/>
            <a:chExt cx="594727" cy="594725"/>
          </a:xfrm>
          <a:solidFill>
            <a:srgbClr val="00B0F0"/>
          </a:solidFill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0069855-9296-1B44-BF27-7709A9374DEC}"/>
                </a:ext>
              </a:extLst>
            </p:cNvPr>
            <p:cNvSpPr/>
            <p:nvPr/>
          </p:nvSpPr>
          <p:spPr>
            <a:xfrm>
              <a:off x="4892821" y="1547349"/>
              <a:ext cx="594727" cy="594725"/>
            </a:xfrm>
            <a:prstGeom prst="ellipse">
              <a:avLst/>
            </a:prstGeom>
            <a:grp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75" spc="400"/>
            </a:p>
          </p:txBody>
        </p: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A23C57F1-03D6-F346-9EEA-37341915D2DD}"/>
                </a:ext>
              </a:extLst>
            </p:cNvPr>
            <p:cNvGrpSpPr/>
            <p:nvPr/>
          </p:nvGrpSpPr>
          <p:grpSpPr>
            <a:xfrm>
              <a:off x="5059310" y="1717660"/>
              <a:ext cx="261748" cy="254105"/>
              <a:chOff x="5529264" y="1682751"/>
              <a:chExt cx="434975" cy="422275"/>
            </a:xfrm>
            <a:grpFill/>
          </p:grpSpPr>
          <p:sp>
            <p:nvSpPr>
              <p:cNvPr id="59" name="Freeform 107">
                <a:extLst>
                  <a:ext uri="{FF2B5EF4-FFF2-40B4-BE49-F238E27FC236}">
                    <a16:creationId xmlns:a16="http://schemas.microsoft.com/office/drawing/2014/main" id="{F9BC1E7F-EB4E-884D-9D8E-81BD9B74B85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529264" y="1682751"/>
                <a:ext cx="382588" cy="369888"/>
              </a:xfrm>
              <a:custGeom>
                <a:avLst/>
                <a:gdLst>
                  <a:gd name="T0" fmla="*/ 385 w 385"/>
                  <a:gd name="T1" fmla="*/ 350 h 372"/>
                  <a:gd name="T2" fmla="*/ 385 w 385"/>
                  <a:gd name="T3" fmla="*/ 22 h 372"/>
                  <a:gd name="T4" fmla="*/ 363 w 385"/>
                  <a:gd name="T5" fmla="*/ 0 h 372"/>
                  <a:gd name="T6" fmla="*/ 22 w 385"/>
                  <a:gd name="T7" fmla="*/ 0 h 372"/>
                  <a:gd name="T8" fmla="*/ 0 w 385"/>
                  <a:gd name="T9" fmla="*/ 22 h 372"/>
                  <a:gd name="T10" fmla="*/ 0 w 385"/>
                  <a:gd name="T11" fmla="*/ 350 h 372"/>
                  <a:gd name="T12" fmla="*/ 22 w 385"/>
                  <a:gd name="T13" fmla="*/ 372 h 372"/>
                  <a:gd name="T14" fmla="*/ 363 w 385"/>
                  <a:gd name="T15" fmla="*/ 372 h 372"/>
                  <a:gd name="T16" fmla="*/ 385 w 385"/>
                  <a:gd name="T17" fmla="*/ 350 h 372"/>
                  <a:gd name="T18" fmla="*/ 18 w 385"/>
                  <a:gd name="T19" fmla="*/ 350 h 372"/>
                  <a:gd name="T20" fmla="*/ 18 w 385"/>
                  <a:gd name="T21" fmla="*/ 22 h 372"/>
                  <a:gd name="T22" fmla="*/ 22 w 385"/>
                  <a:gd name="T23" fmla="*/ 19 h 372"/>
                  <a:gd name="T24" fmla="*/ 363 w 385"/>
                  <a:gd name="T25" fmla="*/ 19 h 372"/>
                  <a:gd name="T26" fmla="*/ 366 w 385"/>
                  <a:gd name="T27" fmla="*/ 22 h 372"/>
                  <a:gd name="T28" fmla="*/ 366 w 385"/>
                  <a:gd name="T29" fmla="*/ 350 h 372"/>
                  <a:gd name="T30" fmla="*/ 363 w 385"/>
                  <a:gd name="T31" fmla="*/ 354 h 372"/>
                  <a:gd name="T32" fmla="*/ 22 w 385"/>
                  <a:gd name="T33" fmla="*/ 354 h 372"/>
                  <a:gd name="T34" fmla="*/ 18 w 385"/>
                  <a:gd name="T35" fmla="*/ 350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85" h="372">
                    <a:moveTo>
                      <a:pt x="385" y="350"/>
                    </a:moveTo>
                    <a:cubicBezTo>
                      <a:pt x="385" y="22"/>
                      <a:pt x="385" y="22"/>
                      <a:pt x="385" y="22"/>
                    </a:cubicBezTo>
                    <a:cubicBezTo>
                      <a:pt x="385" y="10"/>
                      <a:pt x="375" y="0"/>
                      <a:pt x="36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2"/>
                    </a:cubicBezTo>
                    <a:cubicBezTo>
                      <a:pt x="0" y="350"/>
                      <a:pt x="0" y="350"/>
                      <a:pt x="0" y="350"/>
                    </a:cubicBezTo>
                    <a:cubicBezTo>
                      <a:pt x="0" y="362"/>
                      <a:pt x="10" y="372"/>
                      <a:pt x="22" y="372"/>
                    </a:cubicBezTo>
                    <a:cubicBezTo>
                      <a:pt x="363" y="372"/>
                      <a:pt x="363" y="372"/>
                      <a:pt x="363" y="372"/>
                    </a:cubicBezTo>
                    <a:cubicBezTo>
                      <a:pt x="375" y="372"/>
                      <a:pt x="385" y="362"/>
                      <a:pt x="385" y="350"/>
                    </a:cubicBezTo>
                    <a:close/>
                    <a:moveTo>
                      <a:pt x="18" y="350"/>
                    </a:moveTo>
                    <a:cubicBezTo>
                      <a:pt x="18" y="22"/>
                      <a:pt x="18" y="22"/>
                      <a:pt x="18" y="22"/>
                    </a:cubicBezTo>
                    <a:cubicBezTo>
                      <a:pt x="18" y="20"/>
                      <a:pt x="20" y="19"/>
                      <a:pt x="22" y="19"/>
                    </a:cubicBezTo>
                    <a:cubicBezTo>
                      <a:pt x="363" y="19"/>
                      <a:pt x="363" y="19"/>
                      <a:pt x="363" y="19"/>
                    </a:cubicBezTo>
                    <a:cubicBezTo>
                      <a:pt x="365" y="19"/>
                      <a:pt x="366" y="20"/>
                      <a:pt x="366" y="22"/>
                    </a:cubicBezTo>
                    <a:cubicBezTo>
                      <a:pt x="366" y="350"/>
                      <a:pt x="366" y="350"/>
                      <a:pt x="366" y="350"/>
                    </a:cubicBezTo>
                    <a:cubicBezTo>
                      <a:pt x="366" y="352"/>
                      <a:pt x="365" y="354"/>
                      <a:pt x="363" y="354"/>
                    </a:cubicBezTo>
                    <a:cubicBezTo>
                      <a:pt x="22" y="354"/>
                      <a:pt x="22" y="354"/>
                      <a:pt x="22" y="354"/>
                    </a:cubicBezTo>
                    <a:cubicBezTo>
                      <a:pt x="20" y="354"/>
                      <a:pt x="18" y="352"/>
                      <a:pt x="18" y="350"/>
                    </a:cubicBezTo>
                    <a:close/>
                  </a:path>
                </a:pathLst>
              </a:custGeom>
              <a:grpFill/>
              <a:ln>
                <a:solidFill>
                  <a:srgbClr val="00B0F0"/>
                </a:solidFill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75" spc="400"/>
              </a:p>
            </p:txBody>
          </p:sp>
          <p:sp>
            <p:nvSpPr>
              <p:cNvPr id="60" name="Freeform 108">
                <a:extLst>
                  <a:ext uri="{FF2B5EF4-FFF2-40B4-BE49-F238E27FC236}">
                    <a16:creationId xmlns:a16="http://schemas.microsoft.com/office/drawing/2014/main" id="{559F7F57-4533-584B-911F-763B1A57906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737226" y="1774826"/>
                <a:ext cx="57150" cy="57150"/>
              </a:xfrm>
              <a:custGeom>
                <a:avLst/>
                <a:gdLst>
                  <a:gd name="T0" fmla="*/ 29 w 58"/>
                  <a:gd name="T1" fmla="*/ 58 h 58"/>
                  <a:gd name="T2" fmla="*/ 58 w 58"/>
                  <a:gd name="T3" fmla="*/ 29 h 58"/>
                  <a:gd name="T4" fmla="*/ 29 w 58"/>
                  <a:gd name="T5" fmla="*/ 0 h 58"/>
                  <a:gd name="T6" fmla="*/ 0 w 58"/>
                  <a:gd name="T7" fmla="*/ 29 h 58"/>
                  <a:gd name="T8" fmla="*/ 29 w 58"/>
                  <a:gd name="T9" fmla="*/ 58 h 58"/>
                  <a:gd name="T10" fmla="*/ 29 w 58"/>
                  <a:gd name="T11" fmla="*/ 18 h 58"/>
                  <a:gd name="T12" fmla="*/ 40 w 58"/>
                  <a:gd name="T13" fmla="*/ 29 h 58"/>
                  <a:gd name="T14" fmla="*/ 29 w 58"/>
                  <a:gd name="T15" fmla="*/ 39 h 58"/>
                  <a:gd name="T16" fmla="*/ 19 w 58"/>
                  <a:gd name="T17" fmla="*/ 29 h 58"/>
                  <a:gd name="T18" fmla="*/ 29 w 58"/>
                  <a:gd name="T19" fmla="*/ 1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8" h="58">
                    <a:moveTo>
                      <a:pt x="29" y="58"/>
                    </a:moveTo>
                    <a:cubicBezTo>
                      <a:pt x="45" y="58"/>
                      <a:pt x="58" y="45"/>
                      <a:pt x="58" y="29"/>
                    </a:cubicBezTo>
                    <a:cubicBezTo>
                      <a:pt x="58" y="13"/>
                      <a:pt x="45" y="0"/>
                      <a:pt x="29" y="0"/>
                    </a:cubicBezTo>
                    <a:cubicBezTo>
                      <a:pt x="13" y="0"/>
                      <a:pt x="0" y="13"/>
                      <a:pt x="0" y="29"/>
                    </a:cubicBezTo>
                    <a:cubicBezTo>
                      <a:pt x="0" y="45"/>
                      <a:pt x="13" y="58"/>
                      <a:pt x="29" y="58"/>
                    </a:cubicBezTo>
                    <a:close/>
                    <a:moveTo>
                      <a:pt x="29" y="18"/>
                    </a:moveTo>
                    <a:cubicBezTo>
                      <a:pt x="35" y="18"/>
                      <a:pt x="40" y="23"/>
                      <a:pt x="40" y="29"/>
                    </a:cubicBezTo>
                    <a:cubicBezTo>
                      <a:pt x="40" y="34"/>
                      <a:pt x="35" y="39"/>
                      <a:pt x="29" y="39"/>
                    </a:cubicBezTo>
                    <a:cubicBezTo>
                      <a:pt x="24" y="39"/>
                      <a:pt x="19" y="34"/>
                      <a:pt x="19" y="29"/>
                    </a:cubicBezTo>
                    <a:cubicBezTo>
                      <a:pt x="19" y="23"/>
                      <a:pt x="24" y="18"/>
                      <a:pt x="29" y="18"/>
                    </a:cubicBezTo>
                    <a:close/>
                  </a:path>
                </a:pathLst>
              </a:custGeom>
              <a:grpFill/>
              <a:ln>
                <a:solidFill>
                  <a:srgbClr val="00B0F0"/>
                </a:solidFill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75" spc="400"/>
              </a:p>
            </p:txBody>
          </p:sp>
          <p:sp>
            <p:nvSpPr>
              <p:cNvPr id="61" name="Freeform 110">
                <a:extLst>
                  <a:ext uri="{FF2B5EF4-FFF2-40B4-BE49-F238E27FC236}">
                    <a16:creationId xmlns:a16="http://schemas.microsoft.com/office/drawing/2014/main" id="{87F778DF-6975-7042-9535-264B623900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0064" y="1720851"/>
                <a:ext cx="384175" cy="384175"/>
              </a:xfrm>
              <a:custGeom>
                <a:avLst/>
                <a:gdLst>
                  <a:gd name="T0" fmla="*/ 363 w 386"/>
                  <a:gd name="T1" fmla="*/ 0 h 386"/>
                  <a:gd name="T2" fmla="*/ 351 w 386"/>
                  <a:gd name="T3" fmla="*/ 0 h 386"/>
                  <a:gd name="T4" fmla="*/ 342 w 386"/>
                  <a:gd name="T5" fmla="*/ 10 h 386"/>
                  <a:gd name="T6" fmla="*/ 351 w 386"/>
                  <a:gd name="T7" fmla="*/ 19 h 386"/>
                  <a:gd name="T8" fmla="*/ 363 w 386"/>
                  <a:gd name="T9" fmla="*/ 19 h 386"/>
                  <a:gd name="T10" fmla="*/ 367 w 386"/>
                  <a:gd name="T11" fmla="*/ 23 h 386"/>
                  <a:gd name="T12" fmla="*/ 367 w 386"/>
                  <a:gd name="T13" fmla="*/ 363 h 386"/>
                  <a:gd name="T14" fmla="*/ 363 w 386"/>
                  <a:gd name="T15" fmla="*/ 367 h 386"/>
                  <a:gd name="T16" fmla="*/ 22 w 386"/>
                  <a:gd name="T17" fmla="*/ 367 h 386"/>
                  <a:gd name="T18" fmla="*/ 19 w 386"/>
                  <a:gd name="T19" fmla="*/ 363 h 386"/>
                  <a:gd name="T20" fmla="*/ 19 w 386"/>
                  <a:gd name="T21" fmla="*/ 351 h 386"/>
                  <a:gd name="T22" fmla="*/ 9 w 386"/>
                  <a:gd name="T23" fmla="*/ 342 h 386"/>
                  <a:gd name="T24" fmla="*/ 0 w 386"/>
                  <a:gd name="T25" fmla="*/ 351 h 386"/>
                  <a:gd name="T26" fmla="*/ 0 w 386"/>
                  <a:gd name="T27" fmla="*/ 363 h 386"/>
                  <a:gd name="T28" fmla="*/ 22 w 386"/>
                  <a:gd name="T29" fmla="*/ 386 h 386"/>
                  <a:gd name="T30" fmla="*/ 363 w 386"/>
                  <a:gd name="T31" fmla="*/ 386 h 386"/>
                  <a:gd name="T32" fmla="*/ 386 w 386"/>
                  <a:gd name="T33" fmla="*/ 363 h 386"/>
                  <a:gd name="T34" fmla="*/ 386 w 386"/>
                  <a:gd name="T35" fmla="*/ 23 h 386"/>
                  <a:gd name="T36" fmla="*/ 363 w 386"/>
                  <a:gd name="T37" fmla="*/ 0 h 3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6" h="386">
                    <a:moveTo>
                      <a:pt x="363" y="0"/>
                    </a:moveTo>
                    <a:cubicBezTo>
                      <a:pt x="351" y="0"/>
                      <a:pt x="351" y="0"/>
                      <a:pt x="351" y="0"/>
                    </a:cubicBezTo>
                    <a:cubicBezTo>
                      <a:pt x="346" y="0"/>
                      <a:pt x="342" y="4"/>
                      <a:pt x="342" y="10"/>
                    </a:cubicBezTo>
                    <a:cubicBezTo>
                      <a:pt x="342" y="15"/>
                      <a:pt x="346" y="19"/>
                      <a:pt x="351" y="19"/>
                    </a:cubicBezTo>
                    <a:cubicBezTo>
                      <a:pt x="363" y="19"/>
                      <a:pt x="363" y="19"/>
                      <a:pt x="363" y="19"/>
                    </a:cubicBezTo>
                    <a:cubicBezTo>
                      <a:pt x="365" y="19"/>
                      <a:pt x="367" y="21"/>
                      <a:pt x="367" y="23"/>
                    </a:cubicBezTo>
                    <a:cubicBezTo>
                      <a:pt x="367" y="363"/>
                      <a:pt x="367" y="363"/>
                      <a:pt x="367" y="363"/>
                    </a:cubicBezTo>
                    <a:cubicBezTo>
                      <a:pt x="367" y="365"/>
                      <a:pt x="365" y="367"/>
                      <a:pt x="363" y="367"/>
                    </a:cubicBezTo>
                    <a:cubicBezTo>
                      <a:pt x="22" y="367"/>
                      <a:pt x="22" y="367"/>
                      <a:pt x="22" y="367"/>
                    </a:cubicBezTo>
                    <a:cubicBezTo>
                      <a:pt x="20" y="367"/>
                      <a:pt x="19" y="365"/>
                      <a:pt x="19" y="363"/>
                    </a:cubicBezTo>
                    <a:cubicBezTo>
                      <a:pt x="19" y="351"/>
                      <a:pt x="19" y="351"/>
                      <a:pt x="19" y="351"/>
                    </a:cubicBezTo>
                    <a:cubicBezTo>
                      <a:pt x="19" y="346"/>
                      <a:pt x="15" y="342"/>
                      <a:pt x="9" y="342"/>
                    </a:cubicBezTo>
                    <a:cubicBezTo>
                      <a:pt x="4" y="342"/>
                      <a:pt x="0" y="346"/>
                      <a:pt x="0" y="351"/>
                    </a:cubicBezTo>
                    <a:cubicBezTo>
                      <a:pt x="0" y="363"/>
                      <a:pt x="0" y="363"/>
                      <a:pt x="0" y="363"/>
                    </a:cubicBezTo>
                    <a:cubicBezTo>
                      <a:pt x="0" y="376"/>
                      <a:pt x="10" y="386"/>
                      <a:pt x="22" y="386"/>
                    </a:cubicBezTo>
                    <a:cubicBezTo>
                      <a:pt x="363" y="386"/>
                      <a:pt x="363" y="386"/>
                      <a:pt x="363" y="386"/>
                    </a:cubicBezTo>
                    <a:cubicBezTo>
                      <a:pt x="376" y="386"/>
                      <a:pt x="386" y="376"/>
                      <a:pt x="386" y="363"/>
                    </a:cubicBezTo>
                    <a:cubicBezTo>
                      <a:pt x="386" y="23"/>
                      <a:pt x="386" y="23"/>
                      <a:pt x="386" y="23"/>
                    </a:cubicBezTo>
                    <a:cubicBezTo>
                      <a:pt x="386" y="10"/>
                      <a:pt x="376" y="0"/>
                      <a:pt x="363" y="0"/>
                    </a:cubicBezTo>
                    <a:close/>
                  </a:path>
                </a:pathLst>
              </a:custGeom>
              <a:grpFill/>
              <a:ln>
                <a:solidFill>
                  <a:srgbClr val="00B0F0"/>
                </a:solidFill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75" spc="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611211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78BFA71-B0DC-304C-A2B7-C45847235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 sz="2400" i="1">
                <a:solidFill>
                  <a:srgbClr val="FFFFFF"/>
                </a:solidFill>
              </a:rPr>
              <a:t>Review the Problem</a:t>
            </a:r>
            <a:r>
              <a:rPr lang="en-US" sz="2400">
                <a:solidFill>
                  <a:srgbClr val="FFFFFF"/>
                </a:solidFill>
              </a:rPr>
              <a:t>:</a:t>
            </a:r>
            <a:br>
              <a:rPr lang="en-US" sz="2400">
                <a:solidFill>
                  <a:srgbClr val="FFFFFF"/>
                </a:solidFill>
              </a:rPr>
            </a:br>
            <a:br>
              <a:rPr lang="en-US" sz="2400">
                <a:solidFill>
                  <a:srgbClr val="FFFFFF"/>
                </a:solidFill>
              </a:rPr>
            </a:br>
            <a:r>
              <a:rPr lang="en-US" sz="2400">
                <a:solidFill>
                  <a:srgbClr val="FFFFFF"/>
                </a:solidFill>
              </a:rPr>
              <a:t> Surgery has been a long-ignored gateway to persistent opioid use, dependence and addiction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8B9ABF-C800-AD4F-B933-B37CE33F53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300037"/>
            <a:ext cx="5868064" cy="6143625"/>
          </a:xfrm>
        </p:spPr>
        <p:txBody>
          <a:bodyPr anchor="ctr">
            <a:normAutofit lnSpcReduction="10000"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Surgery is frequently the first-time patients are exposed to opioids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The role of opioids in treating postsurgical pain has been overlooked as a contributing factor to the opioid epidemic 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Nearly 4.7-12% of surgical patients in 2017 continued to take opioids three to six months following surgery  with as high as 17% for patients undergoing certain surgeries. 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Clinicians treating surgical pain need the tools and resources to make evidence-based prescribing decisions that will adequately treat patients’ pain while minimizing opioid risks</a:t>
            </a:r>
          </a:p>
          <a:p>
            <a:endParaRPr lang="en-US" sz="2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3760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4" descr="A picture containing person, person, preparing, person&#10;&#10;Description automatically generated">
            <a:extLst>
              <a:ext uri="{FF2B5EF4-FFF2-40B4-BE49-F238E27FC236}">
                <a16:creationId xmlns:a16="http://schemas.microsoft.com/office/drawing/2014/main" id="{86594F3F-3B83-7B41-A3A0-895970024B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200" t="17522" r="1891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6F2DF0-2F13-C74D-B8EB-898B7BC00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553" y="3091928"/>
            <a:ext cx="907856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100"/>
              <a:t>Putting it all Together to Develop a Safe &amp; Effective Pain Management Plan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274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7F0BE-81A5-D444-AE33-C971B2A4A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2388" y="640081"/>
            <a:ext cx="4386262" cy="525536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This is not an opioid abuse treatment plan; it is an opioid abuse 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prevention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plan!</a:t>
            </a:r>
            <a:br>
              <a:rPr lang="en-US" sz="2800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en-US" sz="28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Goal: 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Prevent 4.7-8% of routine surgical patients who receive their first exposure to opioids via surgery from becoming chronic users</a:t>
            </a:r>
            <a:br>
              <a:rPr lang="en-US" sz="2600" dirty="0">
                <a:solidFill>
                  <a:schemeClr val="accent1">
                    <a:lumMod val="50000"/>
                  </a:schemeClr>
                </a:solidFill>
              </a:rPr>
            </a:br>
            <a:endParaRPr lang="en-US" sz="2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FA8EA49-487B-4E62-AC3C-3D4A96EF0A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9">
            <a:extLst>
              <a:ext uri="{FF2B5EF4-FFF2-40B4-BE49-F238E27FC236}">
                <a16:creationId xmlns:a16="http://schemas.microsoft.com/office/drawing/2014/main" id="{F3C8D54F-CA08-42F3-9924-FBA3CB680F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208" y="484632"/>
            <a:ext cx="6594522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10" descr="A picture containing text&#10;&#10;Description automatically generated">
            <a:extLst>
              <a:ext uri="{FF2B5EF4-FFF2-40B4-BE49-F238E27FC236}">
                <a16:creationId xmlns:a16="http://schemas.microsoft.com/office/drawing/2014/main" id="{032F7441-3EAC-4044-9906-B94927B02E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991" r="17284" b="-2"/>
          <a:stretch/>
        </p:blipFill>
        <p:spPr>
          <a:xfrm>
            <a:off x="951882" y="965595"/>
            <a:ext cx="5632217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780684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5666830-9A19-4E01-8505-D6C7F9AC5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8FB61FC-D1F1-274F-9857-1D29C6B8E9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936" r="9697"/>
          <a:stretch/>
        </p:blipFill>
        <p:spPr>
          <a:xfrm>
            <a:off x="5829300" y="10"/>
            <a:ext cx="6362700" cy="6857990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</p:spPr>
      </p:pic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AE9FC877-7FB6-4D22-9988-35420644E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E41809D1-F12E-46BB-B804-5F209D325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9AA9BC-076D-9F4B-88DD-AC96CD71E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763" y="1108925"/>
            <a:ext cx="4023360" cy="74099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br>
              <a:rPr lang="en-US" sz="4800" dirty="0"/>
            </a:br>
            <a:r>
              <a:rPr lang="en-US" sz="4800" dirty="0">
                <a:solidFill>
                  <a:schemeClr val="accent1">
                    <a:lumMod val="50000"/>
                  </a:schemeClr>
                </a:solidFill>
              </a:rPr>
              <a:t>Make it easy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6B839E7-9DA4-2D49-8437-94A1872D2044}"/>
              </a:ext>
            </a:extLst>
          </p:cNvPr>
          <p:cNvSpPr/>
          <p:nvPr/>
        </p:nvSpPr>
        <p:spPr>
          <a:xfrm>
            <a:off x="481029" y="2187722"/>
            <a:ext cx="598403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Roboto"/>
              </a:rPr>
              <a:t>It’s easier to stop pollution from entering a stream in the first place than to try cleaning up the mess afterward. </a:t>
            </a:r>
          </a:p>
          <a:p>
            <a:pPr>
              <a:spcAft>
                <a:spcPts val="600"/>
              </a:spcAft>
            </a:pPr>
            <a:endParaRPr lang="en-US" sz="2800" dirty="0">
              <a:solidFill>
                <a:schemeClr val="accent1">
                  <a:lumMod val="50000"/>
                </a:schemeClr>
              </a:solidFill>
              <a:latin typeface="Roboto"/>
            </a:endParaRPr>
          </a:p>
          <a:p>
            <a:pPr>
              <a:spcAft>
                <a:spcPts val="600"/>
              </a:spcAft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Roboto"/>
              </a:rPr>
              <a:t>Embrace preventative strategies and close the door on surgery as a risk event for opioid abuse </a:t>
            </a: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1212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1541</Words>
  <Application>Microsoft Macintosh PowerPoint</Application>
  <PresentationFormat>Widescreen</PresentationFormat>
  <Paragraphs>165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Arial</vt:lpstr>
      <vt:lpstr>Calibri</vt:lpstr>
      <vt:lpstr>Calibri Light</vt:lpstr>
      <vt:lpstr>Helvetica</vt:lpstr>
      <vt:lpstr>Myriad Pro Cond</vt:lpstr>
      <vt:lpstr>Roboto</vt:lpstr>
      <vt:lpstr>Wingdings</vt:lpstr>
      <vt:lpstr>Office Theme</vt:lpstr>
      <vt:lpstr>1_Office Theme</vt:lpstr>
      <vt:lpstr>PowerPoint Presentation</vt:lpstr>
      <vt:lpstr>Closing a Silent Gateway to Opioid Use &amp; Dependence</vt:lpstr>
      <vt:lpstr>PowerPoint Presentation</vt:lpstr>
      <vt:lpstr>PowerPoint Presentation</vt:lpstr>
      <vt:lpstr>PowerPoint Presentation</vt:lpstr>
      <vt:lpstr>Review the Problem:   Surgery has been a long-ignored gateway to persistent opioid use, dependence and addiction</vt:lpstr>
      <vt:lpstr>Putting it all Together to Develop a Safe &amp; Effective Pain Management Plan</vt:lpstr>
      <vt:lpstr>This is not an opioid abuse treatment plan; it is an opioid abuse prevention plan!  Goal:  Prevent 4.7-8% of routine surgical patients who receive their first exposure to opioids via surgery from becoming chronic users </vt:lpstr>
      <vt:lpstr> Make it easy </vt:lpstr>
      <vt:lpstr>Opioid-Free Analgesia can be accomplished!</vt:lpstr>
      <vt:lpstr>‘New paradigm in analgesia management’ ‘The rising tide of opioid use and abuse: Role of Anesthesiologist’   New pain management pyramid2018 Jul 3;7:16</vt:lpstr>
      <vt:lpstr>PowerPoint Presentation</vt:lpstr>
      <vt:lpstr>ERAS Protocols</vt:lpstr>
      <vt:lpstr>Patient selection: </vt:lpstr>
      <vt:lpstr>Opioid Risk Screening</vt:lpstr>
      <vt:lpstr>Opioid Risk Screening</vt:lpstr>
      <vt:lpstr>Preoperative Planning: Patients not using opioids before surgery </vt:lpstr>
      <vt:lpstr>Intraoperative management:</vt:lpstr>
      <vt:lpstr>Discharge plan</vt:lpstr>
      <vt:lpstr>Patients discharged with an opioid prescription </vt:lpstr>
      <vt:lpstr>  Historically, perioperative pain management is directed by the surgical team without  coordination with primary care providers  When pain or requests for opioids extend beyond the normal follow-up period patients show up to PCPs and Emergency Room </vt:lpstr>
      <vt:lpstr>Transitional Pain Care</vt:lpstr>
      <vt:lpstr>Conclusions</vt:lpstr>
      <vt:lpstr>Defining roles for a healthy community (AKA, Why we are talking to you)</vt:lpstr>
      <vt:lpstr>PowerPoint Presentation</vt:lpstr>
      <vt:lpstr>Review: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 Riega</dc:creator>
  <cp:lastModifiedBy>Sam Riega</cp:lastModifiedBy>
  <cp:revision>3</cp:revision>
  <dcterms:created xsi:type="dcterms:W3CDTF">2021-01-08T19:34:10Z</dcterms:created>
  <dcterms:modified xsi:type="dcterms:W3CDTF">2021-01-08T19:40:36Z</dcterms:modified>
</cp:coreProperties>
</file>