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3"/>
  </p:notesMasterIdLst>
  <p:sldIdLst>
    <p:sldId id="610" r:id="rId3"/>
    <p:sldId id="599" r:id="rId4"/>
    <p:sldId id="598" r:id="rId5"/>
    <p:sldId id="591" r:id="rId6"/>
    <p:sldId id="256" r:id="rId7"/>
    <p:sldId id="300" r:id="rId8"/>
    <p:sldId id="523" r:id="rId9"/>
    <p:sldId id="1001" r:id="rId10"/>
    <p:sldId id="1006" r:id="rId11"/>
    <p:sldId id="1002" r:id="rId12"/>
    <p:sldId id="1005" r:id="rId13"/>
    <p:sldId id="1004" r:id="rId14"/>
    <p:sldId id="1003" r:id="rId15"/>
    <p:sldId id="303" r:id="rId16"/>
    <p:sldId id="539" r:id="rId17"/>
    <p:sldId id="998" r:id="rId18"/>
    <p:sldId id="537" r:id="rId19"/>
    <p:sldId id="1000" r:id="rId20"/>
    <p:sldId id="384" r:id="rId21"/>
    <p:sldId id="556" r:id="rId22"/>
    <p:sldId id="535" r:id="rId23"/>
    <p:sldId id="527" r:id="rId24"/>
    <p:sldId id="994" r:id="rId25"/>
    <p:sldId id="358" r:id="rId26"/>
    <p:sldId id="435" r:id="rId27"/>
    <p:sldId id="415" r:id="rId28"/>
    <p:sldId id="307" r:id="rId29"/>
    <p:sldId id="594" r:id="rId30"/>
    <p:sldId id="593" r:id="rId31"/>
    <p:sldId id="60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68"/>
    <p:restoredTop sz="95707"/>
  </p:normalViewPr>
  <p:slideViewPr>
    <p:cSldViewPr snapToGrid="0" snapToObjects="1">
      <p:cViewPr varScale="1">
        <p:scale>
          <a:sx n="100" d="100"/>
          <a:sy n="100" d="100"/>
        </p:scale>
        <p:origin x="184" y="351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DFC75-18C1-244A-9843-FF341EF6E76E}" type="doc">
      <dgm:prSet loTypeId="urn:microsoft.com/office/officeart/2005/8/layout/balance1" loCatId="" qsTypeId="urn:microsoft.com/office/officeart/2005/8/quickstyle/simple1" qsCatId="simple" csTypeId="urn:microsoft.com/office/officeart/2005/8/colors/accent1_2" csCatId="accent1" phldr="1"/>
      <dgm:spPr/>
      <dgm:t>
        <a:bodyPr/>
        <a:lstStyle/>
        <a:p>
          <a:endParaRPr lang="en-US"/>
        </a:p>
      </dgm:t>
    </dgm:pt>
    <dgm:pt modelId="{C610A9C7-C7BE-7740-91A2-95CA30C5A255}">
      <dgm:prSet phldrT="[Text]"/>
      <dgm:spPr>
        <a:solidFill>
          <a:schemeClr val="accent4">
            <a:lumMod val="20000"/>
            <a:lumOff val="80000"/>
            <a:alpha val="90000"/>
          </a:schemeClr>
        </a:solidFill>
      </dgm:spPr>
      <dgm:t>
        <a:bodyPr/>
        <a:lstStyle/>
        <a:p>
          <a:r>
            <a:rPr lang="en-US" dirty="0"/>
            <a:t>The concern</a:t>
          </a:r>
        </a:p>
      </dgm:t>
    </dgm:pt>
    <dgm:pt modelId="{B6B113E8-EC3F-8242-91F7-42A7D0EBDB17}" type="parTrans" cxnId="{E638DE36-EDBC-8244-B72C-EF3598FB1726}">
      <dgm:prSet/>
      <dgm:spPr/>
      <dgm:t>
        <a:bodyPr/>
        <a:lstStyle/>
        <a:p>
          <a:endParaRPr lang="en-US"/>
        </a:p>
      </dgm:t>
    </dgm:pt>
    <dgm:pt modelId="{7401431F-FC2B-4348-BF4D-2A20B2FFAED7}" type="sibTrans" cxnId="{E638DE36-EDBC-8244-B72C-EF3598FB1726}">
      <dgm:prSet/>
      <dgm:spPr/>
      <dgm:t>
        <a:bodyPr/>
        <a:lstStyle/>
        <a:p>
          <a:endParaRPr lang="en-US"/>
        </a:p>
      </dgm:t>
    </dgm:pt>
    <dgm:pt modelId="{5C1FBC1C-ABD2-B24B-A4C3-1B64AA149D66}">
      <dgm:prSet phldrT="[Text]"/>
      <dgm:spPr>
        <a:solidFill>
          <a:schemeClr val="accent4">
            <a:lumMod val="60000"/>
            <a:lumOff val="40000"/>
          </a:schemeClr>
        </a:solidFill>
      </dgm:spPr>
      <dgm:t>
        <a:bodyPr/>
        <a:lstStyle/>
        <a:p>
          <a:r>
            <a:rPr lang="en-US" dirty="0"/>
            <a:t>Risks/ complications</a:t>
          </a:r>
        </a:p>
      </dgm:t>
    </dgm:pt>
    <dgm:pt modelId="{424D1E91-1EA8-9140-8588-0F62D7D3F161}" type="parTrans" cxnId="{2ABF6264-9F2E-0A4E-8F97-082D98F3FA0D}">
      <dgm:prSet/>
      <dgm:spPr/>
      <dgm:t>
        <a:bodyPr/>
        <a:lstStyle/>
        <a:p>
          <a:endParaRPr lang="en-US"/>
        </a:p>
      </dgm:t>
    </dgm:pt>
    <dgm:pt modelId="{BC55C354-C7AA-3445-BBCF-0DD314F986DB}" type="sibTrans" cxnId="{2ABF6264-9F2E-0A4E-8F97-082D98F3FA0D}">
      <dgm:prSet/>
      <dgm:spPr/>
      <dgm:t>
        <a:bodyPr/>
        <a:lstStyle/>
        <a:p>
          <a:endParaRPr lang="en-US"/>
        </a:p>
      </dgm:t>
    </dgm:pt>
    <dgm:pt modelId="{4B283E17-FD41-1740-8407-7D9CA2C76E79}">
      <dgm:prSet phldrT="[Text]"/>
      <dgm:spPr>
        <a:solidFill>
          <a:schemeClr val="accent4">
            <a:lumMod val="60000"/>
            <a:lumOff val="40000"/>
          </a:schemeClr>
        </a:solidFill>
      </dgm:spPr>
      <dgm:t>
        <a:bodyPr/>
        <a:lstStyle/>
        <a:p>
          <a:r>
            <a:rPr lang="en-US" dirty="0"/>
            <a:t>Surgeon “Morphine works best!”</a:t>
          </a:r>
        </a:p>
      </dgm:t>
    </dgm:pt>
    <dgm:pt modelId="{A836BBB1-FDA3-834E-81C0-67BF9C055FFD}" type="parTrans" cxnId="{B80A9154-C373-D544-A7C6-9291C17EB5FE}">
      <dgm:prSet/>
      <dgm:spPr/>
      <dgm:t>
        <a:bodyPr/>
        <a:lstStyle/>
        <a:p>
          <a:endParaRPr lang="en-US"/>
        </a:p>
      </dgm:t>
    </dgm:pt>
    <dgm:pt modelId="{588AD09D-778D-BA4E-9199-F067B4B47702}" type="sibTrans" cxnId="{B80A9154-C373-D544-A7C6-9291C17EB5FE}">
      <dgm:prSet/>
      <dgm:spPr/>
      <dgm:t>
        <a:bodyPr/>
        <a:lstStyle/>
        <a:p>
          <a:endParaRPr lang="en-US"/>
        </a:p>
      </dgm:t>
    </dgm:pt>
    <dgm:pt modelId="{F25F9C7A-634C-E443-B7A8-D7E7785B2394}">
      <dgm:prSet phldrT="[Text]"/>
      <dgm:spPr>
        <a:solidFill>
          <a:schemeClr val="accent4">
            <a:lumMod val="20000"/>
            <a:lumOff val="80000"/>
            <a:alpha val="90000"/>
          </a:schemeClr>
        </a:solidFill>
      </dgm:spPr>
      <dgm:t>
        <a:bodyPr/>
        <a:lstStyle/>
        <a:p>
          <a:r>
            <a:rPr lang="en-US" dirty="0"/>
            <a:t>Acetaminophen</a:t>
          </a:r>
        </a:p>
        <a:p>
          <a:r>
            <a:rPr lang="en-US" dirty="0"/>
            <a:t>Ibuprofen</a:t>
          </a:r>
        </a:p>
        <a:p>
          <a:r>
            <a:rPr lang="en-US" dirty="0"/>
            <a:t>COX2 / Gabapentin</a:t>
          </a:r>
        </a:p>
      </dgm:t>
    </dgm:pt>
    <dgm:pt modelId="{E5725F86-589F-8047-934F-595A831BBDD7}" type="parTrans" cxnId="{9C44B40D-67AA-C04C-A72D-6B0DCD10F795}">
      <dgm:prSet/>
      <dgm:spPr/>
      <dgm:t>
        <a:bodyPr/>
        <a:lstStyle/>
        <a:p>
          <a:endParaRPr lang="en-US"/>
        </a:p>
      </dgm:t>
    </dgm:pt>
    <dgm:pt modelId="{268ADEEC-0C05-C044-B7E8-99DA2DCAC7D3}" type="sibTrans" cxnId="{9C44B40D-67AA-C04C-A72D-6B0DCD10F795}">
      <dgm:prSet/>
      <dgm:spPr/>
      <dgm:t>
        <a:bodyPr/>
        <a:lstStyle/>
        <a:p>
          <a:endParaRPr lang="en-US"/>
        </a:p>
      </dgm:t>
    </dgm:pt>
    <dgm:pt modelId="{3A09DDA8-7450-B44C-B205-A52DF64223C3}">
      <dgm:prSet phldrT="[Text]"/>
      <dgm:spPr>
        <a:solidFill>
          <a:schemeClr val="accent4">
            <a:lumMod val="60000"/>
            <a:lumOff val="40000"/>
          </a:schemeClr>
        </a:solidFill>
      </dgm:spPr>
      <dgm:t>
        <a:bodyPr/>
        <a:lstStyle/>
        <a:p>
          <a:r>
            <a:rPr lang="en-US" dirty="0"/>
            <a:t>Patient Satisfaction</a:t>
          </a:r>
        </a:p>
      </dgm:t>
    </dgm:pt>
    <dgm:pt modelId="{07BD7284-2DB7-DD4D-8D62-A340D2B737D7}" type="parTrans" cxnId="{02D33A56-9D19-004A-B09A-D0404AD4BEA4}">
      <dgm:prSet/>
      <dgm:spPr/>
      <dgm:t>
        <a:bodyPr/>
        <a:lstStyle/>
        <a:p>
          <a:endParaRPr lang="en-US"/>
        </a:p>
      </dgm:t>
    </dgm:pt>
    <dgm:pt modelId="{E6F67847-26BE-1E45-BAB7-A9ECF8ED3F4B}" type="sibTrans" cxnId="{02D33A56-9D19-004A-B09A-D0404AD4BEA4}">
      <dgm:prSet/>
      <dgm:spPr/>
      <dgm:t>
        <a:bodyPr/>
        <a:lstStyle/>
        <a:p>
          <a:endParaRPr lang="en-US"/>
        </a:p>
      </dgm:t>
    </dgm:pt>
    <dgm:pt modelId="{2AB92BF0-124E-FA48-8B25-BB2460B32669}">
      <dgm:prSet phldrT="[Text]"/>
      <dgm:spPr>
        <a:solidFill>
          <a:schemeClr val="accent4">
            <a:lumMod val="60000"/>
            <a:lumOff val="40000"/>
          </a:schemeClr>
        </a:solidFill>
      </dgm:spPr>
      <dgm:t>
        <a:bodyPr/>
        <a:lstStyle/>
        <a:p>
          <a:r>
            <a:rPr lang="en-US" dirty="0"/>
            <a:t>Less / No Opioids</a:t>
          </a:r>
        </a:p>
      </dgm:t>
    </dgm:pt>
    <dgm:pt modelId="{E5CE692C-888D-8749-AD2F-20CEDCBC7B66}" type="parTrans" cxnId="{31302307-373A-404E-A1C2-CEF790B2520F}">
      <dgm:prSet/>
      <dgm:spPr/>
      <dgm:t>
        <a:bodyPr/>
        <a:lstStyle/>
        <a:p>
          <a:endParaRPr lang="en-US"/>
        </a:p>
      </dgm:t>
    </dgm:pt>
    <dgm:pt modelId="{E9E70C26-AFB9-DD43-B08A-B3F3B8B795FA}" type="sibTrans" cxnId="{31302307-373A-404E-A1C2-CEF790B2520F}">
      <dgm:prSet/>
      <dgm:spPr/>
      <dgm:t>
        <a:bodyPr/>
        <a:lstStyle/>
        <a:p>
          <a:endParaRPr lang="en-US"/>
        </a:p>
      </dgm:t>
    </dgm:pt>
    <dgm:pt modelId="{F698FA56-B4C0-F74A-94E6-DA02D53E682B}">
      <dgm:prSet phldrT="[Text]"/>
      <dgm:spPr>
        <a:solidFill>
          <a:schemeClr val="accent4">
            <a:lumMod val="60000"/>
            <a:lumOff val="40000"/>
          </a:schemeClr>
        </a:solidFill>
      </dgm:spPr>
      <dgm:t>
        <a:bodyPr/>
        <a:lstStyle/>
        <a:p>
          <a:r>
            <a:rPr lang="en-US" dirty="0"/>
            <a:t>Improved pain scores</a:t>
          </a:r>
        </a:p>
      </dgm:t>
    </dgm:pt>
    <dgm:pt modelId="{0FDA7052-6F6C-1547-A7FC-7C0F8FBB796B}" type="parTrans" cxnId="{22722909-EAB8-B444-9EB1-3B592A2D2619}">
      <dgm:prSet/>
      <dgm:spPr/>
      <dgm:t>
        <a:bodyPr/>
        <a:lstStyle/>
        <a:p>
          <a:endParaRPr lang="en-US"/>
        </a:p>
      </dgm:t>
    </dgm:pt>
    <dgm:pt modelId="{A16BE5B0-BDC2-A245-839A-65E83E3CEB4D}" type="sibTrans" cxnId="{22722909-EAB8-B444-9EB1-3B592A2D2619}">
      <dgm:prSet/>
      <dgm:spPr/>
      <dgm:t>
        <a:bodyPr/>
        <a:lstStyle/>
        <a:p>
          <a:endParaRPr lang="en-US"/>
        </a:p>
      </dgm:t>
    </dgm:pt>
    <dgm:pt modelId="{E30792B0-220A-A44C-9473-4B002A495630}" type="pres">
      <dgm:prSet presAssocID="{AD7DFC75-18C1-244A-9843-FF341EF6E76E}" presName="outerComposite" presStyleCnt="0">
        <dgm:presLayoutVars>
          <dgm:chMax val="2"/>
          <dgm:animLvl val="lvl"/>
          <dgm:resizeHandles val="exact"/>
        </dgm:presLayoutVars>
      </dgm:prSet>
      <dgm:spPr/>
    </dgm:pt>
    <dgm:pt modelId="{FCAE6A06-AD17-5E42-8405-1613359E5662}" type="pres">
      <dgm:prSet presAssocID="{AD7DFC75-18C1-244A-9843-FF341EF6E76E}" presName="dummyMaxCanvas" presStyleCnt="0"/>
      <dgm:spPr/>
    </dgm:pt>
    <dgm:pt modelId="{07C54935-5055-E749-9B41-D5EF1BCE741E}" type="pres">
      <dgm:prSet presAssocID="{AD7DFC75-18C1-244A-9843-FF341EF6E76E}" presName="parentComposite" presStyleCnt="0"/>
      <dgm:spPr/>
    </dgm:pt>
    <dgm:pt modelId="{9B171ED9-8C7B-B44A-A95E-C172127994FA}" type="pres">
      <dgm:prSet presAssocID="{AD7DFC75-18C1-244A-9843-FF341EF6E76E}" presName="parent1" presStyleLbl="alignAccFollowNode1" presStyleIdx="0" presStyleCnt="4" custLinFactNeighborX="1936" custLinFactNeighborY="2323">
        <dgm:presLayoutVars>
          <dgm:chMax val="4"/>
        </dgm:presLayoutVars>
      </dgm:prSet>
      <dgm:spPr/>
    </dgm:pt>
    <dgm:pt modelId="{7DFF79F2-88FF-584C-9170-92BC1C1A3D23}" type="pres">
      <dgm:prSet presAssocID="{AD7DFC75-18C1-244A-9843-FF341EF6E76E}" presName="parent2" presStyleLbl="alignAccFollowNode1" presStyleIdx="1" presStyleCnt="4">
        <dgm:presLayoutVars>
          <dgm:chMax val="4"/>
        </dgm:presLayoutVars>
      </dgm:prSet>
      <dgm:spPr/>
    </dgm:pt>
    <dgm:pt modelId="{F8B2DFBD-FB34-DB4D-ADE5-E1C5FD875BE7}" type="pres">
      <dgm:prSet presAssocID="{AD7DFC75-18C1-244A-9843-FF341EF6E76E}" presName="childrenComposite" presStyleCnt="0"/>
      <dgm:spPr/>
    </dgm:pt>
    <dgm:pt modelId="{CB20328F-1373-414A-82D2-8411DC9085A2}" type="pres">
      <dgm:prSet presAssocID="{AD7DFC75-18C1-244A-9843-FF341EF6E76E}" presName="dummyMaxCanvas_ChildArea" presStyleCnt="0"/>
      <dgm:spPr/>
    </dgm:pt>
    <dgm:pt modelId="{D5441B52-746B-BA41-836F-80821E2D71E5}" type="pres">
      <dgm:prSet presAssocID="{AD7DFC75-18C1-244A-9843-FF341EF6E76E}" presName="fulcrum" presStyleLbl="alignAccFollowNode1" presStyleIdx="2" presStyleCnt="4"/>
      <dgm:spPr/>
    </dgm:pt>
    <dgm:pt modelId="{C4790D96-5A4C-CD4B-8B25-DC3CE5A338B5}" type="pres">
      <dgm:prSet presAssocID="{AD7DFC75-18C1-244A-9843-FF341EF6E76E}" presName="balance_23" presStyleLbl="alignAccFollowNode1" presStyleIdx="3" presStyleCnt="4">
        <dgm:presLayoutVars>
          <dgm:bulletEnabled val="1"/>
        </dgm:presLayoutVars>
      </dgm:prSet>
      <dgm:spPr/>
    </dgm:pt>
    <dgm:pt modelId="{99B2CF6D-2F41-EC40-B7DE-CD5379C3EAE6}" type="pres">
      <dgm:prSet presAssocID="{AD7DFC75-18C1-244A-9843-FF341EF6E76E}" presName="right_23_1" presStyleLbl="node1" presStyleIdx="0" presStyleCnt="5">
        <dgm:presLayoutVars>
          <dgm:bulletEnabled val="1"/>
        </dgm:presLayoutVars>
      </dgm:prSet>
      <dgm:spPr/>
    </dgm:pt>
    <dgm:pt modelId="{3F273BEA-BE67-EB48-AA85-7F249CF68579}" type="pres">
      <dgm:prSet presAssocID="{AD7DFC75-18C1-244A-9843-FF341EF6E76E}" presName="right_23_2" presStyleLbl="node1" presStyleIdx="1" presStyleCnt="5">
        <dgm:presLayoutVars>
          <dgm:bulletEnabled val="1"/>
        </dgm:presLayoutVars>
      </dgm:prSet>
      <dgm:spPr/>
    </dgm:pt>
    <dgm:pt modelId="{E693EA22-AB05-5F42-8DFB-AD2D9AB0A486}" type="pres">
      <dgm:prSet presAssocID="{AD7DFC75-18C1-244A-9843-FF341EF6E76E}" presName="right_23_3" presStyleLbl="node1" presStyleIdx="2" presStyleCnt="5" custLinFactNeighborX="-628" custLinFactNeighborY="3399">
        <dgm:presLayoutVars>
          <dgm:bulletEnabled val="1"/>
        </dgm:presLayoutVars>
      </dgm:prSet>
      <dgm:spPr/>
    </dgm:pt>
    <dgm:pt modelId="{C5B81389-A434-BE48-9EDA-CA8B3081F3FC}" type="pres">
      <dgm:prSet presAssocID="{AD7DFC75-18C1-244A-9843-FF341EF6E76E}" presName="left_23_1" presStyleLbl="node1" presStyleIdx="3" presStyleCnt="5">
        <dgm:presLayoutVars>
          <dgm:bulletEnabled val="1"/>
        </dgm:presLayoutVars>
      </dgm:prSet>
      <dgm:spPr/>
    </dgm:pt>
    <dgm:pt modelId="{40FCC23B-5AED-764D-A8DF-5F72C6E36385}" type="pres">
      <dgm:prSet presAssocID="{AD7DFC75-18C1-244A-9843-FF341EF6E76E}" presName="left_23_2" presStyleLbl="node1" presStyleIdx="4" presStyleCnt="5">
        <dgm:presLayoutVars>
          <dgm:bulletEnabled val="1"/>
        </dgm:presLayoutVars>
      </dgm:prSet>
      <dgm:spPr/>
    </dgm:pt>
  </dgm:ptLst>
  <dgm:cxnLst>
    <dgm:cxn modelId="{31302307-373A-404E-A1C2-CEF790B2520F}" srcId="{F25F9C7A-634C-E443-B7A8-D7E7785B2394}" destId="{2AB92BF0-124E-FA48-8B25-BB2460B32669}" srcOrd="1" destOrd="0" parTransId="{E5CE692C-888D-8749-AD2F-20CEDCBC7B66}" sibTransId="{E9E70C26-AFB9-DD43-B08A-B3F3B8B795FA}"/>
    <dgm:cxn modelId="{22722909-EAB8-B444-9EB1-3B592A2D2619}" srcId="{F25F9C7A-634C-E443-B7A8-D7E7785B2394}" destId="{F698FA56-B4C0-F74A-94E6-DA02D53E682B}" srcOrd="2" destOrd="0" parTransId="{0FDA7052-6F6C-1547-A7FC-7C0F8FBB796B}" sibTransId="{A16BE5B0-BDC2-A245-839A-65E83E3CEB4D}"/>
    <dgm:cxn modelId="{9C44B40D-67AA-C04C-A72D-6B0DCD10F795}" srcId="{AD7DFC75-18C1-244A-9843-FF341EF6E76E}" destId="{F25F9C7A-634C-E443-B7A8-D7E7785B2394}" srcOrd="1" destOrd="0" parTransId="{E5725F86-589F-8047-934F-595A831BBDD7}" sibTransId="{268ADEEC-0C05-C044-B7E8-99DA2DCAC7D3}"/>
    <dgm:cxn modelId="{E638DE36-EDBC-8244-B72C-EF3598FB1726}" srcId="{AD7DFC75-18C1-244A-9843-FF341EF6E76E}" destId="{C610A9C7-C7BE-7740-91A2-95CA30C5A255}" srcOrd="0" destOrd="0" parTransId="{B6B113E8-EC3F-8242-91F7-42A7D0EBDB17}" sibTransId="{7401431F-FC2B-4348-BF4D-2A20B2FFAED7}"/>
    <dgm:cxn modelId="{4CE50A4E-DC9B-B848-8B6C-84F16821A371}" type="presOf" srcId="{2AB92BF0-124E-FA48-8B25-BB2460B32669}" destId="{3F273BEA-BE67-EB48-AA85-7F249CF68579}" srcOrd="0" destOrd="0" presId="urn:microsoft.com/office/officeart/2005/8/layout/balance1"/>
    <dgm:cxn modelId="{B80A9154-C373-D544-A7C6-9291C17EB5FE}" srcId="{C610A9C7-C7BE-7740-91A2-95CA30C5A255}" destId="{4B283E17-FD41-1740-8407-7D9CA2C76E79}" srcOrd="1" destOrd="0" parTransId="{A836BBB1-FDA3-834E-81C0-67BF9C055FFD}" sibTransId="{588AD09D-778D-BA4E-9199-F067B4B47702}"/>
    <dgm:cxn modelId="{02D33A56-9D19-004A-B09A-D0404AD4BEA4}" srcId="{F25F9C7A-634C-E443-B7A8-D7E7785B2394}" destId="{3A09DDA8-7450-B44C-B205-A52DF64223C3}" srcOrd="0" destOrd="0" parTransId="{07BD7284-2DB7-DD4D-8D62-A340D2B737D7}" sibTransId="{E6F67847-26BE-1E45-BAB7-A9ECF8ED3F4B}"/>
    <dgm:cxn modelId="{2ABF6264-9F2E-0A4E-8F97-082D98F3FA0D}" srcId="{C610A9C7-C7BE-7740-91A2-95CA30C5A255}" destId="{5C1FBC1C-ABD2-B24B-A4C3-1B64AA149D66}" srcOrd="0" destOrd="0" parTransId="{424D1E91-1EA8-9140-8588-0F62D7D3F161}" sibTransId="{BC55C354-C7AA-3445-BBCF-0DD314F986DB}"/>
    <dgm:cxn modelId="{FAD04467-B00D-774F-9517-A421C66C9527}" type="presOf" srcId="{3A09DDA8-7450-B44C-B205-A52DF64223C3}" destId="{99B2CF6D-2F41-EC40-B7DE-CD5379C3EAE6}" srcOrd="0" destOrd="0" presId="urn:microsoft.com/office/officeart/2005/8/layout/balance1"/>
    <dgm:cxn modelId="{9D6BF86C-CBF5-CC49-8318-1AF956858EAF}" type="presOf" srcId="{5C1FBC1C-ABD2-B24B-A4C3-1B64AA149D66}" destId="{C5B81389-A434-BE48-9EDA-CA8B3081F3FC}" srcOrd="0" destOrd="0" presId="urn:microsoft.com/office/officeart/2005/8/layout/balance1"/>
    <dgm:cxn modelId="{3DE1567F-C90D-2847-A18C-A77AB198D8DF}" type="presOf" srcId="{AD7DFC75-18C1-244A-9843-FF341EF6E76E}" destId="{E30792B0-220A-A44C-9473-4B002A495630}" srcOrd="0" destOrd="0" presId="urn:microsoft.com/office/officeart/2005/8/layout/balance1"/>
    <dgm:cxn modelId="{AC0916B5-4D93-A14B-8290-9083C79A58E3}" type="presOf" srcId="{F698FA56-B4C0-F74A-94E6-DA02D53E682B}" destId="{E693EA22-AB05-5F42-8DFB-AD2D9AB0A486}" srcOrd="0" destOrd="0" presId="urn:microsoft.com/office/officeart/2005/8/layout/balance1"/>
    <dgm:cxn modelId="{F3A773DE-54A6-754A-AD30-14432B99DB18}" type="presOf" srcId="{4B283E17-FD41-1740-8407-7D9CA2C76E79}" destId="{40FCC23B-5AED-764D-A8DF-5F72C6E36385}" srcOrd="0" destOrd="0" presId="urn:microsoft.com/office/officeart/2005/8/layout/balance1"/>
    <dgm:cxn modelId="{61A8F7EA-B1E2-3B4F-BEBF-7DEFD7CB5214}" type="presOf" srcId="{F25F9C7A-634C-E443-B7A8-D7E7785B2394}" destId="{7DFF79F2-88FF-584C-9170-92BC1C1A3D23}" srcOrd="0" destOrd="0" presId="urn:microsoft.com/office/officeart/2005/8/layout/balance1"/>
    <dgm:cxn modelId="{8D21A3F9-D863-1648-99C5-4C6F68B3539B}" type="presOf" srcId="{C610A9C7-C7BE-7740-91A2-95CA30C5A255}" destId="{9B171ED9-8C7B-B44A-A95E-C172127994FA}" srcOrd="0" destOrd="0" presId="urn:microsoft.com/office/officeart/2005/8/layout/balance1"/>
    <dgm:cxn modelId="{D8712992-57A9-D64E-B139-8702098F6587}" type="presParOf" srcId="{E30792B0-220A-A44C-9473-4B002A495630}" destId="{FCAE6A06-AD17-5E42-8405-1613359E5662}" srcOrd="0" destOrd="0" presId="urn:microsoft.com/office/officeart/2005/8/layout/balance1"/>
    <dgm:cxn modelId="{B93684C7-470B-6A4E-A9D4-0C420DF67FA8}" type="presParOf" srcId="{E30792B0-220A-A44C-9473-4B002A495630}" destId="{07C54935-5055-E749-9B41-D5EF1BCE741E}" srcOrd="1" destOrd="0" presId="urn:microsoft.com/office/officeart/2005/8/layout/balance1"/>
    <dgm:cxn modelId="{1A857B11-CF29-EC41-8F16-6E35E3835CC2}" type="presParOf" srcId="{07C54935-5055-E749-9B41-D5EF1BCE741E}" destId="{9B171ED9-8C7B-B44A-A95E-C172127994FA}" srcOrd="0" destOrd="0" presId="urn:microsoft.com/office/officeart/2005/8/layout/balance1"/>
    <dgm:cxn modelId="{357E10BE-ACDA-644D-A3C3-1C060A86C8ED}" type="presParOf" srcId="{07C54935-5055-E749-9B41-D5EF1BCE741E}" destId="{7DFF79F2-88FF-584C-9170-92BC1C1A3D23}" srcOrd="1" destOrd="0" presId="urn:microsoft.com/office/officeart/2005/8/layout/balance1"/>
    <dgm:cxn modelId="{17302F6C-F629-DC49-90A7-DD98E5CCDD41}" type="presParOf" srcId="{E30792B0-220A-A44C-9473-4B002A495630}" destId="{F8B2DFBD-FB34-DB4D-ADE5-E1C5FD875BE7}" srcOrd="2" destOrd="0" presId="urn:microsoft.com/office/officeart/2005/8/layout/balance1"/>
    <dgm:cxn modelId="{B2B8AE2B-0A44-8544-9B66-55E50350E9E9}" type="presParOf" srcId="{F8B2DFBD-FB34-DB4D-ADE5-E1C5FD875BE7}" destId="{CB20328F-1373-414A-82D2-8411DC9085A2}" srcOrd="0" destOrd="0" presId="urn:microsoft.com/office/officeart/2005/8/layout/balance1"/>
    <dgm:cxn modelId="{253F9F69-84DF-B146-BF42-A428F037AC71}" type="presParOf" srcId="{F8B2DFBD-FB34-DB4D-ADE5-E1C5FD875BE7}" destId="{D5441B52-746B-BA41-836F-80821E2D71E5}" srcOrd="1" destOrd="0" presId="urn:microsoft.com/office/officeart/2005/8/layout/balance1"/>
    <dgm:cxn modelId="{F7DC0390-A633-D645-AAD8-587ADED6D155}" type="presParOf" srcId="{F8B2DFBD-FB34-DB4D-ADE5-E1C5FD875BE7}" destId="{C4790D96-5A4C-CD4B-8B25-DC3CE5A338B5}" srcOrd="2" destOrd="0" presId="urn:microsoft.com/office/officeart/2005/8/layout/balance1"/>
    <dgm:cxn modelId="{3DFDB83F-98B9-1C4B-88CE-CEBC2232038D}" type="presParOf" srcId="{F8B2DFBD-FB34-DB4D-ADE5-E1C5FD875BE7}" destId="{99B2CF6D-2F41-EC40-B7DE-CD5379C3EAE6}" srcOrd="3" destOrd="0" presId="urn:microsoft.com/office/officeart/2005/8/layout/balance1"/>
    <dgm:cxn modelId="{087532C0-B2DA-6A4D-8D3F-C9680DDE8970}" type="presParOf" srcId="{F8B2DFBD-FB34-DB4D-ADE5-E1C5FD875BE7}" destId="{3F273BEA-BE67-EB48-AA85-7F249CF68579}" srcOrd="4" destOrd="0" presId="urn:microsoft.com/office/officeart/2005/8/layout/balance1"/>
    <dgm:cxn modelId="{749C13FC-7CD7-F140-8B35-4E5A13B1CBA1}" type="presParOf" srcId="{F8B2DFBD-FB34-DB4D-ADE5-E1C5FD875BE7}" destId="{E693EA22-AB05-5F42-8DFB-AD2D9AB0A486}" srcOrd="5" destOrd="0" presId="urn:microsoft.com/office/officeart/2005/8/layout/balance1"/>
    <dgm:cxn modelId="{E8371658-DBF5-994D-AA86-108B1342C989}" type="presParOf" srcId="{F8B2DFBD-FB34-DB4D-ADE5-E1C5FD875BE7}" destId="{C5B81389-A434-BE48-9EDA-CA8B3081F3FC}" srcOrd="6" destOrd="0" presId="urn:microsoft.com/office/officeart/2005/8/layout/balance1"/>
    <dgm:cxn modelId="{EF5CBE68-8F47-6A4A-B453-A05751AA397B}" type="presParOf" srcId="{F8B2DFBD-FB34-DB4D-ADE5-E1C5FD875BE7}" destId="{40FCC23B-5AED-764D-A8DF-5F72C6E36385}"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71ED9-8C7B-B44A-A95E-C172127994FA}">
      <dsp:nvSpPr>
        <dsp:cNvPr id="0" name=""/>
        <dsp:cNvSpPr/>
      </dsp:nvSpPr>
      <dsp:spPr>
        <a:xfrm>
          <a:off x="2176155" y="20548"/>
          <a:ext cx="1592201" cy="884556"/>
        </a:xfrm>
        <a:prstGeom prst="roundRect">
          <a:avLst>
            <a:gd name="adj" fmla="val 10000"/>
          </a:avLst>
        </a:prstGeom>
        <a:solidFill>
          <a:schemeClr val="accent4">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The concern</a:t>
          </a:r>
        </a:p>
      </dsp:txBody>
      <dsp:txXfrm>
        <a:off x="2202063" y="46456"/>
        <a:ext cx="1540385" cy="832740"/>
      </dsp:txXfrm>
    </dsp:sp>
    <dsp:sp modelId="{7DFF79F2-88FF-584C-9170-92BC1C1A3D23}">
      <dsp:nvSpPr>
        <dsp:cNvPr id="0" name=""/>
        <dsp:cNvSpPr/>
      </dsp:nvSpPr>
      <dsp:spPr>
        <a:xfrm>
          <a:off x="4445176" y="0"/>
          <a:ext cx="1592201" cy="884556"/>
        </a:xfrm>
        <a:prstGeom prst="roundRect">
          <a:avLst>
            <a:gd name="adj" fmla="val 10000"/>
          </a:avLst>
        </a:prstGeom>
        <a:solidFill>
          <a:schemeClr val="accent4">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Acetaminophen</a:t>
          </a:r>
        </a:p>
        <a:p>
          <a:pPr marL="0" lvl="0" indent="0" algn="ctr" defTabSz="577850">
            <a:lnSpc>
              <a:spcPct val="90000"/>
            </a:lnSpc>
            <a:spcBef>
              <a:spcPct val="0"/>
            </a:spcBef>
            <a:spcAft>
              <a:spcPct val="35000"/>
            </a:spcAft>
            <a:buNone/>
          </a:pPr>
          <a:r>
            <a:rPr lang="en-US" sz="1300" kern="1200" dirty="0"/>
            <a:t>Ibuprofen</a:t>
          </a:r>
        </a:p>
        <a:p>
          <a:pPr marL="0" lvl="0" indent="0" algn="ctr" defTabSz="577850">
            <a:lnSpc>
              <a:spcPct val="90000"/>
            </a:lnSpc>
            <a:spcBef>
              <a:spcPct val="0"/>
            </a:spcBef>
            <a:spcAft>
              <a:spcPct val="35000"/>
            </a:spcAft>
            <a:buNone/>
          </a:pPr>
          <a:r>
            <a:rPr lang="en-US" sz="1300" kern="1200" dirty="0"/>
            <a:t>COX2 / Gabapentin</a:t>
          </a:r>
        </a:p>
      </dsp:txBody>
      <dsp:txXfrm>
        <a:off x="4471084" y="25908"/>
        <a:ext cx="1540385" cy="832740"/>
      </dsp:txXfrm>
    </dsp:sp>
    <dsp:sp modelId="{D5441B52-746B-BA41-836F-80821E2D71E5}">
      <dsp:nvSpPr>
        <dsp:cNvPr id="0" name=""/>
        <dsp:cNvSpPr/>
      </dsp:nvSpPr>
      <dsp:spPr>
        <a:xfrm>
          <a:off x="3759645" y="3759363"/>
          <a:ext cx="663417" cy="663417"/>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90D96-5A4C-CD4B-8B25-DC3CE5A338B5}">
      <dsp:nvSpPr>
        <dsp:cNvPr id="0" name=""/>
        <dsp:cNvSpPr/>
      </dsp:nvSpPr>
      <dsp:spPr>
        <a:xfrm rot="240000">
          <a:off x="2100494" y="3475082"/>
          <a:ext cx="3981718" cy="27842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B2CF6D-2F41-EC40-B7DE-CD5379C3EAE6}">
      <dsp:nvSpPr>
        <dsp:cNvPr id="0" name=""/>
        <dsp:cNvSpPr/>
      </dsp:nvSpPr>
      <dsp:spPr>
        <a:xfrm rot="240000">
          <a:off x="4491170" y="2778941"/>
          <a:ext cx="1588668" cy="74015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Patient Satisfaction</a:t>
          </a:r>
        </a:p>
      </dsp:txBody>
      <dsp:txXfrm>
        <a:off x="4527301" y="2815072"/>
        <a:ext cx="1516406" cy="667895"/>
      </dsp:txXfrm>
    </dsp:sp>
    <dsp:sp modelId="{3F273BEA-BE67-EB48-AA85-7F249CF68579}">
      <dsp:nvSpPr>
        <dsp:cNvPr id="0" name=""/>
        <dsp:cNvSpPr/>
      </dsp:nvSpPr>
      <dsp:spPr>
        <a:xfrm rot="240000">
          <a:off x="4548666" y="1982840"/>
          <a:ext cx="1588668" cy="74015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Less / No Opioids</a:t>
          </a:r>
        </a:p>
      </dsp:txBody>
      <dsp:txXfrm>
        <a:off x="4584797" y="2018971"/>
        <a:ext cx="1516406" cy="667895"/>
      </dsp:txXfrm>
    </dsp:sp>
    <dsp:sp modelId="{E693EA22-AB05-5F42-8DFB-AD2D9AB0A486}">
      <dsp:nvSpPr>
        <dsp:cNvPr id="0" name=""/>
        <dsp:cNvSpPr/>
      </dsp:nvSpPr>
      <dsp:spPr>
        <a:xfrm rot="240000">
          <a:off x="4595886" y="1233294"/>
          <a:ext cx="1588668" cy="74015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Improved pain scores</a:t>
          </a:r>
        </a:p>
      </dsp:txBody>
      <dsp:txXfrm>
        <a:off x="4632017" y="1269425"/>
        <a:ext cx="1516406" cy="667895"/>
      </dsp:txXfrm>
    </dsp:sp>
    <dsp:sp modelId="{C5B81389-A434-BE48-9EDA-CA8B3081F3FC}">
      <dsp:nvSpPr>
        <dsp:cNvPr id="0" name=""/>
        <dsp:cNvSpPr/>
      </dsp:nvSpPr>
      <dsp:spPr>
        <a:xfrm rot="240000">
          <a:off x="2213438" y="2619721"/>
          <a:ext cx="1588668" cy="74015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Risks/ complications</a:t>
          </a:r>
        </a:p>
      </dsp:txBody>
      <dsp:txXfrm>
        <a:off x="2249569" y="2655852"/>
        <a:ext cx="1516406" cy="667895"/>
      </dsp:txXfrm>
    </dsp:sp>
    <dsp:sp modelId="{40FCC23B-5AED-764D-A8DF-5F72C6E36385}">
      <dsp:nvSpPr>
        <dsp:cNvPr id="0" name=""/>
        <dsp:cNvSpPr/>
      </dsp:nvSpPr>
      <dsp:spPr>
        <a:xfrm rot="240000">
          <a:off x="2270934" y="1823620"/>
          <a:ext cx="1588668" cy="74015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Surgeon “Morphine works best!”</a:t>
          </a:r>
        </a:p>
      </dsp:txBody>
      <dsp:txXfrm>
        <a:off x="2307065" y="1859751"/>
        <a:ext cx="1516406" cy="667895"/>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4B659-B13D-C64B-8D5F-0B291108A054}" type="datetimeFigureOut">
              <a:rPr lang="en-US" smtClean="0"/>
              <a:t>4/2/21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B0ECD-70F7-6442-A1C3-CAC0538D512C}" type="slidenum">
              <a:rPr lang="en-US" smtClean="0"/>
              <a:t>‹#›</a:t>
            </a:fld>
            <a:endParaRPr lang="en-US"/>
          </a:p>
        </p:txBody>
      </p:sp>
    </p:spTree>
    <p:extLst>
      <p:ext uri="{BB962C8B-B14F-4D97-AF65-F5344CB8AC3E}">
        <p14:creationId xmlns:p14="http://schemas.microsoft.com/office/powerpoint/2010/main" val="143591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think one drug is going to take care of all that?</a:t>
            </a:r>
          </a:p>
        </p:txBody>
      </p:sp>
      <p:sp>
        <p:nvSpPr>
          <p:cNvPr id="4" name="Slide Number Placeholder 3"/>
          <p:cNvSpPr>
            <a:spLocks noGrp="1"/>
          </p:cNvSpPr>
          <p:nvPr>
            <p:ph type="sldNum" sz="quarter" idx="5"/>
          </p:nvPr>
        </p:nvSpPr>
        <p:spPr/>
        <p:txBody>
          <a:bodyPr/>
          <a:lstStyle/>
          <a:p>
            <a:fld id="{F97265EA-D7E3-2A49-AA13-3D46BE8F7428}" type="slidenum">
              <a:rPr lang="en-US" smtClean="0"/>
              <a:t>19</a:t>
            </a:fld>
            <a:endParaRPr lang="en-US"/>
          </a:p>
        </p:txBody>
      </p:sp>
    </p:spTree>
    <p:extLst>
      <p:ext uri="{BB962C8B-B14F-4D97-AF65-F5344CB8AC3E}">
        <p14:creationId xmlns:p14="http://schemas.microsoft.com/office/powerpoint/2010/main" val="343671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Inflammatory signal pathway is the most ignored in acute pain.</a:t>
            </a:r>
          </a:p>
          <a:p>
            <a:r>
              <a:rPr lang="en-US" dirty="0"/>
              <a:t>Peripheral sensory – nerve blocks (MSO4 must get the the CNS first</a:t>
            </a:r>
          </a:p>
          <a:p>
            <a:endParaRPr lang="en-US" dirty="0"/>
          </a:p>
        </p:txBody>
      </p:sp>
      <p:sp>
        <p:nvSpPr>
          <p:cNvPr id="4" name="Slide Number Placeholder 3"/>
          <p:cNvSpPr>
            <a:spLocks noGrp="1"/>
          </p:cNvSpPr>
          <p:nvPr>
            <p:ph type="sldNum" sz="quarter" idx="5"/>
          </p:nvPr>
        </p:nvSpPr>
        <p:spPr/>
        <p:txBody>
          <a:bodyPr/>
          <a:lstStyle/>
          <a:p>
            <a:fld id="{F97265EA-D7E3-2A49-AA13-3D46BE8F7428}" type="slidenum">
              <a:rPr lang="en-US" smtClean="0"/>
              <a:t>20</a:t>
            </a:fld>
            <a:endParaRPr lang="en-US"/>
          </a:p>
        </p:txBody>
      </p:sp>
    </p:spTree>
    <p:extLst>
      <p:ext uri="{BB962C8B-B14F-4D97-AF65-F5344CB8AC3E}">
        <p14:creationId xmlns:p14="http://schemas.microsoft.com/office/powerpoint/2010/main" val="247505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Data from the Prescription Opioids and Heroin Epidemic in Georgia </a:t>
            </a:r>
            <a:r>
              <a:rPr lang="mr-IN" b="1" u="sng" dirty="0"/>
              <a:t>–</a:t>
            </a:r>
            <a:r>
              <a:rPr lang="en-US" b="1" u="sng" dirty="0"/>
              <a:t> white paper: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highest rates of prescription opioid overdose deaths from 1999 to 2014 were among non-Hispanic whites and American Indian or Alaskan Natives, persons aged 25 to 54, and men. Rates of prescription overdose deaths are on the rise for women (Centers for Disease Control, CDC, 2016). Risk factors for prescription opioid misuse and overdose include doctor shopping (i.e., receiving overlapping prescriptions from multiple providers and pharmacies), taking high daily doses of prescription pain relieves, having mental illness or a history of substance misuse, being low- income, and living in a rural area (CDC, 2016). </a:t>
            </a:r>
            <a:endParaRPr lang="en-US" dirty="0"/>
          </a:p>
          <a:p>
            <a:r>
              <a:rPr lang="en-US" sz="1200" b="0" kern="1200" dirty="0">
                <a:solidFill>
                  <a:schemeClr val="tx1"/>
                </a:solidFill>
                <a:effectLst/>
                <a:latin typeface="+mn-lt"/>
                <a:ea typeface="+mn-ea"/>
                <a:cs typeface="+mn-cs"/>
              </a:rPr>
              <a:t>According to Centers for Disease Control and Prevention, people at highest risk for heroin addiction are those addicted to prescription opioid painkillers, cocaine, marijuana and alcohol; people 18 to 25 years of age living in large metropolitan areas, and people without insurance or enrolled in Medicaid. </a:t>
            </a:r>
            <a:endParaRPr lang="en-US" dirty="0"/>
          </a:p>
          <a:p>
            <a:endParaRPr lang="en-US" dirty="0"/>
          </a:p>
        </p:txBody>
      </p:sp>
      <p:sp>
        <p:nvSpPr>
          <p:cNvPr id="4" name="Slide Number Placeholder 3"/>
          <p:cNvSpPr>
            <a:spLocks noGrp="1"/>
          </p:cNvSpPr>
          <p:nvPr>
            <p:ph type="sldNum" sz="quarter" idx="10"/>
          </p:nvPr>
        </p:nvSpPr>
        <p:spPr/>
        <p:txBody>
          <a:bodyPr/>
          <a:lstStyle/>
          <a:p>
            <a:fld id="{0DA5C0F3-CEB9-ED41-A243-CD3A0EE26100}" type="slidenum">
              <a:rPr lang="en-US" smtClean="0"/>
              <a:t>23</a:t>
            </a:fld>
            <a:endParaRPr lang="en-US"/>
          </a:p>
        </p:txBody>
      </p:sp>
    </p:spTree>
    <p:extLst>
      <p:ext uri="{BB962C8B-B14F-4D97-AF65-F5344CB8AC3E}">
        <p14:creationId xmlns:p14="http://schemas.microsoft.com/office/powerpoint/2010/main" val="382034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Admiral Grace Hopper- Pioneer in computer engineering- Humans are allergic to change, they love to say- “</a:t>
            </a:r>
            <a:r>
              <a:rPr lang="en-US" dirty="0" err="1"/>
              <a:t>weve</a:t>
            </a:r>
            <a:r>
              <a:rPr lang="en-US" dirty="0"/>
              <a:t> always done it this way”- that’s why I wear my watch counter clockwise</a:t>
            </a:r>
          </a:p>
        </p:txBody>
      </p:sp>
      <p:sp>
        <p:nvSpPr>
          <p:cNvPr id="4" name="Slide Number Placeholder 3"/>
          <p:cNvSpPr>
            <a:spLocks noGrp="1"/>
          </p:cNvSpPr>
          <p:nvPr>
            <p:ph type="sldNum" sz="quarter" idx="10"/>
          </p:nvPr>
        </p:nvSpPr>
        <p:spPr/>
        <p:txBody>
          <a:bodyPr/>
          <a:lstStyle/>
          <a:p>
            <a:fld id="{EE229922-0719-4621-8DC9-4658A90A0A07}" type="slidenum">
              <a:rPr lang="en-US" smtClean="0"/>
              <a:t>26</a:t>
            </a:fld>
            <a:endParaRPr lang="en-US"/>
          </a:p>
        </p:txBody>
      </p:sp>
    </p:spTree>
    <p:extLst>
      <p:ext uri="{BB962C8B-B14F-4D97-AF65-F5344CB8AC3E}">
        <p14:creationId xmlns:p14="http://schemas.microsoft.com/office/powerpoint/2010/main" val="415886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1A6D2-E222-F548-9A0B-A8F88A44E5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683EAA-7FFD-3044-8284-105519D3E3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B735C5-6088-1347-B84D-86931DADD008}"/>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60A08E1D-F686-094D-BF28-6A4FF92E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A371F-EB28-C44A-82C0-C3BC83054305}"/>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85958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7EB5-5581-C846-A7E9-A25B66B0F8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56A375-7696-DF4B-B98F-0EB2CAFE19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4BFBD-9011-C148-B90A-004CC269DE13}"/>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852EC4EB-D88E-CA41-A2C8-28CF7138C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3835F-FA45-9E4A-9370-4FE5FC43D918}"/>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98035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171C51-AFC4-B942-9010-08E1798A2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91B4E-C37E-6748-9BC5-5F7F2FBCA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5E68D-498D-B942-BD1F-D3644E569DD7}"/>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356EBC95-180C-EB45-B8C4-4AAE9E8CE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2953E-7920-8746-9FCF-E7F9CA2C87B9}"/>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38874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2286"/>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dirty="0"/>
              <a:t>Click to edit Master text styles</a:t>
            </a:r>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71591007"/>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Blank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375918868"/>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Portfolio 0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Myriad Pro Cond" panose="020B0506030403020204"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p:nvPr userDrawn="1"/>
        </p:nvCxnSpPr>
        <p:spPr>
          <a:xfrm>
            <a:off x="791633" y="656089"/>
            <a:ext cx="12192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Picture Placeholder 2"/>
          <p:cNvSpPr>
            <a:spLocks noGrp="1"/>
          </p:cNvSpPr>
          <p:nvPr>
            <p:ph type="pic" sz="quarter" idx="12"/>
          </p:nvPr>
        </p:nvSpPr>
        <p:spPr>
          <a:xfrm>
            <a:off x="791634" y="2057400"/>
            <a:ext cx="3350917" cy="3657600"/>
          </a:xfrm>
          <a:prstGeom prst="rect">
            <a:avLst/>
          </a:prstGeom>
        </p:spPr>
        <p:txBody>
          <a:bodyPr anchor="ctr" anchorCtr="0"/>
          <a:lstStyle>
            <a:lvl1pPr marL="0" indent="0" algn="ctr">
              <a:buFontTx/>
              <a:buNone/>
              <a:defRPr sz="1333">
                <a:solidFill>
                  <a:schemeClr val="accent5"/>
                </a:solidFill>
                <a:latin typeface="Myriad Pro Cond" panose="020B0506030403020204" pitchFamily="34" charset="0"/>
              </a:defRPr>
            </a:lvl1pPr>
          </a:lstStyle>
          <a:p>
            <a:r>
              <a:rPr lang="en-US"/>
              <a:t>Click icon to add picture</a:t>
            </a:r>
            <a:endParaRPr lang="en-US" dirty="0"/>
          </a:p>
        </p:txBody>
      </p:sp>
      <p:sp>
        <p:nvSpPr>
          <p:cNvPr id="14" name="Picture Placeholder 2"/>
          <p:cNvSpPr>
            <a:spLocks noGrp="1"/>
          </p:cNvSpPr>
          <p:nvPr>
            <p:ph type="pic" sz="quarter" idx="13"/>
          </p:nvPr>
        </p:nvSpPr>
        <p:spPr>
          <a:xfrm>
            <a:off x="8045216" y="2057400"/>
            <a:ext cx="3350917" cy="3657600"/>
          </a:xfrm>
          <a:prstGeom prst="rect">
            <a:avLst/>
          </a:prstGeom>
        </p:spPr>
        <p:txBody>
          <a:bodyPr anchor="ctr" anchorCtr="0"/>
          <a:lstStyle>
            <a:lvl1pPr marL="0" indent="0" algn="ctr">
              <a:buFontTx/>
              <a:buNone/>
              <a:defRPr sz="1333">
                <a:solidFill>
                  <a:schemeClr val="accent5"/>
                </a:solidFill>
                <a:latin typeface="Myriad Pro Cond" panose="020B0506030403020204" pitchFamily="34" charset="0"/>
              </a:defRPr>
            </a:lvl1pPr>
          </a:lstStyle>
          <a:p>
            <a:r>
              <a:rPr lang="en-US"/>
              <a:t>Click icon to add picture</a:t>
            </a:r>
            <a:endParaRPr lang="en-US" dirty="0"/>
          </a:p>
        </p:txBody>
      </p:sp>
      <p:sp>
        <p:nvSpPr>
          <p:cNvPr id="15" name="Picture Placeholder 2"/>
          <p:cNvSpPr>
            <a:spLocks noGrp="1"/>
          </p:cNvSpPr>
          <p:nvPr>
            <p:ph type="pic" sz="quarter" idx="14"/>
          </p:nvPr>
        </p:nvSpPr>
        <p:spPr>
          <a:xfrm>
            <a:off x="4420542" y="2057400"/>
            <a:ext cx="3350917" cy="3657600"/>
          </a:xfrm>
          <a:prstGeom prst="rect">
            <a:avLst/>
          </a:prstGeom>
        </p:spPr>
        <p:txBody>
          <a:bodyPr anchor="ctr" anchorCtr="0"/>
          <a:lstStyle>
            <a:lvl1pPr marL="0" indent="0" algn="ctr">
              <a:buFontTx/>
              <a:buNone/>
              <a:defRPr sz="1333">
                <a:solidFill>
                  <a:schemeClr val="accent5"/>
                </a:solidFill>
                <a:latin typeface="Myriad Pro Cond" panose="020B0506030403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969555270"/>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7D9DB-BB01-0743-89A5-F94B88DB935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3483886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7D9DB-BB01-0743-89A5-F94B88DB935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332868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77D9DB-BB01-0743-89A5-F94B88DB935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963683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77D9DB-BB01-0743-89A5-F94B88DB935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148604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7767-1B2C-A34F-8928-B43209B9C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A9114B-20FA-044D-8CEA-135206100A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E66E0-3DB7-E242-93BB-C73C013D1061}"/>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D02ED534-6DD7-A843-BFC7-EB7874AFB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017E89-A064-1946-8493-DF748E0BD0CE}"/>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014692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7D9DB-BB01-0743-89A5-F94B88DB935A}" type="datetimeFigureOut">
              <a:rPr lang="en-US" smtClean="0"/>
              <a:t>4/2/21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4029543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77D9DB-BB01-0743-89A5-F94B88DB935A}" type="datetimeFigureOut">
              <a:rPr lang="en-US" smtClean="0"/>
              <a:t>4/2/21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1687576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7D9DB-BB01-0743-89A5-F94B88DB935A}" type="datetimeFigureOut">
              <a:rPr lang="en-US" smtClean="0"/>
              <a:t>4/2/21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1215318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77D9DB-BB01-0743-89A5-F94B88DB935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147108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77D9DB-BB01-0743-89A5-F94B88DB935A}" type="datetimeFigureOut">
              <a:rPr lang="en-US" smtClean="0"/>
              <a:t>4/2/21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40470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7D9DB-BB01-0743-89A5-F94B88DB935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482959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7D9DB-BB01-0743-89A5-F94B88DB935A}" type="datetimeFigureOut">
              <a:rPr lang="en-US" smtClean="0"/>
              <a:t>4/2/21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4D9E7-2CBE-9E4D-AFCB-FEF2FAA54FA2}" type="slidenum">
              <a:rPr lang="en-US" smtClean="0"/>
              <a:t>‹#›</a:t>
            </a:fld>
            <a:endParaRPr lang="en-US"/>
          </a:p>
        </p:txBody>
      </p:sp>
    </p:spTree>
    <p:extLst>
      <p:ext uri="{BB962C8B-B14F-4D97-AF65-F5344CB8AC3E}">
        <p14:creationId xmlns:p14="http://schemas.microsoft.com/office/powerpoint/2010/main" val="395200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62A5-5546-3E4C-8A30-F755F8BD8D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50F07-EDDD-834D-8085-6FE900AA5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407987-EED4-A14E-A30B-5503E4BBD95D}"/>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0904CC4E-0A7D-1D44-85F7-94FD1577A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22071-D9AF-1744-8FDE-4843DCB87DF7}"/>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375918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4298-9446-E445-9B83-360920C3AC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69C3F5-4E2E-5049-B64B-0B35AE86E9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E68A5-7E3F-9546-AAB4-1AEFDFC64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467FFE-AF8D-ED4B-AAFA-17B1A2B1DE39}"/>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6" name="Footer Placeholder 5">
            <a:extLst>
              <a:ext uri="{FF2B5EF4-FFF2-40B4-BE49-F238E27FC236}">
                <a16:creationId xmlns:a16="http://schemas.microsoft.com/office/drawing/2014/main" id="{8ED67EB1-85EE-5D4E-AACE-DECA955C5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0A018-E73C-BF46-B2BA-01B3426DBB1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28360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6556-00DF-0443-813C-199733E714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32B43-AD31-0141-9082-04E8839A77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317A5D-AE6C-DD4C-BA74-F8EF5277D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A15BF-B436-A44D-B2C0-2F9BE0044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CC8CF-1644-FC4D-A4E3-898268A47F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6BDA9-AF78-B842-BC8C-51A5E01BB11E}"/>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8" name="Footer Placeholder 7">
            <a:extLst>
              <a:ext uri="{FF2B5EF4-FFF2-40B4-BE49-F238E27FC236}">
                <a16:creationId xmlns:a16="http://schemas.microsoft.com/office/drawing/2014/main" id="{14E7454E-88A9-4C4E-A1AD-316EF2FDA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F6FD7-3FBD-3A41-9344-93C932C3F23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86604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A237-5412-9A45-A7AA-077334CF0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37170A-C6A7-B44E-98FE-7EF2343F9512}"/>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4" name="Footer Placeholder 3">
            <a:extLst>
              <a:ext uri="{FF2B5EF4-FFF2-40B4-BE49-F238E27FC236}">
                <a16:creationId xmlns:a16="http://schemas.microsoft.com/office/drawing/2014/main" id="{F9E0BE88-F83C-2C42-AE5D-1FEB23CE5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C4B1B-01E2-E944-BD30-A996167616D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298979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613F99-9787-5C4D-994B-8526B44231EC}"/>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3" name="Footer Placeholder 2">
            <a:extLst>
              <a:ext uri="{FF2B5EF4-FFF2-40B4-BE49-F238E27FC236}">
                <a16:creationId xmlns:a16="http://schemas.microsoft.com/office/drawing/2014/main" id="{A176704B-0E0A-4D4C-9B9D-2C84878FAF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7C9397-97FA-8945-82E3-0FB0633FEDBC}"/>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144703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F35A-5575-BC4E-A780-83BB3AAAA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3363E-8D60-9B46-AC97-D323CF35E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AD1B4-80ED-A546-9486-8EFE42333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C4266F-889C-D14F-B845-DC596EAEEBF9}"/>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6" name="Footer Placeholder 5">
            <a:extLst>
              <a:ext uri="{FF2B5EF4-FFF2-40B4-BE49-F238E27FC236}">
                <a16:creationId xmlns:a16="http://schemas.microsoft.com/office/drawing/2014/main" id="{C63D1288-780B-6F46-8DC2-656EDD474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3D322C-F344-FF4C-8519-EB4F9E764906}"/>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6533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09AFB-702B-2A48-9B8E-D1BA9122F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23676B-EB35-D249-A394-34B811DAE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356209-6A96-CD41-ACEF-A65BD2227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FC8122-3891-154B-870B-900D6917CD42}"/>
              </a:ext>
            </a:extLst>
          </p:cNvPr>
          <p:cNvSpPr>
            <a:spLocks noGrp="1"/>
          </p:cNvSpPr>
          <p:nvPr>
            <p:ph type="dt" sz="half" idx="10"/>
          </p:nvPr>
        </p:nvSpPr>
        <p:spPr/>
        <p:txBody>
          <a:bodyPr/>
          <a:lstStyle/>
          <a:p>
            <a:fld id="{A14D650F-6792-564E-AEAD-47EAFFCE0AD7}" type="datetimeFigureOut">
              <a:rPr lang="en-US" smtClean="0"/>
              <a:t>4/2/21</a:t>
            </a:fld>
            <a:endParaRPr lang="en-US"/>
          </a:p>
        </p:txBody>
      </p:sp>
      <p:sp>
        <p:nvSpPr>
          <p:cNvPr id="6" name="Footer Placeholder 5">
            <a:extLst>
              <a:ext uri="{FF2B5EF4-FFF2-40B4-BE49-F238E27FC236}">
                <a16:creationId xmlns:a16="http://schemas.microsoft.com/office/drawing/2014/main" id="{70ED3EA7-062C-9B40-AB1C-6B30199E3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D64F3-890E-6D46-A767-38CDF39381E3}"/>
              </a:ext>
            </a:extLst>
          </p:cNvPr>
          <p:cNvSpPr>
            <a:spLocks noGrp="1"/>
          </p:cNvSpPr>
          <p:nvPr>
            <p:ph type="sldNum" sz="quarter" idx="12"/>
          </p:nvPr>
        </p:nvSpPr>
        <p:spPr/>
        <p:txBody>
          <a:bodyPr/>
          <a:lstStyle/>
          <a:p>
            <a:fld id="{6102CAD7-8BED-2F4F-B0F7-402AC11F5BBA}" type="slidenum">
              <a:rPr lang="en-US" smtClean="0"/>
              <a:t>‹#›</a:t>
            </a:fld>
            <a:endParaRPr lang="en-US"/>
          </a:p>
        </p:txBody>
      </p:sp>
    </p:spTree>
    <p:extLst>
      <p:ext uri="{BB962C8B-B14F-4D97-AF65-F5344CB8AC3E}">
        <p14:creationId xmlns:p14="http://schemas.microsoft.com/office/powerpoint/2010/main" val="396611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E7815A-C26C-3346-A0E6-2B43A9C66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F8179-FF9E-B94E-89B1-318C540D3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BCE9F-E908-AF49-BAA1-641E20AE7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D650F-6792-564E-AEAD-47EAFFCE0AD7}" type="datetimeFigureOut">
              <a:rPr lang="en-US" smtClean="0"/>
              <a:t>4/2/21</a:t>
            </a:fld>
            <a:endParaRPr lang="en-US"/>
          </a:p>
        </p:txBody>
      </p:sp>
      <p:sp>
        <p:nvSpPr>
          <p:cNvPr id="5" name="Footer Placeholder 4">
            <a:extLst>
              <a:ext uri="{FF2B5EF4-FFF2-40B4-BE49-F238E27FC236}">
                <a16:creationId xmlns:a16="http://schemas.microsoft.com/office/drawing/2014/main" id="{38E86B88-AFCB-1443-BEF4-C855A4607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1942E4-A803-4944-AF33-CABF085DD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2CAD7-8BED-2F4F-B0F7-402AC11F5BBA}" type="slidenum">
              <a:rPr lang="en-US" smtClean="0"/>
              <a:t>‹#›</a:t>
            </a:fld>
            <a:endParaRPr lang="en-US"/>
          </a:p>
        </p:txBody>
      </p:sp>
    </p:spTree>
    <p:extLst>
      <p:ext uri="{BB962C8B-B14F-4D97-AF65-F5344CB8AC3E}">
        <p14:creationId xmlns:p14="http://schemas.microsoft.com/office/powerpoint/2010/main" val="1714189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7D9DB-BB01-0743-89A5-F94B88DB935A}" type="datetimeFigureOut">
              <a:rPr lang="en-US" smtClean="0"/>
              <a:t>4/2/21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4D9E7-2CBE-9E4D-AFCB-FEF2FAA54FA2}" type="slidenum">
              <a:rPr lang="en-US" smtClean="0"/>
              <a:t>‹#›</a:t>
            </a:fld>
            <a:endParaRPr lang="en-US"/>
          </a:p>
        </p:txBody>
      </p:sp>
    </p:spTree>
    <p:extLst>
      <p:ext uri="{BB962C8B-B14F-4D97-AF65-F5344CB8AC3E}">
        <p14:creationId xmlns:p14="http://schemas.microsoft.com/office/powerpoint/2010/main" val="10367404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cbi.nlm.nih.gov/pubmed/2534900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s://www.ncbi.nlm.nih.gov/pubmed/19692147"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63491"/>
            <a:ext cx="12192000" cy="10945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 name="Straight Connector 3"/>
          <p:cNvCxnSpPr/>
          <p:nvPr/>
        </p:nvCxnSpPr>
        <p:spPr>
          <a:xfrm>
            <a:off x="5486400" y="2759351"/>
            <a:ext cx="12192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6292" y="6174323"/>
            <a:ext cx="8481608" cy="184666"/>
          </a:xfrm>
          <a:prstGeom prst="rect">
            <a:avLst/>
          </a:prstGeom>
          <a:noFill/>
        </p:spPr>
        <p:txBody>
          <a:bodyPr wrap="square" lIns="0" tIns="0" rIns="0" bIns="0" rtlCol="0">
            <a:spAutoFit/>
          </a:bodyPr>
          <a:lstStyle/>
          <a:p>
            <a:pPr algn="ctr"/>
            <a:r>
              <a:rPr lang="en-US" sz="1200" spc="400" dirty="0">
                <a:solidFill>
                  <a:schemeClr val="bg1"/>
                </a:solidFill>
                <a:latin typeface="Myriad Pro Cond" panose="020B0506030403020204" pitchFamily="34" charset="0"/>
              </a:rPr>
              <a:t>© 2021 Cornerstone Whole Healthcare Organization. All rights reserved.</a:t>
            </a:r>
          </a:p>
        </p:txBody>
      </p:sp>
      <p:sp>
        <p:nvSpPr>
          <p:cNvPr id="14" name="TextBox 13"/>
          <p:cNvSpPr txBox="1"/>
          <p:nvPr/>
        </p:nvSpPr>
        <p:spPr>
          <a:xfrm>
            <a:off x="856862" y="3014783"/>
            <a:ext cx="10712286" cy="2740943"/>
          </a:xfrm>
          <a:prstGeom prst="rect">
            <a:avLst/>
          </a:prstGeom>
          <a:noFill/>
        </p:spPr>
        <p:txBody>
          <a:bodyPr wrap="square" lIns="0" tIns="0" rIns="0" bIns="0" rtlCol="0">
            <a:spAutoFit/>
          </a:bodyPr>
          <a:lstStyle/>
          <a:p>
            <a:pPr algn="ctr">
              <a:lnSpc>
                <a:spcPct val="110000"/>
              </a:lnSpc>
            </a:pPr>
            <a:r>
              <a:rPr lang="en-US" sz="2667" spc="400" dirty="0">
                <a:solidFill>
                  <a:schemeClr val="accent1">
                    <a:lumMod val="75000"/>
                  </a:schemeClr>
                </a:solidFill>
                <a:latin typeface="Myriad Pro Cond" panose="020B0506030403020204" pitchFamily="34" charset="0"/>
              </a:rPr>
              <a:t>Closing the Door on Surgery as a Gateway to Persistent Use of Opioids</a:t>
            </a:r>
          </a:p>
          <a:p>
            <a:pPr>
              <a:lnSpc>
                <a:spcPct val="110000"/>
              </a:lnSpc>
            </a:pPr>
            <a:endParaRPr lang="en-US" sz="2800" spc="400" dirty="0">
              <a:solidFill>
                <a:srgbClr val="00B0F0"/>
              </a:solidFill>
              <a:latin typeface="+mj-lt"/>
            </a:endParaRPr>
          </a:p>
          <a:p>
            <a:pPr>
              <a:lnSpc>
                <a:spcPct val="110000"/>
              </a:lnSpc>
            </a:pPr>
            <a:r>
              <a:rPr lang="en-US" sz="2800" spc="400" dirty="0">
                <a:solidFill>
                  <a:srgbClr val="00B0F0"/>
                </a:solidFill>
                <a:latin typeface="+mj-lt"/>
              </a:rPr>
              <a:t> Module 6:	</a:t>
            </a:r>
            <a:r>
              <a:rPr lang="en-US" sz="2667" spc="400" dirty="0">
                <a:solidFill>
                  <a:schemeClr val="accent1">
                    <a:lumMod val="75000"/>
                  </a:schemeClr>
                </a:solidFill>
                <a:latin typeface="Myriad Pro Cond" panose="020B0506030403020204" pitchFamily="34" charset="0"/>
              </a:rPr>
              <a:t>Multimodal Analgesia; Concepts &amp; 				Implementation: </a:t>
            </a:r>
            <a:r>
              <a:rPr lang="en-US" sz="2667" spc="400" dirty="0">
                <a:solidFill>
                  <a:srgbClr val="00B0F0"/>
                </a:solidFill>
                <a:latin typeface="Myriad Pro Cond" panose="020B0506030403020204" pitchFamily="34" charset="0"/>
              </a:rPr>
              <a:t>NSAIDS &amp; Alternatives</a:t>
            </a:r>
          </a:p>
          <a:p>
            <a:pPr>
              <a:lnSpc>
                <a:spcPct val="110000"/>
              </a:lnSpc>
            </a:pPr>
            <a:endParaRPr lang="en-US" sz="2667" b="1" spc="400" dirty="0">
              <a:solidFill>
                <a:schemeClr val="tx2"/>
              </a:solidFill>
              <a:latin typeface="Myriad Pro Cond" panose="020B0506030403020204" pitchFamily="34" charset="0"/>
            </a:endParaRPr>
          </a:p>
        </p:txBody>
      </p:sp>
      <p:pic>
        <p:nvPicPr>
          <p:cNvPr id="18" name="Picture 17">
            <a:extLst>
              <a:ext uri="{FF2B5EF4-FFF2-40B4-BE49-F238E27FC236}">
                <a16:creationId xmlns:a16="http://schemas.microsoft.com/office/drawing/2014/main" id="{A07593A3-D229-47B7-B5BC-5F490200A906}"/>
              </a:ext>
            </a:extLst>
          </p:cNvPr>
          <p:cNvPicPr>
            <a:picLocks noChangeAspect="1"/>
          </p:cNvPicPr>
          <p:nvPr/>
        </p:nvPicPr>
        <p:blipFill>
          <a:blip r:embed="rId2"/>
          <a:stretch>
            <a:fillRect/>
          </a:stretch>
        </p:blipFill>
        <p:spPr>
          <a:xfrm>
            <a:off x="8460606" y="6041272"/>
            <a:ext cx="3450002" cy="635434"/>
          </a:xfrm>
          <a:prstGeom prst="rect">
            <a:avLst/>
          </a:prstGeom>
        </p:spPr>
      </p:pic>
      <p:sp>
        <p:nvSpPr>
          <p:cNvPr id="3" name="TextBox 2">
            <a:extLst>
              <a:ext uri="{FF2B5EF4-FFF2-40B4-BE49-F238E27FC236}">
                <a16:creationId xmlns:a16="http://schemas.microsoft.com/office/drawing/2014/main" id="{AF000944-4800-C547-BD7F-0B6A966D54C2}"/>
              </a:ext>
            </a:extLst>
          </p:cNvPr>
          <p:cNvSpPr txBox="1"/>
          <p:nvPr/>
        </p:nvSpPr>
        <p:spPr>
          <a:xfrm>
            <a:off x="962227" y="859547"/>
            <a:ext cx="10267545" cy="1354217"/>
          </a:xfrm>
          <a:prstGeom prst="rect">
            <a:avLst/>
          </a:prstGeom>
          <a:noFill/>
        </p:spPr>
        <p:txBody>
          <a:bodyPr wrap="square" rtlCol="0">
            <a:spAutoFit/>
          </a:bodyPr>
          <a:lstStyle/>
          <a:p>
            <a:pPr algn="ctr"/>
            <a:r>
              <a:rPr lang="en-US" sz="5400" spc="400" dirty="0" err="1">
                <a:solidFill>
                  <a:schemeClr val="accent2">
                    <a:lumMod val="50000"/>
                  </a:schemeClr>
                </a:solidFill>
                <a:latin typeface="+mj-lt"/>
              </a:rPr>
              <a:t>rEASON</a:t>
            </a:r>
            <a:r>
              <a:rPr lang="en-US" sz="5400" spc="400" dirty="0">
                <a:solidFill>
                  <a:schemeClr val="accent2">
                    <a:lumMod val="50000"/>
                  </a:schemeClr>
                </a:solidFill>
                <a:latin typeface="+mj-lt"/>
              </a:rPr>
              <a:t> PROJECT </a:t>
            </a:r>
          </a:p>
          <a:p>
            <a:r>
              <a:rPr lang="en-US" sz="2800" b="1" spc="400" dirty="0">
                <a:solidFill>
                  <a:schemeClr val="accent2">
                    <a:lumMod val="50000"/>
                  </a:schemeClr>
                </a:solidFill>
                <a:latin typeface="+mj-lt"/>
              </a:rPr>
              <a:t>Rural Emergent Alternative Surgical Opioid Non-use </a:t>
            </a:r>
            <a:endParaRPr lang="en-US" sz="2800" b="1" dirty="0">
              <a:solidFill>
                <a:schemeClr val="accent2">
                  <a:lumMod val="50000"/>
                </a:schemeClr>
              </a:solidFill>
              <a:latin typeface="+mj-lt"/>
            </a:endParaRPr>
          </a:p>
        </p:txBody>
      </p:sp>
    </p:spTree>
    <p:extLst>
      <p:ext uri="{BB962C8B-B14F-4D97-AF65-F5344CB8AC3E}">
        <p14:creationId xmlns:p14="http://schemas.microsoft.com/office/powerpoint/2010/main" val="2780368545"/>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0" y="803705"/>
            <a:ext cx="3777521" cy="3034857"/>
          </a:xfrm>
        </p:spPr>
        <p:txBody>
          <a:bodyPr vert="horz" lIns="91440" tIns="45720" rIns="91440" bIns="45720" rtlCol="0" anchor="b">
            <a:normAutofit/>
          </a:bodyPr>
          <a:lstStyle/>
          <a:p>
            <a:pPr algn="r"/>
            <a:r>
              <a:rPr lang="en-US" sz="5000" kern="1200" dirty="0">
                <a:solidFill>
                  <a:srgbClr val="FFFFFF"/>
                </a:solidFill>
                <a:latin typeface="+mj-lt"/>
                <a:ea typeface="+mj-ea"/>
                <a:cs typeface="+mj-cs"/>
              </a:rPr>
              <a:t>NSAIDs:  American College of Surgeons </a:t>
            </a:r>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0" y="4030109"/>
            <a:ext cx="4204012" cy="2205732"/>
          </a:xfrm>
        </p:spPr>
        <p:txBody>
          <a:bodyPr vert="horz" lIns="91440" tIns="45720" rIns="91440" bIns="45720" rtlCol="0" anchor="t">
            <a:normAutofit/>
          </a:bodyPr>
          <a:lstStyle/>
          <a:p>
            <a:pPr marL="0" indent="0" algn="r">
              <a:buNone/>
            </a:pPr>
            <a:r>
              <a:rPr lang="en-US" sz="1800" kern="1200" dirty="0">
                <a:solidFill>
                  <a:srgbClr val="FFFFFF"/>
                </a:solidFill>
                <a:latin typeface="+mn-lt"/>
                <a:ea typeface="+mn-ea"/>
                <a:cs typeface="+mn-cs"/>
              </a:rPr>
              <a:t>What are the recommendations? </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Picture 6" descr="Table&#10;&#10;Description automatically generated">
            <a:extLst>
              <a:ext uri="{FF2B5EF4-FFF2-40B4-BE49-F238E27FC236}">
                <a16:creationId xmlns:a16="http://schemas.microsoft.com/office/drawing/2014/main" id="{B75BABDB-8B6D-CD4E-A9E6-AE18E83B6BA3}"/>
              </a:ext>
            </a:extLst>
          </p:cNvPr>
          <p:cNvPicPr>
            <a:picLocks noChangeAspect="1"/>
          </p:cNvPicPr>
          <p:nvPr/>
        </p:nvPicPr>
        <p:blipFill>
          <a:blip r:embed="rId2"/>
          <a:stretch>
            <a:fillRect/>
          </a:stretch>
        </p:blipFill>
        <p:spPr>
          <a:xfrm>
            <a:off x="4430487" y="0"/>
            <a:ext cx="7818230" cy="6858000"/>
          </a:xfrm>
          <a:prstGeom prst="rect">
            <a:avLst/>
          </a:prstGeom>
        </p:spPr>
      </p:pic>
      <p:sp>
        <p:nvSpPr>
          <p:cNvPr id="8" name="Oval 7">
            <a:extLst>
              <a:ext uri="{FF2B5EF4-FFF2-40B4-BE49-F238E27FC236}">
                <a16:creationId xmlns:a16="http://schemas.microsoft.com/office/drawing/2014/main" id="{20725764-2440-EA41-B704-F69FBF9037D9}"/>
              </a:ext>
            </a:extLst>
          </p:cNvPr>
          <p:cNvSpPr/>
          <p:nvPr/>
        </p:nvSpPr>
        <p:spPr>
          <a:xfrm>
            <a:off x="8512628" y="1567543"/>
            <a:ext cx="3483429" cy="9144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CC92750-8210-7F47-9A1C-2E5982248B8F}"/>
              </a:ext>
            </a:extLst>
          </p:cNvPr>
          <p:cNvSpPr/>
          <p:nvPr/>
        </p:nvSpPr>
        <p:spPr>
          <a:xfrm>
            <a:off x="8632371" y="2924161"/>
            <a:ext cx="3483429" cy="1299495"/>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AB3E1DB-5E8F-884F-B092-FF6E51E0F715}"/>
              </a:ext>
            </a:extLst>
          </p:cNvPr>
          <p:cNvSpPr/>
          <p:nvPr/>
        </p:nvSpPr>
        <p:spPr>
          <a:xfrm>
            <a:off x="8765288" y="4397829"/>
            <a:ext cx="3483429" cy="9144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893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0" y="4030109"/>
            <a:ext cx="4204012" cy="2205732"/>
          </a:xfrm>
        </p:spPr>
        <p:txBody>
          <a:bodyPr vert="horz" lIns="91440" tIns="45720" rIns="91440" bIns="45720" rtlCol="0" anchor="t">
            <a:normAutofit/>
          </a:bodyPr>
          <a:lstStyle/>
          <a:p>
            <a:pPr marL="0" indent="0" algn="r">
              <a:buNone/>
            </a:pPr>
            <a:r>
              <a:rPr lang="en-US" sz="1800" kern="1200" dirty="0">
                <a:solidFill>
                  <a:srgbClr val="FFFFFF"/>
                </a:solidFill>
                <a:latin typeface="+mn-lt"/>
                <a:ea typeface="+mn-ea"/>
                <a:cs typeface="+mn-cs"/>
              </a:rPr>
              <a:t>What are the recommendations? </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5" name="Picture 14" descr="Table&#10;&#10;Description automatically generated">
            <a:extLst>
              <a:ext uri="{FF2B5EF4-FFF2-40B4-BE49-F238E27FC236}">
                <a16:creationId xmlns:a16="http://schemas.microsoft.com/office/drawing/2014/main" id="{2CD85316-B074-2140-A34C-6A1228D15917}"/>
              </a:ext>
            </a:extLst>
          </p:cNvPr>
          <p:cNvPicPr>
            <a:picLocks noChangeAspect="1"/>
          </p:cNvPicPr>
          <p:nvPr/>
        </p:nvPicPr>
        <p:blipFill>
          <a:blip r:embed="rId2"/>
          <a:stretch>
            <a:fillRect/>
          </a:stretch>
        </p:blipFill>
        <p:spPr>
          <a:xfrm>
            <a:off x="0" y="3011601"/>
            <a:ext cx="12124519" cy="3846399"/>
          </a:xfrm>
          <a:prstGeom prst="rect">
            <a:avLst/>
          </a:prstGeom>
        </p:spPr>
      </p:pic>
      <p:sp>
        <p:nvSpPr>
          <p:cNvPr id="17" name="Title 16">
            <a:extLst>
              <a:ext uri="{FF2B5EF4-FFF2-40B4-BE49-F238E27FC236}">
                <a16:creationId xmlns:a16="http://schemas.microsoft.com/office/drawing/2014/main" id="{F26ADD62-7AE7-7342-B33F-4B182B1C21CE}"/>
              </a:ext>
            </a:extLst>
          </p:cNvPr>
          <p:cNvSpPr>
            <a:spLocks noGrp="1"/>
          </p:cNvSpPr>
          <p:nvPr>
            <p:ph type="title"/>
          </p:nvPr>
        </p:nvSpPr>
        <p:spPr>
          <a:xfrm>
            <a:off x="210748" y="337097"/>
            <a:ext cx="10515600" cy="1325563"/>
          </a:xfrm>
        </p:spPr>
        <p:txBody>
          <a:bodyPr/>
          <a:lstStyle/>
          <a:p>
            <a:r>
              <a:rPr lang="en-US" dirty="0">
                <a:solidFill>
                  <a:schemeClr val="accent2">
                    <a:lumMod val="40000"/>
                    <a:lumOff val="60000"/>
                  </a:schemeClr>
                </a:solidFill>
              </a:rPr>
              <a:t>Opioids?</a:t>
            </a:r>
          </a:p>
        </p:txBody>
      </p:sp>
    </p:spTree>
    <p:extLst>
      <p:ext uri="{BB962C8B-B14F-4D97-AF65-F5344CB8AC3E}">
        <p14:creationId xmlns:p14="http://schemas.microsoft.com/office/powerpoint/2010/main" val="378889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Table&#10;&#10;Description automatically generated">
            <a:extLst>
              <a:ext uri="{FF2B5EF4-FFF2-40B4-BE49-F238E27FC236}">
                <a16:creationId xmlns:a16="http://schemas.microsoft.com/office/drawing/2014/main" id="{8184A532-81D1-3A4F-8ACD-D3A9C5703CA3}"/>
              </a:ext>
            </a:extLst>
          </p:cNvPr>
          <p:cNvPicPr>
            <a:picLocks noChangeAspect="1"/>
          </p:cNvPicPr>
          <p:nvPr/>
        </p:nvPicPr>
        <p:blipFill>
          <a:blip r:embed="rId2"/>
          <a:stretch>
            <a:fillRect/>
          </a:stretch>
        </p:blipFill>
        <p:spPr>
          <a:xfrm>
            <a:off x="-27977" y="1522397"/>
            <a:ext cx="12219977" cy="5397690"/>
          </a:xfrm>
          <a:prstGeom prst="rect">
            <a:avLst/>
          </a:prstGeom>
        </p:spPr>
      </p:pic>
      <p:sp>
        <p:nvSpPr>
          <p:cNvPr id="17" name="Title 16">
            <a:extLst>
              <a:ext uri="{FF2B5EF4-FFF2-40B4-BE49-F238E27FC236}">
                <a16:creationId xmlns:a16="http://schemas.microsoft.com/office/drawing/2014/main" id="{F26ADD62-7AE7-7342-B33F-4B182B1C21CE}"/>
              </a:ext>
            </a:extLst>
          </p:cNvPr>
          <p:cNvSpPr>
            <a:spLocks noGrp="1"/>
          </p:cNvSpPr>
          <p:nvPr>
            <p:ph type="title"/>
          </p:nvPr>
        </p:nvSpPr>
        <p:spPr>
          <a:xfrm>
            <a:off x="1001486" y="196834"/>
            <a:ext cx="10515600" cy="1325563"/>
          </a:xfrm>
        </p:spPr>
        <p:txBody>
          <a:bodyPr/>
          <a:lstStyle/>
          <a:p>
            <a:r>
              <a:rPr lang="en-US" dirty="0">
                <a:solidFill>
                  <a:srgbClr val="00B0F0"/>
                </a:solidFill>
              </a:rPr>
              <a:t>NSAIDs:</a:t>
            </a:r>
          </a:p>
        </p:txBody>
      </p:sp>
      <p:sp>
        <p:nvSpPr>
          <p:cNvPr id="6" name="TextBox 5">
            <a:extLst>
              <a:ext uri="{FF2B5EF4-FFF2-40B4-BE49-F238E27FC236}">
                <a16:creationId xmlns:a16="http://schemas.microsoft.com/office/drawing/2014/main" id="{3EDD51FE-16CD-8E48-9C51-CE0B73673BB8}"/>
              </a:ext>
            </a:extLst>
          </p:cNvPr>
          <p:cNvSpPr txBox="1"/>
          <p:nvPr/>
        </p:nvSpPr>
        <p:spPr>
          <a:xfrm>
            <a:off x="5795120" y="321006"/>
            <a:ext cx="6723452" cy="1077218"/>
          </a:xfrm>
          <a:prstGeom prst="rect">
            <a:avLst/>
          </a:prstGeom>
          <a:noFill/>
        </p:spPr>
        <p:txBody>
          <a:bodyPr wrap="square" rtlCol="0">
            <a:spAutoFit/>
          </a:bodyPr>
          <a:lstStyle/>
          <a:p>
            <a:r>
              <a:rPr lang="en-US" sz="3200" dirty="0">
                <a:solidFill>
                  <a:schemeClr val="accent1">
                    <a:lumMod val="50000"/>
                  </a:schemeClr>
                </a:solidFill>
              </a:rPr>
              <a:t>American College of Surgeon Recommendations</a:t>
            </a:r>
          </a:p>
        </p:txBody>
      </p:sp>
    </p:spTree>
    <p:extLst>
      <p:ext uri="{BB962C8B-B14F-4D97-AF65-F5344CB8AC3E}">
        <p14:creationId xmlns:p14="http://schemas.microsoft.com/office/powerpoint/2010/main" val="123990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0" y="4030109"/>
            <a:ext cx="4204012" cy="2205732"/>
          </a:xfrm>
        </p:spPr>
        <p:txBody>
          <a:bodyPr vert="horz" lIns="91440" tIns="45720" rIns="91440" bIns="45720" rtlCol="0" anchor="t">
            <a:normAutofit/>
          </a:bodyPr>
          <a:lstStyle/>
          <a:p>
            <a:pPr marL="0" indent="0" algn="r">
              <a:buNone/>
            </a:pPr>
            <a:r>
              <a:rPr lang="en-US" sz="1800" kern="1200" dirty="0">
                <a:solidFill>
                  <a:srgbClr val="FFFFFF"/>
                </a:solidFill>
                <a:latin typeface="+mn-lt"/>
                <a:ea typeface="+mn-ea"/>
                <a:cs typeface="+mn-cs"/>
              </a:rPr>
              <a:t>What are the recommendations? </a:t>
            </a:r>
          </a:p>
        </p:txBody>
      </p:sp>
      <p:cxnSp>
        <p:nvCxnSpPr>
          <p:cNvPr id="14" name="Straight Connector 1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Table&#10;&#10;Description automatically generated">
            <a:extLst>
              <a:ext uri="{FF2B5EF4-FFF2-40B4-BE49-F238E27FC236}">
                <a16:creationId xmlns:a16="http://schemas.microsoft.com/office/drawing/2014/main" id="{B0DF03E5-201B-3A48-8F09-353E51C0122B}"/>
              </a:ext>
            </a:extLst>
          </p:cNvPr>
          <p:cNvPicPr>
            <a:picLocks noChangeAspect="1"/>
          </p:cNvPicPr>
          <p:nvPr/>
        </p:nvPicPr>
        <p:blipFill>
          <a:blip r:embed="rId2"/>
          <a:stretch>
            <a:fillRect/>
          </a:stretch>
        </p:blipFill>
        <p:spPr>
          <a:xfrm>
            <a:off x="21536" y="1679802"/>
            <a:ext cx="12170464" cy="2579914"/>
          </a:xfrm>
          <a:prstGeom prst="rect">
            <a:avLst/>
          </a:prstGeom>
        </p:spPr>
      </p:pic>
      <p:sp>
        <p:nvSpPr>
          <p:cNvPr id="17" name="Title 16">
            <a:extLst>
              <a:ext uri="{FF2B5EF4-FFF2-40B4-BE49-F238E27FC236}">
                <a16:creationId xmlns:a16="http://schemas.microsoft.com/office/drawing/2014/main" id="{F26ADD62-7AE7-7342-B33F-4B182B1C21CE}"/>
              </a:ext>
            </a:extLst>
          </p:cNvPr>
          <p:cNvSpPr>
            <a:spLocks noGrp="1"/>
          </p:cNvSpPr>
          <p:nvPr>
            <p:ph type="title"/>
          </p:nvPr>
        </p:nvSpPr>
        <p:spPr>
          <a:xfrm>
            <a:off x="21536" y="177120"/>
            <a:ext cx="10515600" cy="1325563"/>
          </a:xfrm>
        </p:spPr>
        <p:txBody>
          <a:bodyPr/>
          <a:lstStyle/>
          <a:p>
            <a:r>
              <a:rPr lang="en-US" dirty="0">
                <a:solidFill>
                  <a:schemeClr val="accent2">
                    <a:lumMod val="40000"/>
                    <a:lumOff val="60000"/>
                  </a:schemeClr>
                </a:solidFill>
              </a:rPr>
              <a:t>Non-Medications?</a:t>
            </a:r>
          </a:p>
        </p:txBody>
      </p:sp>
      <p:sp>
        <p:nvSpPr>
          <p:cNvPr id="19" name="TextBox 18">
            <a:extLst>
              <a:ext uri="{FF2B5EF4-FFF2-40B4-BE49-F238E27FC236}">
                <a16:creationId xmlns:a16="http://schemas.microsoft.com/office/drawing/2014/main" id="{F865A363-A922-394B-A02F-F696E97EFFE5}"/>
              </a:ext>
            </a:extLst>
          </p:cNvPr>
          <p:cNvSpPr txBox="1"/>
          <p:nvPr/>
        </p:nvSpPr>
        <p:spPr>
          <a:xfrm>
            <a:off x="5468548" y="4474029"/>
            <a:ext cx="6723452" cy="1938992"/>
          </a:xfrm>
          <a:prstGeom prst="rect">
            <a:avLst/>
          </a:prstGeom>
          <a:noFill/>
        </p:spPr>
        <p:txBody>
          <a:bodyPr wrap="square" rtlCol="0">
            <a:spAutoFit/>
          </a:bodyPr>
          <a:lstStyle/>
          <a:p>
            <a:r>
              <a:rPr lang="en-US" sz="2400" dirty="0">
                <a:solidFill>
                  <a:schemeClr val="accent1">
                    <a:lumMod val="50000"/>
                  </a:schemeClr>
                </a:solidFill>
              </a:rPr>
              <a:t>Vibration Therapy:  when combined with cool / heat demonstrates high efficacy pain reduction in joint replacement.</a:t>
            </a:r>
          </a:p>
          <a:p>
            <a:endParaRPr lang="en-US" sz="2400" dirty="0">
              <a:solidFill>
                <a:schemeClr val="accent1">
                  <a:lumMod val="50000"/>
                </a:schemeClr>
              </a:solidFill>
            </a:endParaRPr>
          </a:p>
          <a:p>
            <a:r>
              <a:rPr lang="en-US" sz="2400" dirty="0">
                <a:solidFill>
                  <a:schemeClr val="accent1">
                    <a:lumMod val="50000"/>
                  </a:schemeClr>
                </a:solidFill>
              </a:rPr>
              <a:t>Buzzy, </a:t>
            </a:r>
            <a:r>
              <a:rPr lang="en-US" sz="2400" dirty="0" err="1">
                <a:solidFill>
                  <a:schemeClr val="accent1">
                    <a:lumMod val="50000"/>
                  </a:schemeClr>
                </a:solidFill>
              </a:rPr>
              <a:t>Vibracool</a:t>
            </a:r>
            <a:r>
              <a:rPr lang="en-US" sz="2400" dirty="0">
                <a:solidFill>
                  <a:schemeClr val="accent1">
                    <a:lumMod val="50000"/>
                  </a:schemeClr>
                </a:solidFill>
              </a:rPr>
              <a:t>.</a:t>
            </a:r>
          </a:p>
        </p:txBody>
      </p:sp>
    </p:spTree>
    <p:extLst>
      <p:ext uri="{BB962C8B-B14F-4D97-AF65-F5344CB8AC3E}">
        <p14:creationId xmlns:p14="http://schemas.microsoft.com/office/powerpoint/2010/main" val="1140489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7D5242-83EC-8643-BD44-2BC0E91216F4}"/>
              </a:ext>
            </a:extLst>
          </p:cNvPr>
          <p:cNvPicPr>
            <a:picLocks noChangeAspect="1"/>
          </p:cNvPicPr>
          <p:nvPr/>
        </p:nvPicPr>
        <p:blipFill rotWithShape="1">
          <a:blip r:embed="rId2">
            <a:alphaModFix amt="60000"/>
          </a:blip>
          <a:srcRect b="12043"/>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56D2E823-B08F-7143-83FB-0DCB189DFC0A}"/>
              </a:ext>
            </a:extLst>
          </p:cNvPr>
          <p:cNvSpPr>
            <a:spLocks noGrp="1"/>
          </p:cNvSpPr>
          <p:nvPr>
            <p:ph type="title"/>
          </p:nvPr>
        </p:nvSpPr>
        <p:spPr>
          <a:xfrm>
            <a:off x="410744" y="2002055"/>
            <a:ext cx="3511550" cy="1426945"/>
          </a:xfrm>
        </p:spPr>
        <p:txBody>
          <a:bodyPr anchor="b">
            <a:normAutofit/>
          </a:bodyPr>
          <a:lstStyle/>
          <a:p>
            <a:r>
              <a:rPr lang="en-US" dirty="0">
                <a:solidFill>
                  <a:srgbClr val="FFFFFF"/>
                </a:solidFill>
              </a:rPr>
              <a:t>Review of NSAIDs</a:t>
            </a:r>
          </a:p>
        </p:txBody>
      </p:sp>
    </p:spTree>
    <p:extLst>
      <p:ext uri="{BB962C8B-B14F-4D97-AF65-F5344CB8AC3E}">
        <p14:creationId xmlns:p14="http://schemas.microsoft.com/office/powerpoint/2010/main" val="139389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NSAIDs: General</a:t>
            </a:r>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269507" y="2586789"/>
            <a:ext cx="11521440" cy="3590174"/>
          </a:xfrm>
        </p:spPr>
        <p:txBody>
          <a:bodyPr>
            <a:normAutofit fontScale="92500" lnSpcReduction="10000"/>
          </a:bodyPr>
          <a:lstStyle/>
          <a:p>
            <a:pPr marL="0" indent="0">
              <a:buNone/>
            </a:pPr>
            <a:endParaRPr lang="en-US" sz="1900" dirty="0"/>
          </a:p>
          <a:p>
            <a:pPr marL="0" indent="0">
              <a:buNone/>
            </a:pPr>
            <a:r>
              <a:rPr lang="en-US" sz="2400" dirty="0">
                <a:solidFill>
                  <a:schemeClr val="accent1">
                    <a:lumMod val="50000"/>
                  </a:schemeClr>
                </a:solidFill>
              </a:rPr>
              <a:t>Common use: treat inflammation, pain, and fever</a:t>
            </a:r>
          </a:p>
          <a:p>
            <a:pPr marL="0" indent="0">
              <a:buNone/>
            </a:pPr>
            <a:r>
              <a:rPr lang="en-US" sz="2400" dirty="0">
                <a:solidFill>
                  <a:schemeClr val="tx2">
                    <a:lumMod val="60000"/>
                    <a:lumOff val="40000"/>
                  </a:schemeClr>
                </a:solidFill>
              </a:rPr>
              <a:t>Mechanism of Action:</a:t>
            </a:r>
          </a:p>
          <a:p>
            <a:pPr marL="0" indent="0">
              <a:buNone/>
            </a:pPr>
            <a:r>
              <a:rPr lang="en-US" sz="2400" dirty="0">
                <a:solidFill>
                  <a:schemeClr val="accent1">
                    <a:lumMod val="50000"/>
                  </a:schemeClr>
                </a:solidFill>
              </a:rPr>
              <a:t>Decrease prostaglandin synthesis via cyclooxygenase (COX) enzyme blockade</a:t>
            </a:r>
          </a:p>
          <a:p>
            <a:r>
              <a:rPr lang="en-US" sz="2400" dirty="0">
                <a:solidFill>
                  <a:schemeClr val="accent1">
                    <a:lumMod val="50000"/>
                  </a:schemeClr>
                </a:solidFill>
              </a:rPr>
              <a:t>2 major isoforms of COX (COX-1 and COX-2) are inhibited by nonselective NSAIDs. COX-2 is also inhibited by selective NSAIDs</a:t>
            </a:r>
          </a:p>
          <a:p>
            <a:pPr lvl="1"/>
            <a:r>
              <a:rPr lang="en-US" dirty="0">
                <a:solidFill>
                  <a:schemeClr val="accent1">
                    <a:lumMod val="50000"/>
                  </a:schemeClr>
                </a:solidFill>
              </a:rPr>
              <a:t>nonselective NSAIDs inhibit platelet aggregation through inhibition of COX-1 and the thromboxane A2 (TXA2 ) pathway</a:t>
            </a:r>
          </a:p>
          <a:p>
            <a:pPr lvl="1"/>
            <a:r>
              <a:rPr lang="en-US" b="1" dirty="0">
                <a:solidFill>
                  <a:schemeClr val="tx2">
                    <a:lumMod val="60000"/>
                    <a:lumOff val="40000"/>
                  </a:schemeClr>
                </a:solidFill>
              </a:rPr>
              <a:t>COX-2 inhibitors </a:t>
            </a:r>
            <a:r>
              <a:rPr lang="en-US" dirty="0">
                <a:solidFill>
                  <a:schemeClr val="tx2">
                    <a:lumMod val="60000"/>
                    <a:lumOff val="40000"/>
                  </a:schemeClr>
                </a:solidFill>
              </a:rPr>
              <a:t>have </a:t>
            </a:r>
            <a:r>
              <a:rPr lang="en-US" b="1" dirty="0">
                <a:solidFill>
                  <a:schemeClr val="tx2">
                    <a:lumMod val="60000"/>
                    <a:lumOff val="40000"/>
                  </a:schemeClr>
                </a:solidFill>
              </a:rPr>
              <a:t>minimal antiplatelet effects </a:t>
            </a:r>
            <a:r>
              <a:rPr lang="en-US" dirty="0">
                <a:solidFill>
                  <a:schemeClr val="tx2">
                    <a:lumMod val="60000"/>
                    <a:lumOff val="40000"/>
                  </a:schemeClr>
                </a:solidFill>
              </a:rPr>
              <a:t>because they do not affect the TXA2 pathway because prostaglandin-mediated gastroprotection occurs through the COX-1 enzyme</a:t>
            </a:r>
          </a:p>
        </p:txBody>
      </p:sp>
    </p:spTree>
    <p:extLst>
      <p:ext uri="{BB962C8B-B14F-4D97-AF65-F5344CB8AC3E}">
        <p14:creationId xmlns:p14="http://schemas.microsoft.com/office/powerpoint/2010/main" val="35002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1188069" y="381935"/>
            <a:ext cx="4008583" cy="5974414"/>
          </a:xfrm>
        </p:spPr>
        <p:txBody>
          <a:bodyPr anchor="ctr">
            <a:normAutofit/>
          </a:bodyPr>
          <a:lstStyle/>
          <a:p>
            <a:r>
              <a:rPr lang="en-US" sz="8000" dirty="0">
                <a:solidFill>
                  <a:srgbClr val="FFFFFF"/>
                </a:solidFill>
              </a:rPr>
              <a:t>NSAIDs: Class Adverse Effects </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6297233" y="518400"/>
            <a:ext cx="4771607" cy="5837949"/>
          </a:xfrm>
        </p:spPr>
        <p:txBody>
          <a:bodyPr anchor="ctr">
            <a:normAutofit/>
          </a:bodyPr>
          <a:lstStyle/>
          <a:p>
            <a:r>
              <a:rPr lang="en-US" dirty="0">
                <a:solidFill>
                  <a:schemeClr val="accent2">
                    <a:lumMod val="50000"/>
                    <a:alpha val="80000"/>
                  </a:schemeClr>
                </a:solidFill>
              </a:rPr>
              <a:t>GI </a:t>
            </a:r>
          </a:p>
          <a:p>
            <a:r>
              <a:rPr lang="en-US" dirty="0">
                <a:solidFill>
                  <a:schemeClr val="accent2">
                    <a:lumMod val="50000"/>
                    <a:alpha val="80000"/>
                  </a:schemeClr>
                </a:solidFill>
              </a:rPr>
              <a:t>Cardiovascular </a:t>
            </a:r>
          </a:p>
          <a:p>
            <a:r>
              <a:rPr lang="en-US" dirty="0">
                <a:solidFill>
                  <a:schemeClr val="accent2">
                    <a:lumMod val="50000"/>
                    <a:alpha val="80000"/>
                  </a:schemeClr>
                </a:solidFill>
              </a:rPr>
              <a:t>Hepatic </a:t>
            </a:r>
          </a:p>
          <a:p>
            <a:r>
              <a:rPr lang="en-US" dirty="0">
                <a:solidFill>
                  <a:schemeClr val="accent2">
                    <a:lumMod val="50000"/>
                    <a:alpha val="80000"/>
                  </a:schemeClr>
                </a:solidFill>
              </a:rPr>
              <a:t>Renal </a:t>
            </a:r>
          </a:p>
          <a:p>
            <a:r>
              <a:rPr lang="en-US" dirty="0">
                <a:solidFill>
                  <a:schemeClr val="accent2">
                    <a:lumMod val="50000"/>
                    <a:alpha val="80000"/>
                  </a:schemeClr>
                </a:solidFill>
              </a:rPr>
              <a:t>Hematologic </a:t>
            </a:r>
          </a:p>
          <a:p>
            <a:r>
              <a:rPr lang="en-US" dirty="0">
                <a:solidFill>
                  <a:schemeClr val="accent2">
                    <a:lumMod val="50000"/>
                    <a:alpha val="80000"/>
                  </a:schemeClr>
                </a:solidFill>
              </a:rPr>
              <a:t>Central nervous, and respiratory </a:t>
            </a:r>
          </a:p>
          <a:p>
            <a:r>
              <a:rPr lang="en-US" dirty="0">
                <a:solidFill>
                  <a:schemeClr val="accent2">
                    <a:lumMod val="50000"/>
                    <a:alpha val="80000"/>
                  </a:schemeClr>
                </a:solidFill>
              </a:rPr>
              <a:t>with special considerations for children, pregnant or lactating women.</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62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a:t>NSAIDs: </a:t>
            </a:r>
            <a:r>
              <a:rPr lang="en-US" sz="3200" dirty="0">
                <a:solidFill>
                  <a:schemeClr val="accent2"/>
                </a:solidFill>
              </a:rPr>
              <a:t>acetaminophen is a powerful drug</a:t>
            </a:r>
          </a:p>
        </p:txBody>
      </p:sp>
      <p:sp>
        <p:nvSpPr>
          <p:cNvPr id="7" name="Rectangle 6"/>
          <p:cNvSpPr/>
          <p:nvPr/>
        </p:nvSpPr>
        <p:spPr>
          <a:xfrm>
            <a:off x="791634" y="5226756"/>
            <a:ext cx="3350916" cy="48824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2"/>
          <p:cNvSpPr txBox="1">
            <a:spLocks/>
          </p:cNvSpPr>
          <p:nvPr/>
        </p:nvSpPr>
        <p:spPr>
          <a:xfrm>
            <a:off x="954619" y="5378546"/>
            <a:ext cx="3031067" cy="184666"/>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200" cap="all" spc="27" dirty="0">
                <a:solidFill>
                  <a:schemeClr val="bg1"/>
                </a:solidFill>
                <a:latin typeface="Myriad Pro Cond" panose="020B0506030403020204" pitchFamily="34" charset="0"/>
              </a:rPr>
              <a:t>Acetaminophen &amp; your liver</a:t>
            </a:r>
          </a:p>
        </p:txBody>
      </p:sp>
      <p:sp>
        <p:nvSpPr>
          <p:cNvPr id="10" name="Rectangle 9"/>
          <p:cNvSpPr/>
          <p:nvPr/>
        </p:nvSpPr>
        <p:spPr>
          <a:xfrm>
            <a:off x="4182155" y="5226756"/>
            <a:ext cx="7849424" cy="488243"/>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Title 2"/>
          <p:cNvSpPr txBox="1">
            <a:spLocks/>
          </p:cNvSpPr>
          <p:nvPr/>
        </p:nvSpPr>
        <p:spPr>
          <a:xfrm>
            <a:off x="4579292" y="5378545"/>
            <a:ext cx="7211655" cy="184666"/>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1200" cap="all" spc="27" dirty="0">
                <a:solidFill>
                  <a:schemeClr val="bg1"/>
                </a:solidFill>
                <a:latin typeface="Myriad Pro Cond" panose="020B0506030403020204" pitchFamily="34" charset="0"/>
              </a:rPr>
              <a:t>Common medicines containing acetaminophen</a:t>
            </a:r>
          </a:p>
        </p:txBody>
      </p:sp>
      <p:grpSp>
        <p:nvGrpSpPr>
          <p:cNvPr id="22" name="Group 21"/>
          <p:cNvGrpSpPr/>
          <p:nvPr/>
        </p:nvGrpSpPr>
        <p:grpSpPr>
          <a:xfrm>
            <a:off x="2267753" y="5011162"/>
            <a:ext cx="358608" cy="93133"/>
            <a:chOff x="1345947" y="4012833"/>
            <a:chExt cx="268956" cy="69850"/>
          </a:xfrm>
          <a:solidFill>
            <a:schemeClr val="accent6"/>
          </a:solidFill>
        </p:grpSpPr>
        <p:sp>
          <p:nvSpPr>
            <p:cNvPr id="23" name="Oval 22"/>
            <p:cNvSpPr/>
            <p:nvPr/>
          </p:nvSpPr>
          <p:spPr>
            <a:xfrm>
              <a:off x="1345947" y="4012833"/>
              <a:ext cx="69850" cy="69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1445500"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1545053" y="4012833"/>
              <a:ext cx="69850" cy="698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6" name="Group 25"/>
          <p:cNvGrpSpPr/>
          <p:nvPr/>
        </p:nvGrpSpPr>
        <p:grpSpPr>
          <a:xfrm>
            <a:off x="5914769" y="5011162"/>
            <a:ext cx="358608" cy="93133"/>
            <a:chOff x="1345947" y="4012833"/>
            <a:chExt cx="268956" cy="69850"/>
          </a:xfrm>
          <a:solidFill>
            <a:schemeClr val="accent5"/>
          </a:solidFill>
        </p:grpSpPr>
        <p:sp>
          <p:nvSpPr>
            <p:cNvPr id="27" name="Oval 26"/>
            <p:cNvSpPr/>
            <p:nvPr/>
          </p:nvSpPr>
          <p:spPr>
            <a:xfrm>
              <a:off x="1345947" y="4012833"/>
              <a:ext cx="69850" cy="69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1445500" y="4012833"/>
              <a:ext cx="69850" cy="69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p:cNvSpPr/>
            <p:nvPr/>
          </p:nvSpPr>
          <p:spPr>
            <a:xfrm>
              <a:off x="1545053" y="4012833"/>
              <a:ext cx="69850" cy="69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0" name="Group 29"/>
          <p:cNvGrpSpPr/>
          <p:nvPr/>
        </p:nvGrpSpPr>
        <p:grpSpPr>
          <a:xfrm>
            <a:off x="9561596" y="5011162"/>
            <a:ext cx="358608" cy="93133"/>
            <a:chOff x="1345947" y="4012833"/>
            <a:chExt cx="268956" cy="69850"/>
          </a:xfrm>
          <a:solidFill>
            <a:schemeClr val="accent5"/>
          </a:solidFill>
        </p:grpSpPr>
        <p:sp>
          <p:nvSpPr>
            <p:cNvPr id="31" name="Oval 30"/>
            <p:cNvSpPr/>
            <p:nvPr/>
          </p:nvSpPr>
          <p:spPr>
            <a:xfrm>
              <a:off x="1345947" y="4012833"/>
              <a:ext cx="69850" cy="69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Oval 31"/>
            <p:cNvSpPr/>
            <p:nvPr/>
          </p:nvSpPr>
          <p:spPr>
            <a:xfrm>
              <a:off x="1445500" y="4012833"/>
              <a:ext cx="69850" cy="69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Oval 32"/>
            <p:cNvSpPr/>
            <p:nvPr/>
          </p:nvSpPr>
          <p:spPr>
            <a:xfrm>
              <a:off x="1545053" y="4012833"/>
              <a:ext cx="69850" cy="69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a:extLst>
              <a:ext uri="{FF2B5EF4-FFF2-40B4-BE49-F238E27FC236}">
                <a16:creationId xmlns:a16="http://schemas.microsoft.com/office/drawing/2014/main" id="{8A4091DA-2BBF-494F-B64E-BA94A7C414B8}"/>
              </a:ext>
            </a:extLst>
          </p:cNvPr>
          <p:cNvSpPr txBox="1"/>
          <p:nvPr/>
        </p:nvSpPr>
        <p:spPr>
          <a:xfrm>
            <a:off x="835986" y="2226154"/>
            <a:ext cx="31497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Exceeding 4000mg / Day may result in Liver Damage</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In &gt;600 over-the-counter &amp; prescription medicines</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50 Million Americans use every week</a:t>
            </a:r>
          </a:p>
        </p:txBody>
      </p:sp>
      <p:pic>
        <p:nvPicPr>
          <p:cNvPr id="35" name="Picture Placeholder 34" descr="Chart&#10;&#10;Description automatically generated">
            <a:extLst>
              <a:ext uri="{FF2B5EF4-FFF2-40B4-BE49-F238E27FC236}">
                <a16:creationId xmlns:a16="http://schemas.microsoft.com/office/drawing/2014/main" id="{14DED92C-243B-9649-9327-563E153B9172}"/>
              </a:ext>
            </a:extLst>
          </p:cNvPr>
          <p:cNvPicPr>
            <a:picLocks noGrp="1" noChangeAspect="1"/>
          </p:cNvPicPr>
          <p:nvPr>
            <p:ph type="pic" sz="quarter" idx="13"/>
          </p:nvPr>
        </p:nvPicPr>
        <p:blipFill>
          <a:blip r:embed="rId2"/>
          <a:srcRect l="13922" r="13922"/>
          <a:stretch>
            <a:fillRect/>
          </a:stretch>
        </p:blipFill>
        <p:spPr>
          <a:xfrm>
            <a:off x="4182156" y="1589722"/>
            <a:ext cx="7849424" cy="3514574"/>
          </a:xfrm>
        </p:spPr>
      </p:pic>
      <p:sp>
        <p:nvSpPr>
          <p:cNvPr id="21" name="Picture Placeholder 20">
            <a:extLst>
              <a:ext uri="{FF2B5EF4-FFF2-40B4-BE49-F238E27FC236}">
                <a16:creationId xmlns:a16="http://schemas.microsoft.com/office/drawing/2014/main" id="{8BADF84D-BF40-A848-AFDA-AF7A90CB0C2F}"/>
              </a:ext>
            </a:extLst>
          </p:cNvPr>
          <p:cNvSpPr>
            <a:spLocks noGrp="1"/>
          </p:cNvSpPr>
          <p:nvPr>
            <p:ph type="pic" sz="quarter" idx="12"/>
          </p:nvPr>
        </p:nvSpPr>
        <p:spPr>
          <a:xfrm>
            <a:off x="791634" y="1597794"/>
            <a:ext cx="3350917" cy="4117206"/>
          </a:xfrm>
        </p:spPr>
      </p:sp>
    </p:spTree>
    <p:extLst>
      <p:ext uri="{BB962C8B-B14F-4D97-AF65-F5344CB8AC3E}">
        <p14:creationId xmlns:p14="http://schemas.microsoft.com/office/powerpoint/2010/main" val="1460034000"/>
      </p:ext>
    </p:extLst>
  </p:cSld>
  <p:clrMapOvr>
    <a:masterClrMapping/>
  </p:clrMapOvr>
  <p:transition spd="slow" advClick="0" advTm="3000">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1371599" y="294538"/>
            <a:ext cx="9895951" cy="1033669"/>
          </a:xfrm>
        </p:spPr>
        <p:txBody>
          <a:bodyPr>
            <a:normAutofit/>
          </a:bodyPr>
          <a:lstStyle/>
          <a:p>
            <a:r>
              <a:rPr lang="en-US" b="1" dirty="0">
                <a:solidFill>
                  <a:srgbClr val="FFFFFF"/>
                </a:solidFill>
              </a:rPr>
              <a:t>NSAIDs: Integral to Pain Optimization Plan</a:t>
            </a:r>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711200" y="1891970"/>
            <a:ext cx="10556350" cy="4882683"/>
          </a:xfrm>
        </p:spPr>
        <p:txBody>
          <a:bodyPr anchor="ctr">
            <a:normAutofit/>
          </a:bodyPr>
          <a:lstStyle/>
          <a:p>
            <a:pPr marL="0" indent="0">
              <a:buNone/>
            </a:pPr>
            <a:r>
              <a:rPr lang="en-US" sz="3200" b="1" dirty="0">
                <a:solidFill>
                  <a:schemeClr val="accent1">
                    <a:lumMod val="75000"/>
                  </a:schemeClr>
                </a:solidFill>
              </a:rPr>
              <a:t>American Society of Anesthesia Recommendations </a:t>
            </a:r>
            <a:r>
              <a:rPr lang="en-US" sz="3200" dirty="0">
                <a:solidFill>
                  <a:schemeClr val="accent1">
                    <a:lumMod val="75000"/>
                  </a:schemeClr>
                </a:solidFill>
              </a:rPr>
              <a:t>for postoperative multimodal pain management regimen:</a:t>
            </a:r>
          </a:p>
          <a:p>
            <a:r>
              <a:rPr lang="en-US" sz="2400" dirty="0">
                <a:solidFill>
                  <a:schemeClr val="accent1">
                    <a:lumMod val="75000"/>
                  </a:schemeClr>
                </a:solidFill>
              </a:rPr>
              <a:t>acetaminophen</a:t>
            </a:r>
          </a:p>
          <a:p>
            <a:r>
              <a:rPr lang="en-US" sz="2400" dirty="0">
                <a:solidFill>
                  <a:schemeClr val="accent1">
                    <a:lumMod val="75000"/>
                  </a:schemeClr>
                </a:solidFill>
              </a:rPr>
              <a:t>COX-2 selective NSAIDs (COXIBs), nonselective NSAIDs, and calcium channel </a:t>
            </a:r>
            <a:r>
              <a:rPr lang="el-GR" sz="2400" dirty="0">
                <a:solidFill>
                  <a:schemeClr val="accent1">
                    <a:lumMod val="75000"/>
                  </a:schemeClr>
                </a:solidFill>
              </a:rPr>
              <a:t>α-2-δ </a:t>
            </a:r>
            <a:r>
              <a:rPr lang="en-US" sz="2400" dirty="0">
                <a:solidFill>
                  <a:schemeClr val="accent1">
                    <a:lumMod val="75000"/>
                  </a:schemeClr>
                </a:solidFill>
              </a:rPr>
              <a:t>antagonists (gabapentin and pregabalin) </a:t>
            </a:r>
          </a:p>
          <a:p>
            <a:r>
              <a:rPr lang="en-US" sz="2400" dirty="0">
                <a:solidFill>
                  <a:schemeClr val="accent1">
                    <a:lumMod val="75000"/>
                  </a:schemeClr>
                </a:solidFill>
              </a:rPr>
              <a:t>unless contraindicated, patients should receive an around-the-clock regimen of NSAIDs, COXIBs, or acetaminophen</a:t>
            </a:r>
          </a:p>
          <a:p>
            <a:r>
              <a:rPr lang="en-US" sz="2400" dirty="0">
                <a:solidFill>
                  <a:schemeClr val="accent1">
                    <a:lumMod val="75000"/>
                  </a:schemeClr>
                </a:solidFill>
              </a:rPr>
              <a:t> dosing regimens should be administered to optimize efficacy while minimizing the risk of adverse events; and </a:t>
            </a:r>
          </a:p>
          <a:p>
            <a:r>
              <a:rPr lang="en-US" sz="2400" dirty="0">
                <a:solidFill>
                  <a:schemeClr val="accent1">
                    <a:lumMod val="75000"/>
                  </a:schemeClr>
                </a:solidFill>
              </a:rPr>
              <a:t>the choice of medication, dose, route, and duration of therapy should be individualized.</a:t>
            </a:r>
          </a:p>
          <a:p>
            <a:endParaRPr lang="en-US" sz="2000" dirty="0"/>
          </a:p>
        </p:txBody>
      </p:sp>
    </p:spTree>
    <p:extLst>
      <p:ext uri="{BB962C8B-B14F-4D97-AF65-F5344CB8AC3E}">
        <p14:creationId xmlns:p14="http://schemas.microsoft.com/office/powerpoint/2010/main" val="100026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F9E5788-880F-D74A-8B4A-490C56AAD058}"/>
              </a:ext>
            </a:extLst>
          </p:cNvPr>
          <p:cNvPicPr>
            <a:picLocks noGrp="1" noChangeAspect="1"/>
          </p:cNvPicPr>
          <p:nvPr>
            <p:ph idx="1"/>
          </p:nvPr>
        </p:nvPicPr>
        <p:blipFill rotWithShape="1">
          <a:blip r:embed="rId3"/>
          <a:srcRect t="9091" r="11809" b="2"/>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34E5FEBC-29A8-2147-A3BC-E76F54FB2DCD}"/>
              </a:ext>
            </a:extLst>
          </p:cNvPr>
          <p:cNvSpPr>
            <a:spLocks noGrp="1"/>
          </p:cNvSpPr>
          <p:nvPr>
            <p:ph type="title"/>
          </p:nvPr>
        </p:nvSpPr>
        <p:spPr>
          <a:xfrm>
            <a:off x="0" y="529389"/>
            <a:ext cx="3426594" cy="5955632"/>
          </a:xfrm>
        </p:spPr>
        <p:txBody>
          <a:bodyPr vert="horz" lIns="91440" tIns="45720" rIns="91440" bIns="45720" rtlCol="0" anchor="t">
            <a:normAutofit/>
          </a:bodyPr>
          <a:lstStyle/>
          <a:p>
            <a:r>
              <a:rPr lang="en-US" sz="4000" b="1" dirty="0">
                <a:solidFill>
                  <a:srgbClr val="00B0F0"/>
                </a:solidFill>
              </a:rPr>
              <a:t>Pain Pathways</a:t>
            </a:r>
            <a:br>
              <a:rPr lang="en-US" sz="4000" b="1" dirty="0">
                <a:solidFill>
                  <a:srgbClr val="00B0F0"/>
                </a:solidFill>
              </a:rPr>
            </a:br>
            <a:r>
              <a:rPr lang="en-US" sz="4000" b="1" dirty="0">
                <a:solidFill>
                  <a:schemeClr val="accent2">
                    <a:lumMod val="50000"/>
                  </a:schemeClr>
                </a:solidFill>
              </a:rPr>
              <a:t>are very </a:t>
            </a:r>
            <a:br>
              <a:rPr lang="en-US" sz="4000" b="1" dirty="0">
                <a:solidFill>
                  <a:schemeClr val="accent2">
                    <a:lumMod val="50000"/>
                  </a:schemeClr>
                </a:solidFill>
              </a:rPr>
            </a:br>
            <a:r>
              <a:rPr lang="en-US" sz="4000" b="1" dirty="0">
                <a:solidFill>
                  <a:schemeClr val="accent2">
                    <a:lumMod val="50000"/>
                  </a:schemeClr>
                </a:solidFill>
              </a:rPr>
              <a:t>complex!!</a:t>
            </a:r>
            <a:br>
              <a:rPr lang="en-US" sz="2000" b="1" dirty="0">
                <a:solidFill>
                  <a:schemeClr val="accent2">
                    <a:lumMod val="50000"/>
                  </a:schemeClr>
                </a:solidFill>
              </a:rPr>
            </a:br>
            <a:br>
              <a:rPr lang="en-US" sz="2000" b="1" dirty="0">
                <a:solidFill>
                  <a:schemeClr val="accent2">
                    <a:lumMod val="50000"/>
                  </a:schemeClr>
                </a:solidFill>
              </a:rPr>
            </a:br>
            <a:r>
              <a:rPr lang="en-US" sz="2000" b="1" dirty="0">
                <a:solidFill>
                  <a:schemeClr val="accent2">
                    <a:lumMod val="50000"/>
                  </a:schemeClr>
                </a:solidFill>
              </a:rPr>
              <a:t>Can opioids possibly </a:t>
            </a:r>
            <a:br>
              <a:rPr lang="en-US" sz="2000" b="1" dirty="0">
                <a:solidFill>
                  <a:schemeClr val="accent2">
                    <a:lumMod val="50000"/>
                  </a:schemeClr>
                </a:solidFill>
              </a:rPr>
            </a:br>
            <a:r>
              <a:rPr lang="en-US" sz="2000" b="1" dirty="0">
                <a:solidFill>
                  <a:schemeClr val="accent2">
                    <a:lumMod val="50000"/>
                  </a:schemeClr>
                </a:solidFill>
              </a:rPr>
              <a:t>block all this?</a:t>
            </a:r>
            <a:endParaRPr lang="en-US" sz="4800" b="1" dirty="0">
              <a:solidFill>
                <a:schemeClr val="accent2">
                  <a:lumMod val="50000"/>
                </a:schemeClr>
              </a:solidFill>
            </a:endParaRPr>
          </a:p>
        </p:txBody>
      </p:sp>
    </p:spTree>
    <p:extLst>
      <p:ext uri="{BB962C8B-B14F-4D97-AF65-F5344CB8AC3E}">
        <p14:creationId xmlns:p14="http://schemas.microsoft.com/office/powerpoint/2010/main" val="74187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BCA2BAE-1143-8942-9E1F-993564CE79A8}"/>
              </a:ext>
            </a:extLst>
          </p:cNvPr>
          <p:cNvSpPr>
            <a:spLocks noGrp="1"/>
          </p:cNvSpPr>
          <p:nvPr>
            <p:ph type="body" sz="quarter" idx="10"/>
          </p:nvPr>
        </p:nvSpPr>
        <p:spPr>
          <a:xfrm>
            <a:off x="1019440" y="1062024"/>
            <a:ext cx="10307279" cy="4798947"/>
          </a:xfrm>
          <a:ln>
            <a:solidFill>
              <a:srgbClr val="00B0F0"/>
            </a:solidFill>
          </a:ln>
        </p:spPr>
        <p:style>
          <a:lnRef idx="2">
            <a:schemeClr val="accent2"/>
          </a:lnRef>
          <a:fillRef idx="1">
            <a:schemeClr val="lt1"/>
          </a:fillRef>
          <a:effectRef idx="0">
            <a:schemeClr val="accent2"/>
          </a:effectRef>
          <a:fontRef idx="minor">
            <a:schemeClr val="dk1"/>
          </a:fontRef>
        </p:style>
        <p:txBody>
          <a:bodyPr anchor="t"/>
          <a:lstStyle/>
          <a:p>
            <a:r>
              <a:rPr lang="en-US" dirty="0"/>
              <a:t> </a:t>
            </a:r>
          </a:p>
          <a:p>
            <a:r>
              <a:rPr lang="en-US" dirty="0">
                <a:solidFill>
                  <a:schemeClr val="accent2">
                    <a:lumMod val="50000"/>
                  </a:schemeClr>
                </a:solidFill>
              </a:rPr>
              <a:t>    </a:t>
            </a:r>
            <a:r>
              <a:rPr lang="en-US" sz="3200" dirty="0">
                <a:solidFill>
                  <a:schemeClr val="accent2">
                    <a:lumMod val="50000"/>
                  </a:schemeClr>
                </a:solidFill>
              </a:rPr>
              <a:t>about this </a:t>
            </a:r>
            <a:r>
              <a:rPr lang="en-US" sz="3200" dirty="0">
                <a:solidFill>
                  <a:srgbClr val="00B0F0"/>
                </a:solidFill>
              </a:rPr>
              <a:t>course:</a:t>
            </a:r>
            <a:r>
              <a:rPr lang="en-US" sz="3200" dirty="0"/>
              <a:t> </a:t>
            </a:r>
          </a:p>
          <a:p>
            <a:endParaRPr lang="en-US" dirty="0"/>
          </a:p>
          <a:p>
            <a:endParaRPr lang="en-US" dirty="0"/>
          </a:p>
        </p:txBody>
      </p:sp>
      <p:sp>
        <p:nvSpPr>
          <p:cNvPr id="15" name="Oval 14">
            <a:extLst>
              <a:ext uri="{FF2B5EF4-FFF2-40B4-BE49-F238E27FC236}">
                <a16:creationId xmlns:a16="http://schemas.microsoft.com/office/drawing/2014/main" id="{0D9F4C7B-55AA-2E40-85B4-5408F9F26482}"/>
              </a:ext>
            </a:extLst>
          </p:cNvPr>
          <p:cNvSpPr/>
          <p:nvPr/>
        </p:nvSpPr>
        <p:spPr>
          <a:xfrm>
            <a:off x="8307573" y="1094924"/>
            <a:ext cx="3005472" cy="259496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pc="400"/>
          </a:p>
        </p:txBody>
      </p:sp>
      <p:sp>
        <p:nvSpPr>
          <p:cNvPr id="16" name="Freeform 125">
            <a:extLst>
              <a:ext uri="{FF2B5EF4-FFF2-40B4-BE49-F238E27FC236}">
                <a16:creationId xmlns:a16="http://schemas.microsoft.com/office/drawing/2014/main" id="{E25389C9-0030-6B42-AB19-5E1D8541D58B}"/>
              </a:ext>
            </a:extLst>
          </p:cNvPr>
          <p:cNvSpPr>
            <a:spLocks noEditPoints="1"/>
          </p:cNvSpPr>
          <p:nvPr/>
        </p:nvSpPr>
        <p:spPr bwMode="auto">
          <a:xfrm>
            <a:off x="9009369" y="1817747"/>
            <a:ext cx="1755732" cy="1377803"/>
          </a:xfrm>
          <a:custGeom>
            <a:avLst/>
            <a:gdLst>
              <a:gd name="T0" fmla="*/ 608 w 3754"/>
              <a:gd name="T1" fmla="*/ 0 h 3412"/>
              <a:gd name="T2" fmla="*/ 924 w 3754"/>
              <a:gd name="T3" fmla="*/ 393 h 3412"/>
              <a:gd name="T4" fmla="*/ 3754 w 3754"/>
              <a:gd name="T5" fmla="*/ 128 h 3412"/>
              <a:gd name="T6" fmla="*/ 1992 w 3754"/>
              <a:gd name="T7" fmla="*/ 1726 h 3412"/>
              <a:gd name="T8" fmla="*/ 1531 w 3754"/>
              <a:gd name="T9" fmla="*/ 1505 h 3412"/>
              <a:gd name="T10" fmla="*/ 1531 w 3754"/>
              <a:gd name="T11" fmla="*/ 1049 h 3412"/>
              <a:gd name="T12" fmla="*/ 1034 w 3754"/>
              <a:gd name="T13" fmla="*/ 894 h 3412"/>
              <a:gd name="T14" fmla="*/ 1033 w 3754"/>
              <a:gd name="T15" fmla="*/ 1906 h 3412"/>
              <a:gd name="T16" fmla="*/ 1034 w 3754"/>
              <a:gd name="T17" fmla="*/ 3202 h 3412"/>
              <a:gd name="T18" fmla="*/ 816 w 3754"/>
              <a:gd name="T19" fmla="*/ 3412 h 3412"/>
              <a:gd name="T20" fmla="*/ 691 w 3754"/>
              <a:gd name="T21" fmla="*/ 1985 h 3412"/>
              <a:gd name="T22" fmla="*/ 647 w 3754"/>
              <a:gd name="T23" fmla="*/ 3204 h 3412"/>
              <a:gd name="T24" fmla="*/ 425 w 3754"/>
              <a:gd name="T25" fmla="*/ 3412 h 3412"/>
              <a:gd name="T26" fmla="*/ 305 w 3754"/>
              <a:gd name="T27" fmla="*/ 1129 h 3412"/>
              <a:gd name="T28" fmla="*/ 249 w 3754"/>
              <a:gd name="T29" fmla="*/ 1121 h 3412"/>
              <a:gd name="T30" fmla="*/ 88 w 3754"/>
              <a:gd name="T31" fmla="*/ 1986 h 3412"/>
              <a:gd name="T32" fmla="*/ 7 w 3754"/>
              <a:gd name="T33" fmla="*/ 926 h 3412"/>
              <a:gd name="T34" fmla="*/ 386 w 3754"/>
              <a:gd name="T35" fmla="*/ 627 h 3412"/>
              <a:gd name="T36" fmla="*/ 746 w 3754"/>
              <a:gd name="T37" fmla="*/ 626 h 3412"/>
              <a:gd name="T38" fmla="*/ 813 w 3754"/>
              <a:gd name="T39" fmla="*/ 627 h 3412"/>
              <a:gd name="T40" fmla="*/ 1354 w 3754"/>
              <a:gd name="T41" fmla="*/ 733 h 3412"/>
              <a:gd name="T42" fmla="*/ 1531 w 3754"/>
              <a:gd name="T43" fmla="*/ 128 h 3412"/>
              <a:gd name="T44" fmla="*/ 3754 w 3754"/>
              <a:gd name="T45" fmla="*/ 128 h 3412"/>
              <a:gd name="T46" fmla="*/ 672 w 3754"/>
              <a:gd name="T47" fmla="*/ 773 h 3412"/>
              <a:gd name="T48" fmla="*/ 748 w 3754"/>
              <a:gd name="T49" fmla="*/ 660 h 3412"/>
              <a:gd name="T50" fmla="*/ 601 w 3754"/>
              <a:gd name="T51" fmla="*/ 660 h 3412"/>
              <a:gd name="T52" fmla="*/ 675 w 3754"/>
              <a:gd name="T53" fmla="*/ 823 h 3412"/>
              <a:gd name="T54" fmla="*/ 675 w 3754"/>
              <a:gd name="T55" fmla="*/ 1396 h 3412"/>
              <a:gd name="T56" fmla="*/ 3631 w 3754"/>
              <a:gd name="T57" fmla="*/ 107 h 3412"/>
              <a:gd name="T58" fmla="*/ 1633 w 3754"/>
              <a:gd name="T59" fmla="*/ 627 h 3412"/>
              <a:gd name="T60" fmla="*/ 1786 w 3754"/>
              <a:gd name="T61" fmla="*/ 767 h 3412"/>
              <a:gd name="T62" fmla="*/ 1786 w 3754"/>
              <a:gd name="T63" fmla="*/ 634 h 3412"/>
              <a:gd name="T64" fmla="*/ 2390 w 3754"/>
              <a:gd name="T65" fmla="*/ 255 h 3412"/>
              <a:gd name="T66" fmla="*/ 2289 w 3754"/>
              <a:gd name="T67" fmla="*/ 475 h 3412"/>
              <a:gd name="T68" fmla="*/ 2176 w 3754"/>
              <a:gd name="T69" fmla="*/ 634 h 3412"/>
              <a:gd name="T70" fmla="*/ 2316 w 3754"/>
              <a:gd name="T71" fmla="*/ 927 h 3412"/>
              <a:gd name="T72" fmla="*/ 1987 w 3754"/>
              <a:gd name="T73" fmla="*/ 1056 h 3412"/>
              <a:gd name="T74" fmla="*/ 2316 w 3754"/>
              <a:gd name="T75" fmla="*/ 1219 h 3412"/>
              <a:gd name="T76" fmla="*/ 1756 w 3754"/>
              <a:gd name="T77" fmla="*/ 1224 h 3412"/>
              <a:gd name="T78" fmla="*/ 1769 w 3754"/>
              <a:gd name="T79" fmla="*/ 1126 h 3412"/>
              <a:gd name="T80" fmla="*/ 1633 w 3754"/>
              <a:gd name="T81" fmla="*/ 1226 h 3412"/>
              <a:gd name="T82" fmla="*/ 1654 w 3754"/>
              <a:gd name="T83" fmla="*/ 1624 h 3412"/>
              <a:gd name="T84" fmla="*/ 3652 w 3754"/>
              <a:gd name="T85" fmla="*/ 1603 h 3412"/>
              <a:gd name="T86" fmla="*/ 2639 w 3754"/>
              <a:gd name="T87" fmla="*/ 783 h 3412"/>
              <a:gd name="T88" fmla="*/ 3170 w 3754"/>
              <a:gd name="T89" fmla="*/ 481 h 3412"/>
              <a:gd name="T90" fmla="*/ 3170 w 3754"/>
              <a:gd name="T91" fmla="*/ 1310 h 3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54" h="3412">
                <a:moveTo>
                  <a:pt x="386" y="340"/>
                </a:moveTo>
                <a:cubicBezTo>
                  <a:pt x="356" y="205"/>
                  <a:pt x="439" y="61"/>
                  <a:pt x="571" y="17"/>
                </a:cubicBezTo>
                <a:cubicBezTo>
                  <a:pt x="584" y="12"/>
                  <a:pt x="596" y="6"/>
                  <a:pt x="608" y="0"/>
                </a:cubicBezTo>
                <a:cubicBezTo>
                  <a:pt x="644" y="0"/>
                  <a:pt x="680" y="0"/>
                  <a:pt x="716" y="0"/>
                </a:cubicBezTo>
                <a:cubicBezTo>
                  <a:pt x="757" y="21"/>
                  <a:pt x="804" y="36"/>
                  <a:pt x="840" y="64"/>
                </a:cubicBezTo>
                <a:cubicBezTo>
                  <a:pt x="942" y="143"/>
                  <a:pt x="973" y="276"/>
                  <a:pt x="924" y="393"/>
                </a:cubicBezTo>
                <a:cubicBezTo>
                  <a:pt x="876" y="507"/>
                  <a:pt x="759" y="576"/>
                  <a:pt x="634" y="565"/>
                </a:cubicBezTo>
                <a:cubicBezTo>
                  <a:pt x="516" y="554"/>
                  <a:pt x="413" y="461"/>
                  <a:pt x="386" y="340"/>
                </a:cubicBezTo>
                <a:close/>
                <a:moveTo>
                  <a:pt x="3754" y="128"/>
                </a:moveTo>
                <a:cubicBezTo>
                  <a:pt x="3754" y="1603"/>
                  <a:pt x="3754" y="1603"/>
                  <a:pt x="3754" y="1603"/>
                </a:cubicBezTo>
                <a:cubicBezTo>
                  <a:pt x="3754" y="1671"/>
                  <a:pt x="3699" y="1726"/>
                  <a:pt x="3631" y="1726"/>
                </a:cubicBezTo>
                <a:cubicBezTo>
                  <a:pt x="1992" y="1726"/>
                  <a:pt x="1992" y="1726"/>
                  <a:pt x="1992" y="1726"/>
                </a:cubicBezTo>
                <a:cubicBezTo>
                  <a:pt x="1654" y="1726"/>
                  <a:pt x="1654" y="1726"/>
                  <a:pt x="1654" y="1726"/>
                </a:cubicBezTo>
                <a:cubicBezTo>
                  <a:pt x="1586" y="1726"/>
                  <a:pt x="1531" y="1671"/>
                  <a:pt x="1531" y="1603"/>
                </a:cubicBezTo>
                <a:cubicBezTo>
                  <a:pt x="1531" y="1505"/>
                  <a:pt x="1531" y="1505"/>
                  <a:pt x="1531" y="1505"/>
                </a:cubicBezTo>
                <a:cubicBezTo>
                  <a:pt x="1531" y="1465"/>
                  <a:pt x="1531" y="1465"/>
                  <a:pt x="1531" y="1465"/>
                </a:cubicBezTo>
                <a:cubicBezTo>
                  <a:pt x="1531" y="1287"/>
                  <a:pt x="1531" y="1287"/>
                  <a:pt x="1531" y="1287"/>
                </a:cubicBezTo>
                <a:cubicBezTo>
                  <a:pt x="1531" y="1049"/>
                  <a:pt x="1531" y="1049"/>
                  <a:pt x="1531" y="1049"/>
                </a:cubicBezTo>
                <a:cubicBezTo>
                  <a:pt x="1394" y="1005"/>
                  <a:pt x="1258" y="961"/>
                  <a:pt x="1122" y="916"/>
                </a:cubicBezTo>
                <a:cubicBezTo>
                  <a:pt x="1075" y="901"/>
                  <a:pt x="1075" y="901"/>
                  <a:pt x="1075" y="901"/>
                </a:cubicBezTo>
                <a:cubicBezTo>
                  <a:pt x="1034" y="894"/>
                  <a:pt x="1034" y="894"/>
                  <a:pt x="1034" y="894"/>
                </a:cubicBezTo>
                <a:cubicBezTo>
                  <a:pt x="1034" y="1066"/>
                  <a:pt x="1034" y="1066"/>
                  <a:pt x="1034" y="1066"/>
                </a:cubicBezTo>
                <a:cubicBezTo>
                  <a:pt x="1034" y="1066"/>
                  <a:pt x="1033" y="1066"/>
                  <a:pt x="1033" y="1066"/>
                </a:cubicBezTo>
                <a:cubicBezTo>
                  <a:pt x="1033" y="1906"/>
                  <a:pt x="1033" y="1906"/>
                  <a:pt x="1033" y="1906"/>
                </a:cubicBezTo>
                <a:cubicBezTo>
                  <a:pt x="1033" y="2290"/>
                  <a:pt x="1033" y="2290"/>
                  <a:pt x="1033" y="2290"/>
                </a:cubicBezTo>
                <a:cubicBezTo>
                  <a:pt x="1033" y="2530"/>
                  <a:pt x="1034" y="2770"/>
                  <a:pt x="1034" y="3010"/>
                </a:cubicBezTo>
                <a:cubicBezTo>
                  <a:pt x="1034" y="3074"/>
                  <a:pt x="1034" y="3138"/>
                  <a:pt x="1034" y="3202"/>
                </a:cubicBezTo>
                <a:cubicBezTo>
                  <a:pt x="1034" y="3290"/>
                  <a:pt x="1011" y="3358"/>
                  <a:pt x="935" y="3396"/>
                </a:cubicBezTo>
                <a:cubicBezTo>
                  <a:pt x="924" y="3402"/>
                  <a:pt x="912" y="3407"/>
                  <a:pt x="899" y="3412"/>
                </a:cubicBezTo>
                <a:cubicBezTo>
                  <a:pt x="871" y="3412"/>
                  <a:pt x="844" y="3412"/>
                  <a:pt x="816" y="3412"/>
                </a:cubicBezTo>
                <a:cubicBezTo>
                  <a:pt x="718" y="3377"/>
                  <a:pt x="689" y="3305"/>
                  <a:pt x="690" y="3204"/>
                </a:cubicBezTo>
                <a:cubicBezTo>
                  <a:pt x="693" y="2815"/>
                  <a:pt x="691" y="2425"/>
                  <a:pt x="691" y="2036"/>
                </a:cubicBezTo>
                <a:cubicBezTo>
                  <a:pt x="691" y="2019"/>
                  <a:pt x="691" y="2003"/>
                  <a:pt x="691" y="1985"/>
                </a:cubicBezTo>
                <a:cubicBezTo>
                  <a:pt x="674" y="1985"/>
                  <a:pt x="661" y="1985"/>
                  <a:pt x="645" y="1985"/>
                </a:cubicBezTo>
                <a:cubicBezTo>
                  <a:pt x="645" y="2003"/>
                  <a:pt x="645" y="2018"/>
                  <a:pt x="645" y="2034"/>
                </a:cubicBezTo>
                <a:cubicBezTo>
                  <a:pt x="645" y="2424"/>
                  <a:pt x="644" y="2814"/>
                  <a:pt x="647" y="3204"/>
                </a:cubicBezTo>
                <a:cubicBezTo>
                  <a:pt x="647" y="3295"/>
                  <a:pt x="621" y="3361"/>
                  <a:pt x="542" y="3397"/>
                </a:cubicBezTo>
                <a:cubicBezTo>
                  <a:pt x="532" y="3403"/>
                  <a:pt x="521" y="3408"/>
                  <a:pt x="508" y="3412"/>
                </a:cubicBezTo>
                <a:cubicBezTo>
                  <a:pt x="480" y="3412"/>
                  <a:pt x="452" y="3412"/>
                  <a:pt x="425" y="3412"/>
                </a:cubicBezTo>
                <a:cubicBezTo>
                  <a:pt x="372" y="3388"/>
                  <a:pt x="325" y="3358"/>
                  <a:pt x="312" y="3296"/>
                </a:cubicBezTo>
                <a:cubicBezTo>
                  <a:pt x="306" y="3266"/>
                  <a:pt x="305" y="3235"/>
                  <a:pt x="305" y="3205"/>
                </a:cubicBezTo>
                <a:cubicBezTo>
                  <a:pt x="305" y="2513"/>
                  <a:pt x="305" y="1821"/>
                  <a:pt x="305" y="1129"/>
                </a:cubicBezTo>
                <a:cubicBezTo>
                  <a:pt x="305" y="1111"/>
                  <a:pt x="305" y="1094"/>
                  <a:pt x="305" y="1074"/>
                </a:cubicBezTo>
                <a:cubicBezTo>
                  <a:pt x="284" y="1074"/>
                  <a:pt x="269" y="1074"/>
                  <a:pt x="249" y="1074"/>
                </a:cubicBezTo>
                <a:cubicBezTo>
                  <a:pt x="249" y="1092"/>
                  <a:pt x="249" y="1106"/>
                  <a:pt x="249" y="1121"/>
                </a:cubicBezTo>
                <a:cubicBezTo>
                  <a:pt x="249" y="1353"/>
                  <a:pt x="249" y="1585"/>
                  <a:pt x="249" y="1816"/>
                </a:cubicBezTo>
                <a:cubicBezTo>
                  <a:pt x="249" y="1835"/>
                  <a:pt x="250" y="1855"/>
                  <a:pt x="248" y="1874"/>
                </a:cubicBezTo>
                <a:cubicBezTo>
                  <a:pt x="239" y="1960"/>
                  <a:pt x="172" y="2006"/>
                  <a:pt x="88" y="1986"/>
                </a:cubicBezTo>
                <a:cubicBezTo>
                  <a:pt x="44" y="1976"/>
                  <a:pt x="21" y="1942"/>
                  <a:pt x="0" y="1906"/>
                </a:cubicBezTo>
                <a:cubicBezTo>
                  <a:pt x="0" y="1584"/>
                  <a:pt x="0" y="1262"/>
                  <a:pt x="0" y="941"/>
                </a:cubicBezTo>
                <a:cubicBezTo>
                  <a:pt x="3" y="936"/>
                  <a:pt x="6" y="931"/>
                  <a:pt x="7" y="926"/>
                </a:cubicBezTo>
                <a:cubicBezTo>
                  <a:pt x="11" y="909"/>
                  <a:pt x="16" y="893"/>
                  <a:pt x="22" y="878"/>
                </a:cubicBezTo>
                <a:cubicBezTo>
                  <a:pt x="76" y="720"/>
                  <a:pt x="202" y="629"/>
                  <a:pt x="378" y="627"/>
                </a:cubicBezTo>
                <a:cubicBezTo>
                  <a:pt x="380" y="627"/>
                  <a:pt x="383" y="627"/>
                  <a:pt x="386" y="627"/>
                </a:cubicBezTo>
                <a:cubicBezTo>
                  <a:pt x="446" y="627"/>
                  <a:pt x="632" y="626"/>
                  <a:pt x="742" y="626"/>
                </a:cubicBezTo>
                <a:cubicBezTo>
                  <a:pt x="742" y="626"/>
                  <a:pt x="742" y="626"/>
                  <a:pt x="742" y="626"/>
                </a:cubicBezTo>
                <a:cubicBezTo>
                  <a:pt x="743" y="626"/>
                  <a:pt x="744" y="626"/>
                  <a:pt x="746" y="626"/>
                </a:cubicBezTo>
                <a:cubicBezTo>
                  <a:pt x="776" y="626"/>
                  <a:pt x="800" y="626"/>
                  <a:pt x="813" y="626"/>
                </a:cubicBezTo>
                <a:cubicBezTo>
                  <a:pt x="813" y="626"/>
                  <a:pt x="813" y="626"/>
                  <a:pt x="813" y="626"/>
                </a:cubicBezTo>
                <a:cubicBezTo>
                  <a:pt x="813" y="627"/>
                  <a:pt x="813" y="627"/>
                  <a:pt x="813" y="627"/>
                </a:cubicBezTo>
                <a:cubicBezTo>
                  <a:pt x="851" y="627"/>
                  <a:pt x="888" y="627"/>
                  <a:pt x="925" y="628"/>
                </a:cubicBezTo>
                <a:cubicBezTo>
                  <a:pt x="978" y="623"/>
                  <a:pt x="1033" y="629"/>
                  <a:pt x="1089" y="647"/>
                </a:cubicBezTo>
                <a:cubicBezTo>
                  <a:pt x="1177" y="675"/>
                  <a:pt x="1265" y="704"/>
                  <a:pt x="1354" y="733"/>
                </a:cubicBezTo>
                <a:cubicBezTo>
                  <a:pt x="1413" y="752"/>
                  <a:pt x="1472" y="771"/>
                  <a:pt x="1531" y="790"/>
                </a:cubicBezTo>
                <a:cubicBezTo>
                  <a:pt x="1531" y="627"/>
                  <a:pt x="1531" y="627"/>
                  <a:pt x="1531" y="627"/>
                </a:cubicBezTo>
                <a:cubicBezTo>
                  <a:pt x="1531" y="128"/>
                  <a:pt x="1531" y="128"/>
                  <a:pt x="1531" y="128"/>
                </a:cubicBezTo>
                <a:cubicBezTo>
                  <a:pt x="1531" y="60"/>
                  <a:pt x="1586" y="5"/>
                  <a:pt x="1654" y="5"/>
                </a:cubicBezTo>
                <a:cubicBezTo>
                  <a:pt x="3631" y="5"/>
                  <a:pt x="3631" y="5"/>
                  <a:pt x="3631" y="5"/>
                </a:cubicBezTo>
                <a:cubicBezTo>
                  <a:pt x="3699" y="5"/>
                  <a:pt x="3754" y="60"/>
                  <a:pt x="3754" y="128"/>
                </a:cubicBezTo>
                <a:close/>
                <a:moveTo>
                  <a:pt x="601" y="660"/>
                </a:moveTo>
                <a:cubicBezTo>
                  <a:pt x="645" y="773"/>
                  <a:pt x="645" y="773"/>
                  <a:pt x="645" y="773"/>
                </a:cubicBezTo>
                <a:cubicBezTo>
                  <a:pt x="672" y="773"/>
                  <a:pt x="672" y="773"/>
                  <a:pt x="672" y="773"/>
                </a:cubicBezTo>
                <a:cubicBezTo>
                  <a:pt x="677" y="773"/>
                  <a:pt x="677" y="773"/>
                  <a:pt x="677" y="773"/>
                </a:cubicBezTo>
                <a:cubicBezTo>
                  <a:pt x="704" y="773"/>
                  <a:pt x="704" y="773"/>
                  <a:pt x="704" y="773"/>
                </a:cubicBezTo>
                <a:cubicBezTo>
                  <a:pt x="748" y="660"/>
                  <a:pt x="748" y="660"/>
                  <a:pt x="748" y="660"/>
                </a:cubicBezTo>
                <a:cubicBezTo>
                  <a:pt x="677" y="660"/>
                  <a:pt x="677" y="660"/>
                  <a:pt x="677" y="660"/>
                </a:cubicBezTo>
                <a:cubicBezTo>
                  <a:pt x="672" y="660"/>
                  <a:pt x="672" y="660"/>
                  <a:pt x="672" y="660"/>
                </a:cubicBezTo>
                <a:lnTo>
                  <a:pt x="601" y="660"/>
                </a:lnTo>
                <a:close/>
                <a:moveTo>
                  <a:pt x="755" y="1331"/>
                </a:moveTo>
                <a:cubicBezTo>
                  <a:pt x="704" y="823"/>
                  <a:pt x="704" y="823"/>
                  <a:pt x="704" y="823"/>
                </a:cubicBezTo>
                <a:cubicBezTo>
                  <a:pt x="675" y="823"/>
                  <a:pt x="675" y="823"/>
                  <a:pt x="675" y="823"/>
                </a:cubicBezTo>
                <a:cubicBezTo>
                  <a:pt x="645" y="823"/>
                  <a:pt x="645" y="823"/>
                  <a:pt x="645" y="823"/>
                </a:cubicBezTo>
                <a:cubicBezTo>
                  <a:pt x="595" y="1331"/>
                  <a:pt x="595" y="1331"/>
                  <a:pt x="595" y="1331"/>
                </a:cubicBezTo>
                <a:cubicBezTo>
                  <a:pt x="675" y="1396"/>
                  <a:pt x="675" y="1396"/>
                  <a:pt x="675" y="1396"/>
                </a:cubicBezTo>
                <a:lnTo>
                  <a:pt x="755" y="1331"/>
                </a:lnTo>
                <a:close/>
                <a:moveTo>
                  <a:pt x="3652" y="128"/>
                </a:moveTo>
                <a:cubicBezTo>
                  <a:pt x="3652" y="117"/>
                  <a:pt x="3642" y="107"/>
                  <a:pt x="3631" y="107"/>
                </a:cubicBezTo>
                <a:cubicBezTo>
                  <a:pt x="1654" y="107"/>
                  <a:pt x="1654" y="107"/>
                  <a:pt x="1654" y="107"/>
                </a:cubicBezTo>
                <a:cubicBezTo>
                  <a:pt x="1642" y="107"/>
                  <a:pt x="1633" y="117"/>
                  <a:pt x="1633" y="128"/>
                </a:cubicBezTo>
                <a:cubicBezTo>
                  <a:pt x="1633" y="627"/>
                  <a:pt x="1633" y="627"/>
                  <a:pt x="1633" y="627"/>
                </a:cubicBezTo>
                <a:cubicBezTo>
                  <a:pt x="1633" y="823"/>
                  <a:pt x="1633" y="823"/>
                  <a:pt x="1633" y="823"/>
                </a:cubicBezTo>
                <a:cubicBezTo>
                  <a:pt x="1684" y="840"/>
                  <a:pt x="1735" y="856"/>
                  <a:pt x="1786" y="873"/>
                </a:cubicBezTo>
                <a:cubicBezTo>
                  <a:pt x="1786" y="767"/>
                  <a:pt x="1786" y="767"/>
                  <a:pt x="1786" y="767"/>
                </a:cubicBezTo>
                <a:cubicBezTo>
                  <a:pt x="2025" y="767"/>
                  <a:pt x="2025" y="767"/>
                  <a:pt x="2025" y="767"/>
                </a:cubicBezTo>
                <a:cubicBezTo>
                  <a:pt x="2119" y="634"/>
                  <a:pt x="2119" y="634"/>
                  <a:pt x="2119" y="634"/>
                </a:cubicBezTo>
                <a:cubicBezTo>
                  <a:pt x="1786" y="634"/>
                  <a:pt x="1786" y="634"/>
                  <a:pt x="1786" y="634"/>
                </a:cubicBezTo>
                <a:cubicBezTo>
                  <a:pt x="1786" y="475"/>
                  <a:pt x="1786" y="475"/>
                  <a:pt x="1786" y="475"/>
                </a:cubicBezTo>
                <a:cubicBezTo>
                  <a:pt x="2233" y="475"/>
                  <a:pt x="2233" y="475"/>
                  <a:pt x="2233" y="475"/>
                </a:cubicBezTo>
                <a:cubicBezTo>
                  <a:pt x="2390" y="255"/>
                  <a:pt x="2390" y="255"/>
                  <a:pt x="2390" y="255"/>
                </a:cubicBezTo>
                <a:cubicBezTo>
                  <a:pt x="2394" y="248"/>
                  <a:pt x="2406" y="249"/>
                  <a:pt x="2416" y="256"/>
                </a:cubicBezTo>
                <a:cubicBezTo>
                  <a:pt x="2427" y="264"/>
                  <a:pt x="2431" y="275"/>
                  <a:pt x="2427" y="281"/>
                </a:cubicBezTo>
                <a:cubicBezTo>
                  <a:pt x="2289" y="475"/>
                  <a:pt x="2289" y="475"/>
                  <a:pt x="2289" y="475"/>
                </a:cubicBezTo>
                <a:cubicBezTo>
                  <a:pt x="2316" y="475"/>
                  <a:pt x="2316" y="475"/>
                  <a:pt x="2316" y="475"/>
                </a:cubicBezTo>
                <a:cubicBezTo>
                  <a:pt x="2316" y="634"/>
                  <a:pt x="2316" y="634"/>
                  <a:pt x="2316" y="634"/>
                </a:cubicBezTo>
                <a:cubicBezTo>
                  <a:pt x="2176" y="634"/>
                  <a:pt x="2176" y="634"/>
                  <a:pt x="2176" y="634"/>
                </a:cubicBezTo>
                <a:cubicBezTo>
                  <a:pt x="2081" y="767"/>
                  <a:pt x="2081" y="767"/>
                  <a:pt x="2081" y="767"/>
                </a:cubicBezTo>
                <a:cubicBezTo>
                  <a:pt x="2316" y="767"/>
                  <a:pt x="2316" y="767"/>
                  <a:pt x="2316" y="767"/>
                </a:cubicBezTo>
                <a:cubicBezTo>
                  <a:pt x="2316" y="927"/>
                  <a:pt x="2316" y="927"/>
                  <a:pt x="2316" y="927"/>
                </a:cubicBezTo>
                <a:cubicBezTo>
                  <a:pt x="1967" y="927"/>
                  <a:pt x="1967" y="927"/>
                  <a:pt x="1967" y="927"/>
                </a:cubicBezTo>
                <a:cubicBezTo>
                  <a:pt x="1957" y="941"/>
                  <a:pt x="1957" y="941"/>
                  <a:pt x="1957" y="941"/>
                </a:cubicBezTo>
                <a:cubicBezTo>
                  <a:pt x="1987" y="969"/>
                  <a:pt x="1998" y="1011"/>
                  <a:pt x="1987" y="1056"/>
                </a:cubicBezTo>
                <a:cubicBezTo>
                  <a:pt x="1986" y="1058"/>
                  <a:pt x="1986" y="1059"/>
                  <a:pt x="1986" y="1060"/>
                </a:cubicBezTo>
                <a:cubicBezTo>
                  <a:pt x="2316" y="1060"/>
                  <a:pt x="2316" y="1060"/>
                  <a:pt x="2316" y="1060"/>
                </a:cubicBezTo>
                <a:cubicBezTo>
                  <a:pt x="2316" y="1219"/>
                  <a:pt x="2316" y="1219"/>
                  <a:pt x="2316" y="1219"/>
                </a:cubicBezTo>
                <a:cubicBezTo>
                  <a:pt x="1786" y="1219"/>
                  <a:pt x="1786" y="1219"/>
                  <a:pt x="1786" y="1219"/>
                </a:cubicBezTo>
                <a:cubicBezTo>
                  <a:pt x="1786" y="1182"/>
                  <a:pt x="1786" y="1182"/>
                  <a:pt x="1786" y="1182"/>
                </a:cubicBezTo>
                <a:cubicBezTo>
                  <a:pt x="1756" y="1224"/>
                  <a:pt x="1756" y="1224"/>
                  <a:pt x="1756" y="1224"/>
                </a:cubicBezTo>
                <a:cubicBezTo>
                  <a:pt x="1751" y="1230"/>
                  <a:pt x="1739" y="1229"/>
                  <a:pt x="1729" y="1222"/>
                </a:cubicBezTo>
                <a:cubicBezTo>
                  <a:pt x="1719" y="1215"/>
                  <a:pt x="1714" y="1203"/>
                  <a:pt x="1718" y="1197"/>
                </a:cubicBezTo>
                <a:cubicBezTo>
                  <a:pt x="1769" y="1126"/>
                  <a:pt x="1769" y="1126"/>
                  <a:pt x="1769" y="1126"/>
                </a:cubicBezTo>
                <a:cubicBezTo>
                  <a:pt x="1742" y="1117"/>
                  <a:pt x="1714" y="1109"/>
                  <a:pt x="1687" y="1100"/>
                </a:cubicBezTo>
                <a:cubicBezTo>
                  <a:pt x="1669" y="1094"/>
                  <a:pt x="1651" y="1088"/>
                  <a:pt x="1633" y="1082"/>
                </a:cubicBezTo>
                <a:cubicBezTo>
                  <a:pt x="1633" y="1226"/>
                  <a:pt x="1633" y="1226"/>
                  <a:pt x="1633" y="1226"/>
                </a:cubicBezTo>
                <a:cubicBezTo>
                  <a:pt x="1633" y="1505"/>
                  <a:pt x="1633" y="1505"/>
                  <a:pt x="1633" y="1505"/>
                </a:cubicBezTo>
                <a:cubicBezTo>
                  <a:pt x="1633" y="1603"/>
                  <a:pt x="1633" y="1603"/>
                  <a:pt x="1633" y="1603"/>
                </a:cubicBezTo>
                <a:cubicBezTo>
                  <a:pt x="1633" y="1615"/>
                  <a:pt x="1642" y="1624"/>
                  <a:pt x="1654" y="1624"/>
                </a:cubicBezTo>
                <a:cubicBezTo>
                  <a:pt x="2039" y="1624"/>
                  <a:pt x="2039" y="1624"/>
                  <a:pt x="2039" y="1624"/>
                </a:cubicBezTo>
                <a:cubicBezTo>
                  <a:pt x="3631" y="1624"/>
                  <a:pt x="3631" y="1624"/>
                  <a:pt x="3631" y="1624"/>
                </a:cubicBezTo>
                <a:cubicBezTo>
                  <a:pt x="3642" y="1624"/>
                  <a:pt x="3652" y="1615"/>
                  <a:pt x="3652" y="1603"/>
                </a:cubicBezTo>
                <a:lnTo>
                  <a:pt x="3652" y="128"/>
                </a:lnTo>
                <a:close/>
                <a:moveTo>
                  <a:pt x="3053" y="368"/>
                </a:moveTo>
                <a:cubicBezTo>
                  <a:pt x="2824" y="368"/>
                  <a:pt x="2639" y="554"/>
                  <a:pt x="2639" y="783"/>
                </a:cubicBezTo>
                <a:cubicBezTo>
                  <a:pt x="3053" y="783"/>
                  <a:pt x="3053" y="783"/>
                  <a:pt x="3053" y="783"/>
                </a:cubicBezTo>
                <a:lnTo>
                  <a:pt x="3053" y="368"/>
                </a:lnTo>
                <a:close/>
                <a:moveTo>
                  <a:pt x="3170" y="481"/>
                </a:moveTo>
                <a:cubicBezTo>
                  <a:pt x="3170" y="896"/>
                  <a:pt x="3170" y="896"/>
                  <a:pt x="3170" y="896"/>
                </a:cubicBezTo>
                <a:cubicBezTo>
                  <a:pt x="2755" y="896"/>
                  <a:pt x="2755" y="896"/>
                  <a:pt x="2755" y="896"/>
                </a:cubicBezTo>
                <a:cubicBezTo>
                  <a:pt x="2755" y="1125"/>
                  <a:pt x="2941" y="1310"/>
                  <a:pt x="3170" y="1310"/>
                </a:cubicBezTo>
                <a:cubicBezTo>
                  <a:pt x="3399" y="1310"/>
                  <a:pt x="3584" y="1125"/>
                  <a:pt x="3584" y="896"/>
                </a:cubicBezTo>
                <a:cubicBezTo>
                  <a:pt x="3584" y="667"/>
                  <a:pt x="3399" y="481"/>
                  <a:pt x="3170" y="481"/>
                </a:cubicBezTo>
                <a:close/>
              </a:path>
            </a:pathLst>
          </a:custGeom>
          <a:solidFill>
            <a:schemeClr val="tx1"/>
          </a:solid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 name="TextBox 1">
            <a:extLst>
              <a:ext uri="{FF2B5EF4-FFF2-40B4-BE49-F238E27FC236}">
                <a16:creationId xmlns:a16="http://schemas.microsoft.com/office/drawing/2014/main" id="{80410D8D-E76C-2843-9D7B-3FF9B2DA4E77}"/>
              </a:ext>
            </a:extLst>
          </p:cNvPr>
          <p:cNvSpPr txBox="1"/>
          <p:nvPr/>
        </p:nvSpPr>
        <p:spPr>
          <a:xfrm>
            <a:off x="1292637" y="2139590"/>
            <a:ext cx="6741740" cy="3785652"/>
          </a:xfrm>
          <a:prstGeom prst="rect">
            <a:avLst/>
          </a:prstGeom>
          <a:noFill/>
        </p:spPr>
        <p:txBody>
          <a:bodyPr wrap="square" rtlCol="0">
            <a:spAutoFit/>
          </a:bodyPr>
          <a:lstStyle/>
          <a:p>
            <a:r>
              <a:rPr lang="en-US" sz="2000" dirty="0">
                <a:solidFill>
                  <a:schemeClr val="accent2">
                    <a:lumMod val="50000"/>
                  </a:schemeClr>
                </a:solidFill>
                <a:latin typeface="+mj-lt"/>
              </a:rPr>
              <a:t>Goal: Educate stakeholders on the role of surgery as a gateway to persistent opioid use.</a:t>
            </a:r>
          </a:p>
          <a:p>
            <a:endParaRPr lang="en-US" sz="2000" dirty="0">
              <a:solidFill>
                <a:schemeClr val="accent2">
                  <a:lumMod val="50000"/>
                </a:schemeClr>
              </a:solidFill>
              <a:latin typeface="+mj-lt"/>
            </a:endParaRPr>
          </a:p>
          <a:p>
            <a:r>
              <a:rPr lang="en-US" sz="2000" dirty="0">
                <a:solidFill>
                  <a:schemeClr val="accent2">
                    <a:lumMod val="50000"/>
                  </a:schemeClr>
                </a:solidFill>
                <a:latin typeface="+mj-lt"/>
              </a:rPr>
              <a:t>Means: Seven modules to promote understanding how and why surgery may lead to opioid use disorder.</a:t>
            </a:r>
          </a:p>
          <a:p>
            <a:endParaRPr lang="en-US" sz="2000" dirty="0">
              <a:solidFill>
                <a:schemeClr val="accent2">
                  <a:lumMod val="50000"/>
                </a:schemeClr>
              </a:solidFill>
              <a:latin typeface="+mj-lt"/>
            </a:endParaRPr>
          </a:p>
          <a:p>
            <a:r>
              <a:rPr lang="en-US" sz="2000" dirty="0">
                <a:solidFill>
                  <a:schemeClr val="accent2">
                    <a:lumMod val="50000"/>
                  </a:schemeClr>
                </a:solidFill>
                <a:latin typeface="+mj-lt"/>
              </a:rPr>
              <a:t>Outcomes: </a:t>
            </a:r>
          </a:p>
          <a:p>
            <a:pPr marL="457178" indent="-457178">
              <a:buFont typeface="+mj-lt"/>
              <a:buAutoNum type="arabicPeriod"/>
            </a:pPr>
            <a:r>
              <a:rPr lang="en-US" sz="2000" dirty="0">
                <a:solidFill>
                  <a:schemeClr val="accent2">
                    <a:lumMod val="50000"/>
                  </a:schemeClr>
                </a:solidFill>
                <a:latin typeface="+mj-lt"/>
              </a:rPr>
              <a:t>Providers will be able to educate patients about their options for surgical pain management.</a:t>
            </a:r>
          </a:p>
          <a:p>
            <a:pPr marL="457178" indent="-457178">
              <a:buFont typeface="+mj-lt"/>
              <a:buAutoNum type="arabicPeriod"/>
            </a:pPr>
            <a:r>
              <a:rPr lang="en-US" sz="2000" dirty="0">
                <a:solidFill>
                  <a:schemeClr val="accent2">
                    <a:lumMod val="50000"/>
                  </a:schemeClr>
                </a:solidFill>
                <a:latin typeface="+mj-lt"/>
              </a:rPr>
              <a:t>Advocate for safe and effective opioid-free pain treatment and follow-up.  </a:t>
            </a:r>
          </a:p>
          <a:p>
            <a:pPr marL="457178" indent="-457178">
              <a:buFont typeface="+mj-lt"/>
              <a:buAutoNum type="arabicPeriod"/>
            </a:pPr>
            <a:r>
              <a:rPr lang="en-US" sz="2000" b="1" dirty="0">
                <a:solidFill>
                  <a:srgbClr val="00B0F0"/>
                </a:solidFill>
                <a:latin typeface="+mj-lt"/>
              </a:rPr>
              <a:t>Achieve prevention of opioid use disorder.</a:t>
            </a:r>
          </a:p>
        </p:txBody>
      </p:sp>
    </p:spTree>
    <p:extLst>
      <p:ext uri="{BB962C8B-B14F-4D97-AF65-F5344CB8AC3E}">
        <p14:creationId xmlns:p14="http://schemas.microsoft.com/office/powerpoint/2010/main" val="1935013084"/>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122363"/>
            <a:ext cx="4023360" cy="3204134"/>
          </a:xfrm>
        </p:spPr>
        <p:txBody>
          <a:bodyPr vert="horz" lIns="91440" tIns="45720" rIns="91440" bIns="45720" rtlCol="0" anchor="t">
            <a:normAutofit/>
          </a:bodyPr>
          <a:lstStyle/>
          <a:p>
            <a:r>
              <a:rPr lang="en-US" sz="4800" b="1" dirty="0">
                <a:solidFill>
                  <a:schemeClr val="accent2">
                    <a:lumMod val="50000"/>
                  </a:schemeClr>
                </a:solidFill>
              </a:rPr>
              <a:t>Simplify to 5 main </a:t>
            </a:r>
            <a:r>
              <a:rPr lang="en-US" sz="4800" b="1" dirty="0">
                <a:solidFill>
                  <a:srgbClr val="00B0F0"/>
                </a:solidFill>
              </a:rPr>
              <a:t>pathways</a:t>
            </a:r>
          </a:p>
        </p:txBody>
      </p:sp>
      <p:pic>
        <p:nvPicPr>
          <p:cNvPr id="11" name="Content Placeholder 10" descr="Diagram&#10;&#10;Description automatically generated">
            <a:extLst>
              <a:ext uri="{FF2B5EF4-FFF2-40B4-BE49-F238E27FC236}">
                <a16:creationId xmlns:a16="http://schemas.microsoft.com/office/drawing/2014/main" id="{FB201E79-7408-754A-B4A6-74995ADD75D9}"/>
              </a:ext>
            </a:extLst>
          </p:cNvPr>
          <p:cNvPicPr>
            <a:picLocks noGrp="1" noChangeAspect="1"/>
          </p:cNvPicPr>
          <p:nvPr>
            <p:ph idx="1"/>
          </p:nvPr>
        </p:nvPicPr>
        <p:blipFill rotWithShape="1">
          <a:blip r:embed="rId3"/>
          <a:srcRect l="154" r="3204" b="1"/>
          <a:stretch/>
        </p:blipFill>
        <p:spPr>
          <a:xfrm>
            <a:off x="4868487" y="10"/>
            <a:ext cx="7323513" cy="6857990"/>
          </a:xfrm>
          <a:prstGeom prst="rect">
            <a:avLst/>
          </a:prstGeom>
        </p:spPr>
      </p:pic>
      <p:sp>
        <p:nvSpPr>
          <p:cNvPr id="4" name="Slide Number Placeholder 3"/>
          <p:cNvSpPr>
            <a:spLocks noGrp="1"/>
          </p:cNvSpPr>
          <p:nvPr>
            <p:ph type="sldNum" sz="quarter" idx="12"/>
          </p:nvPr>
        </p:nvSpPr>
        <p:spPr>
          <a:xfrm>
            <a:off x="9830907" y="6356350"/>
            <a:ext cx="188311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DCDE733-E987-402A-8883-C22B16956682}"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962BD6B-7712-C242-822A-B2DC52522B07}"/>
              </a:ext>
            </a:extLst>
          </p:cNvPr>
          <p:cNvSpPr txBox="1"/>
          <p:nvPr/>
        </p:nvSpPr>
        <p:spPr>
          <a:xfrm>
            <a:off x="10539664" y="943276"/>
            <a:ext cx="1511166" cy="584775"/>
          </a:xfrm>
          <a:prstGeom prst="rect">
            <a:avLst/>
          </a:prstGeom>
          <a:noFill/>
        </p:spPr>
        <p:txBody>
          <a:bodyPr wrap="square" rtlCol="0">
            <a:spAutoFit/>
          </a:bodyPr>
          <a:lstStyle/>
          <a:p>
            <a:r>
              <a:rPr lang="en-US" sz="3200" dirty="0">
                <a:solidFill>
                  <a:srgbClr val="00B0F0"/>
                </a:solidFill>
              </a:rPr>
              <a:t>NSAIDs</a:t>
            </a:r>
          </a:p>
        </p:txBody>
      </p:sp>
      <p:pic>
        <p:nvPicPr>
          <p:cNvPr id="6" name="Graphic 5" descr="Arrow Down with solid fill">
            <a:extLst>
              <a:ext uri="{FF2B5EF4-FFF2-40B4-BE49-F238E27FC236}">
                <a16:creationId xmlns:a16="http://schemas.microsoft.com/office/drawing/2014/main" id="{79CDFBB3-7506-474E-881D-25B4284BE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955332">
            <a:off x="10780116" y="1271924"/>
            <a:ext cx="914400" cy="2063716"/>
          </a:xfrm>
          <a:prstGeom prst="rect">
            <a:avLst/>
          </a:prstGeom>
        </p:spPr>
      </p:pic>
    </p:spTree>
    <p:extLst>
      <p:ext uri="{BB962C8B-B14F-4D97-AF65-F5344CB8AC3E}">
        <p14:creationId xmlns:p14="http://schemas.microsoft.com/office/powerpoint/2010/main" val="414611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A03BB-4AAE-8E4C-8CF1-060F522FF71C}"/>
              </a:ext>
            </a:extLst>
          </p:cNvPr>
          <p:cNvSpPr>
            <a:spLocks noGrp="1"/>
          </p:cNvSpPr>
          <p:nvPr>
            <p:ph type="title"/>
          </p:nvPr>
        </p:nvSpPr>
        <p:spPr>
          <a:xfrm>
            <a:off x="838200" y="914402"/>
            <a:ext cx="10515600" cy="2659957"/>
          </a:xfrm>
        </p:spPr>
        <p:txBody>
          <a:bodyPr vert="horz" lIns="91440" tIns="45720" rIns="91440" bIns="45720" rtlCol="0" anchor="b">
            <a:normAutofit/>
          </a:bodyPr>
          <a:lstStyle/>
          <a:p>
            <a:pPr algn="ctr"/>
            <a:r>
              <a:rPr lang="en-US" sz="7400" kern="1200">
                <a:solidFill>
                  <a:srgbClr val="FFFFFF"/>
                </a:solidFill>
                <a:latin typeface="+mj-lt"/>
                <a:ea typeface="+mj-ea"/>
                <a:cs typeface="+mj-cs"/>
              </a:rPr>
              <a:t>Can Opioid-Free Analgesia be accomplished?</a:t>
            </a:r>
          </a:p>
        </p:txBody>
      </p:sp>
      <p:sp>
        <p:nvSpPr>
          <p:cNvPr id="3" name="Content Placeholder 2">
            <a:extLst>
              <a:ext uri="{FF2B5EF4-FFF2-40B4-BE49-F238E27FC236}">
                <a16:creationId xmlns:a16="http://schemas.microsoft.com/office/drawing/2014/main" id="{522AB48A-E210-154C-9745-8A4AACCDFB47}"/>
              </a:ext>
            </a:extLst>
          </p:cNvPr>
          <p:cNvSpPr>
            <a:spLocks noGrp="1"/>
          </p:cNvSpPr>
          <p:nvPr>
            <p:ph idx="1"/>
          </p:nvPr>
        </p:nvSpPr>
        <p:spPr>
          <a:xfrm>
            <a:off x="838200" y="4552948"/>
            <a:ext cx="10515600" cy="1390650"/>
          </a:xfrm>
        </p:spPr>
        <p:txBody>
          <a:bodyPr vert="horz" lIns="91440" tIns="45720" rIns="91440" bIns="45720" rtlCol="0">
            <a:normAutofit/>
          </a:bodyPr>
          <a:lstStyle/>
          <a:p>
            <a:pPr marL="0" indent="0" algn="ctr">
              <a:buNone/>
            </a:pPr>
            <a:r>
              <a:rPr lang="en-US" sz="3200" kern="1200" dirty="0">
                <a:solidFill>
                  <a:schemeClr val="accent1">
                    <a:lumMod val="75000"/>
                  </a:schemeClr>
                </a:solidFill>
                <a:latin typeface="+mn-lt"/>
                <a:ea typeface="+mn-ea"/>
                <a:cs typeface="+mn-cs"/>
              </a:rPr>
              <a:t>It is a new paradigm which calls for physicians and patients to reflect on current practice.</a:t>
            </a:r>
          </a:p>
        </p:txBody>
      </p:sp>
    </p:spTree>
    <p:extLst>
      <p:ext uri="{BB962C8B-B14F-4D97-AF65-F5344CB8AC3E}">
        <p14:creationId xmlns:p14="http://schemas.microsoft.com/office/powerpoint/2010/main" val="266162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153EC8-8E01-4D70-B575-24ABD35A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3881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5A675-1758-1C41-A8D4-311241345F77}"/>
              </a:ext>
            </a:extLst>
          </p:cNvPr>
          <p:cNvSpPr>
            <a:spLocks noGrp="1"/>
          </p:cNvSpPr>
          <p:nvPr>
            <p:ph type="title"/>
          </p:nvPr>
        </p:nvSpPr>
        <p:spPr>
          <a:xfrm>
            <a:off x="515815" y="657498"/>
            <a:ext cx="4943119" cy="3644537"/>
          </a:xfrm>
          <a:noFill/>
        </p:spPr>
        <p:txBody>
          <a:bodyPr vert="horz" lIns="91440" tIns="45720" rIns="91440" bIns="45720" rtlCol="0" anchor="b">
            <a:normAutofit/>
          </a:bodyPr>
          <a:lstStyle/>
          <a:p>
            <a:r>
              <a:rPr lang="en-US" sz="3400" dirty="0">
                <a:solidFill>
                  <a:schemeClr val="bg1"/>
                </a:solidFill>
              </a:rPr>
              <a:t>‘New paradigm in analgesia management’</a:t>
            </a:r>
            <a:br>
              <a:rPr lang="en-US" sz="3400" dirty="0">
                <a:solidFill>
                  <a:schemeClr val="bg1"/>
                </a:solidFill>
              </a:rPr>
            </a:br>
            <a:r>
              <a:rPr lang="en-US" sz="3400" dirty="0">
                <a:solidFill>
                  <a:schemeClr val="bg1"/>
                </a:solidFill>
              </a:rPr>
              <a:t>‘The rising tide of opioid use and abuse: Role of Anesthesiologist’ </a:t>
            </a:r>
            <a:br>
              <a:rPr lang="en-US" sz="3400" dirty="0">
                <a:solidFill>
                  <a:schemeClr val="bg1"/>
                </a:solidFill>
              </a:rPr>
            </a:br>
            <a:br>
              <a:rPr lang="en-US" sz="3400" dirty="0">
                <a:solidFill>
                  <a:schemeClr val="bg1"/>
                </a:solidFill>
              </a:rPr>
            </a:br>
            <a:r>
              <a:rPr lang="en-US" sz="1300" dirty="0" err="1">
                <a:solidFill>
                  <a:schemeClr val="bg1"/>
                </a:solidFill>
              </a:rPr>
              <a:t>Perioper</a:t>
            </a:r>
            <a:r>
              <a:rPr lang="en-US" sz="1300" dirty="0">
                <a:solidFill>
                  <a:schemeClr val="bg1"/>
                </a:solidFill>
              </a:rPr>
              <a:t> Med 2018 Jul 3;7:16</a:t>
            </a:r>
          </a:p>
        </p:txBody>
      </p:sp>
      <p:pic>
        <p:nvPicPr>
          <p:cNvPr id="5" name="Content Placeholder 4" descr="Chart, funnel chart&#10;&#10;Description automatically generated">
            <a:extLst>
              <a:ext uri="{FF2B5EF4-FFF2-40B4-BE49-F238E27FC236}">
                <a16:creationId xmlns:a16="http://schemas.microsoft.com/office/drawing/2014/main" id="{95F54A1F-B5FC-E143-90C1-6EEF73A1B9A5}"/>
              </a:ext>
            </a:extLst>
          </p:cNvPr>
          <p:cNvPicPr>
            <a:picLocks noGrp="1" noChangeAspect="1"/>
          </p:cNvPicPr>
          <p:nvPr>
            <p:ph idx="1"/>
          </p:nvPr>
        </p:nvPicPr>
        <p:blipFill rotWithShape="1">
          <a:blip r:embed="rId2"/>
          <a:srcRect r="4526"/>
          <a:stretch/>
        </p:blipFill>
        <p:spPr>
          <a:xfrm>
            <a:off x="5580185" y="10"/>
            <a:ext cx="6611815" cy="6857990"/>
          </a:xfrm>
          <a:prstGeom prst="rect">
            <a:avLst/>
          </a:prstGeom>
        </p:spPr>
      </p:pic>
    </p:spTree>
    <p:extLst>
      <p:ext uri="{BB962C8B-B14F-4D97-AF65-F5344CB8AC3E}">
        <p14:creationId xmlns:p14="http://schemas.microsoft.com/office/powerpoint/2010/main" val="1297914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62" y="-565"/>
            <a:ext cx="11073364" cy="1325563"/>
          </a:xfrm>
        </p:spPr>
        <p:txBody>
          <a:bodyPr>
            <a:normAutofit/>
          </a:bodyPr>
          <a:lstStyle/>
          <a:p>
            <a:r>
              <a:rPr lang="en-US" dirty="0">
                <a:solidFill>
                  <a:srgbClr val="00B0F0"/>
                </a:solidFill>
                <a:latin typeface="+mn-lt"/>
                <a:cs typeface="Times New Roman"/>
              </a:rPr>
              <a:t>Opioids Actually Aren’t The Best For Acute Pain</a:t>
            </a:r>
            <a:endParaRPr lang="en-US" dirty="0">
              <a:solidFill>
                <a:srgbClr val="00B0F0"/>
              </a:solidFill>
              <a:latin typeface="+mn-lt"/>
            </a:endParaRPr>
          </a:p>
        </p:txBody>
      </p:sp>
      <p:sp>
        <p:nvSpPr>
          <p:cNvPr id="3" name="Content Placeholder 2"/>
          <p:cNvSpPr>
            <a:spLocks noGrp="1"/>
          </p:cNvSpPr>
          <p:nvPr>
            <p:ph idx="1"/>
          </p:nvPr>
        </p:nvSpPr>
        <p:spPr>
          <a:xfrm>
            <a:off x="367866" y="1181664"/>
            <a:ext cx="5577198" cy="4351338"/>
          </a:xfrm>
        </p:spPr>
        <p:txBody>
          <a:bodyPr>
            <a:normAutofit lnSpcReduction="10000"/>
          </a:bodyPr>
          <a:lstStyle/>
          <a:p>
            <a:r>
              <a:rPr lang="en-US" sz="2400" b="1" dirty="0">
                <a:solidFill>
                  <a:schemeClr val="accent2">
                    <a:lumMod val="50000"/>
                  </a:schemeClr>
                </a:solidFill>
                <a:cs typeface="Times New Roman"/>
              </a:rPr>
              <a:t>Summary of studies for dental extraction pain relief </a:t>
            </a:r>
          </a:p>
          <a:p>
            <a:pPr lvl="1"/>
            <a:r>
              <a:rPr lang="en-US" b="1" dirty="0">
                <a:solidFill>
                  <a:schemeClr val="accent2">
                    <a:lumMod val="50000"/>
                  </a:schemeClr>
                </a:solidFill>
                <a:cs typeface="Times New Roman"/>
              </a:rPr>
              <a:t>Ibuprofen 400 better than T3 (Tylenol with codeine)</a:t>
            </a:r>
          </a:p>
          <a:p>
            <a:pPr lvl="1"/>
            <a:endParaRPr lang="en-US" b="1" dirty="0">
              <a:solidFill>
                <a:schemeClr val="accent2">
                  <a:lumMod val="50000"/>
                </a:schemeClr>
              </a:solidFill>
              <a:cs typeface="Times New Roman"/>
            </a:endParaRPr>
          </a:p>
          <a:p>
            <a:r>
              <a:rPr lang="en-US" b="1" dirty="0">
                <a:solidFill>
                  <a:schemeClr val="accent2">
                    <a:lumMod val="50000"/>
                  </a:schemeClr>
                </a:solidFill>
                <a:cs typeface="Times New Roman"/>
              </a:rPr>
              <a:t>Studies for fracture relief</a:t>
            </a:r>
          </a:p>
          <a:p>
            <a:pPr lvl="1"/>
            <a:r>
              <a:rPr lang="en-US" b="1" dirty="0">
                <a:solidFill>
                  <a:schemeClr val="accent2">
                    <a:lumMod val="50000"/>
                  </a:schemeClr>
                </a:solidFill>
                <a:cs typeface="Times New Roman"/>
              </a:rPr>
              <a:t>Oral Morphine = ibuprofen; Morphine had more side effects</a:t>
            </a:r>
          </a:p>
          <a:p>
            <a:pPr lvl="1"/>
            <a:r>
              <a:rPr lang="en-US" b="1" dirty="0">
                <a:solidFill>
                  <a:schemeClr val="accent2">
                    <a:lumMod val="50000"/>
                  </a:schemeClr>
                </a:solidFill>
                <a:cs typeface="Times New Roman"/>
              </a:rPr>
              <a:t>Codeine = ibuprofen for pain; function better with ibuprofen</a:t>
            </a:r>
          </a:p>
          <a:p>
            <a:pPr lvl="1"/>
            <a:r>
              <a:rPr lang="en-US" b="1" dirty="0">
                <a:solidFill>
                  <a:schemeClr val="accent2">
                    <a:lumMod val="50000"/>
                  </a:schemeClr>
                </a:solidFill>
                <a:cs typeface="Times New Roman"/>
              </a:rPr>
              <a:t>T3 = ibuprofen for pain, more side effects and worse function with T3</a:t>
            </a:r>
          </a:p>
          <a:p>
            <a:pPr lvl="1"/>
            <a:endParaRPr lang="en-US" b="1" dirty="0">
              <a:cs typeface="Times New Roman"/>
            </a:endParaRPr>
          </a:p>
          <a:p>
            <a:pPr lvl="1"/>
            <a:endParaRPr lang="en-US" sz="2200" b="1" dirty="0">
              <a:cs typeface="Times New Roman"/>
            </a:endParaRPr>
          </a:p>
          <a:p>
            <a:pPr lvl="1"/>
            <a:endParaRPr lang="en-US" sz="1200" dirty="0">
              <a:ea typeface="Times New Roman" charset="0"/>
              <a:cs typeface="Times New Roman" charset="0"/>
            </a:endParaRPr>
          </a:p>
        </p:txBody>
      </p:sp>
      <p:sp>
        <p:nvSpPr>
          <p:cNvPr id="4" name="TextBox 3"/>
          <p:cNvSpPr txBox="1"/>
          <p:nvPr/>
        </p:nvSpPr>
        <p:spPr>
          <a:xfrm>
            <a:off x="412525" y="5471160"/>
            <a:ext cx="5973035" cy="1569660"/>
          </a:xfrm>
          <a:prstGeom prst="rect">
            <a:avLst/>
          </a:prstGeom>
          <a:noFill/>
        </p:spPr>
        <p:txBody>
          <a:bodyPr wrap="square" rtlCol="0">
            <a:spAutoFit/>
          </a:bodyPr>
          <a:lstStyle/>
          <a:p>
            <a:pPr marL="228600" indent="-228600">
              <a:buAutoNum type="arabicPeriod"/>
            </a:pPr>
            <a:r>
              <a:rPr lang="en-US" sz="1200" dirty="0">
                <a:ea typeface="Times New Roman" charset="0"/>
                <a:cs typeface="Times New Roman" charset="0"/>
              </a:rPr>
              <a:t>Watson H, Rowland K. Pain Relief is greater with ibuprofen compared to acetaminophen with codeine: a systematic </a:t>
            </a:r>
            <a:r>
              <a:rPr lang="en-US" sz="1200" dirty="0" err="1">
                <a:ea typeface="Times New Roman" charset="0"/>
                <a:cs typeface="Times New Roman" charset="0"/>
              </a:rPr>
              <a:t>evalution</a:t>
            </a:r>
            <a:r>
              <a:rPr lang="en-US" sz="1200" dirty="0">
                <a:ea typeface="Times New Roman" charset="0"/>
                <a:cs typeface="Times New Roman" charset="0"/>
              </a:rPr>
              <a:t> of studies using the dental extraction method. </a:t>
            </a:r>
            <a:r>
              <a:rPr lang="en-US" sz="1200" dirty="0" err="1">
                <a:ea typeface="Times New Roman" charset="0"/>
                <a:cs typeface="Times New Roman" charset="0"/>
              </a:rPr>
              <a:t>PainWeek</a:t>
            </a:r>
            <a:r>
              <a:rPr lang="en-US" sz="1200" dirty="0">
                <a:ea typeface="Times New Roman" charset="0"/>
                <a:cs typeface="Times New Roman" charset="0"/>
              </a:rPr>
              <a:t> Postgraduate Medicine 9/2018 27:A</a:t>
            </a:r>
          </a:p>
          <a:p>
            <a:pPr marL="228600" indent="-228600">
              <a:buAutoNum type="arabicPeriod"/>
            </a:pPr>
            <a:r>
              <a:rPr lang="en-US" sz="1200" dirty="0" err="1">
                <a:ea typeface="Times New Roman" charset="0"/>
                <a:cs typeface="Times New Roman" charset="0"/>
              </a:rPr>
              <a:t>Poonai</a:t>
            </a:r>
            <a:r>
              <a:rPr lang="en-US" sz="1200" dirty="0">
                <a:ea typeface="Times New Roman" charset="0"/>
                <a:cs typeface="Times New Roman" charset="0"/>
              </a:rPr>
              <a:t> N et al. </a:t>
            </a:r>
            <a:r>
              <a:rPr lang="en-US" sz="1200" u="sng" dirty="0">
                <a:hlinkClick r:id="rId3" tooltip="CMAJ : Canadian Medical Association journal = journal de l'Association medicale canadienne."/>
              </a:rPr>
              <a:t>CMAJ.</a:t>
            </a:r>
            <a:r>
              <a:rPr lang="en-US" sz="1200" dirty="0"/>
              <a:t> 2014 Dec 9;186(18):1358-63.</a:t>
            </a:r>
          </a:p>
          <a:p>
            <a:pPr marL="228600" indent="-228600">
              <a:buAutoNum type="arabicPeriod"/>
            </a:pPr>
            <a:r>
              <a:rPr lang="en-US" sz="1200" dirty="0"/>
              <a:t>Braun CA </a:t>
            </a:r>
            <a:r>
              <a:rPr lang="en-US" sz="1200" dirty="0" err="1"/>
              <a:t>Evid</a:t>
            </a:r>
            <a:r>
              <a:rPr lang="en-US" sz="1200" dirty="0"/>
              <a:t> Based </a:t>
            </a:r>
            <a:r>
              <a:rPr lang="en-US" sz="1200" dirty="0" err="1"/>
              <a:t>Nurs</a:t>
            </a:r>
            <a:r>
              <a:rPr lang="en-US" sz="1200" dirty="0"/>
              <a:t>. 2010 Feb;13(1):10-1.</a:t>
            </a:r>
          </a:p>
          <a:p>
            <a:pPr marL="228600" indent="-228600">
              <a:buAutoNum type="arabicPeriod"/>
            </a:pPr>
            <a:r>
              <a:rPr lang="en-US" sz="1200" dirty="0" err="1"/>
              <a:t>Drendel</a:t>
            </a:r>
            <a:r>
              <a:rPr lang="en-US" sz="1200" dirty="0"/>
              <a:t> AL </a:t>
            </a:r>
            <a:r>
              <a:rPr lang="sv-SE" sz="1200" u="sng" dirty="0">
                <a:hlinkClick r:id="rId4" tooltip="Annals of emergency medicine."/>
              </a:rPr>
              <a:t>Ann Emerg Med.</a:t>
            </a:r>
            <a:r>
              <a:rPr lang="sv-SE" sz="1200" dirty="0"/>
              <a:t> 2009 Oct;54(4):553-60</a:t>
            </a:r>
            <a:endParaRPr lang="en-US" sz="1200" dirty="0"/>
          </a:p>
          <a:p>
            <a:pPr marL="228600" indent="-228600">
              <a:buAutoNum type="arabicPeriod"/>
            </a:pPr>
            <a:endParaRPr lang="en-US" sz="1200" dirty="0">
              <a:ea typeface="Times New Roman" charset="0"/>
              <a:cs typeface="Times New Roman" charset="0"/>
            </a:endParaRPr>
          </a:p>
          <a:p>
            <a:pPr marL="228600" indent="-228600">
              <a:buAutoNum type="arabicPeriod"/>
            </a:pPr>
            <a:endParaRPr lang="en-US" sz="1200" dirty="0">
              <a:ea typeface="Times New Roman" charset="0"/>
              <a:cs typeface="Times New Roman"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3035" t="16222" r="26541" b="18889"/>
          <a:stretch/>
        </p:blipFill>
        <p:spPr>
          <a:xfrm rot="5400000">
            <a:off x="6438404" y="1084911"/>
            <a:ext cx="5875444" cy="5670734"/>
          </a:xfrm>
          <a:prstGeom prst="rect">
            <a:avLst/>
          </a:prstGeom>
        </p:spPr>
      </p:pic>
      <p:sp>
        <p:nvSpPr>
          <p:cNvPr id="6" name="TextBox 5"/>
          <p:cNvSpPr txBox="1"/>
          <p:nvPr/>
        </p:nvSpPr>
        <p:spPr>
          <a:xfrm>
            <a:off x="9433560" y="5471160"/>
            <a:ext cx="1669752" cy="923330"/>
          </a:xfrm>
          <a:prstGeom prst="rect">
            <a:avLst/>
          </a:prstGeom>
          <a:noFill/>
        </p:spPr>
        <p:txBody>
          <a:bodyPr wrap="none" rtlCol="0">
            <a:spAutoFit/>
          </a:bodyPr>
          <a:lstStyle/>
          <a:p>
            <a:r>
              <a:rPr lang="en-US" dirty="0"/>
              <a:t>Ibuprofen 400</a:t>
            </a:r>
          </a:p>
          <a:p>
            <a:r>
              <a:rPr lang="en-US" dirty="0"/>
              <a:t>T3</a:t>
            </a:r>
          </a:p>
          <a:p>
            <a:r>
              <a:rPr lang="en-US" dirty="0"/>
              <a:t>Placebo</a:t>
            </a:r>
          </a:p>
        </p:txBody>
      </p:sp>
      <p:cxnSp>
        <p:nvCxnSpPr>
          <p:cNvPr id="8" name="Straight Arrow Connector 7"/>
          <p:cNvCxnSpPr/>
          <p:nvPr/>
        </p:nvCxnSpPr>
        <p:spPr>
          <a:xfrm flipH="1" flipV="1">
            <a:off x="9099423" y="4239040"/>
            <a:ext cx="577977" cy="1232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855583" y="4728173"/>
            <a:ext cx="577977" cy="12321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244840" y="5281384"/>
            <a:ext cx="1188721" cy="9988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0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id giving the finger.jpg"/>
          <p:cNvPicPr>
            <a:picLocks noChangeAspect="1"/>
          </p:cNvPicPr>
          <p:nvPr/>
        </p:nvPicPr>
        <p:blipFill>
          <a:blip r:embed="rId2">
            <a:alphaModFix amt="72000"/>
            <a:extLst>
              <a:ext uri="{28A0092B-C50C-407E-A947-70E740481C1C}">
                <a14:useLocalDpi xmlns:a14="http://schemas.microsoft.com/office/drawing/2010/main" val="0"/>
              </a:ext>
            </a:extLst>
          </a:blip>
          <a:stretch>
            <a:fillRect/>
          </a:stretch>
        </p:blipFill>
        <p:spPr>
          <a:xfrm>
            <a:off x="4434557" y="642573"/>
            <a:ext cx="7571127" cy="6056902"/>
          </a:xfrm>
          <a:prstGeom prst="rect">
            <a:avLst/>
          </a:prstGeom>
        </p:spPr>
      </p:pic>
      <p:sp>
        <p:nvSpPr>
          <p:cNvPr id="3" name="Content Placeholder 2">
            <a:extLst>
              <a:ext uri="{FF2B5EF4-FFF2-40B4-BE49-F238E27FC236}">
                <a16:creationId xmlns:a16="http://schemas.microsoft.com/office/drawing/2014/main" id="{77C53A17-2619-EC46-B896-22FA289FF8C0}"/>
              </a:ext>
            </a:extLst>
          </p:cNvPr>
          <p:cNvSpPr>
            <a:spLocks noGrp="1"/>
          </p:cNvSpPr>
          <p:nvPr>
            <p:ph idx="1"/>
          </p:nvPr>
        </p:nvSpPr>
        <p:spPr>
          <a:xfrm>
            <a:off x="186317" y="642572"/>
            <a:ext cx="4248240" cy="5872527"/>
          </a:xfrm>
        </p:spPr>
        <p:txBody>
          <a:bodyPr>
            <a:normAutofit/>
          </a:bodyPr>
          <a:lstStyle/>
          <a:p>
            <a:pPr marL="0" indent="0">
              <a:buNone/>
            </a:pPr>
            <a:r>
              <a:rPr lang="en-US" dirty="0"/>
              <a:t>NSAIDs are an essential component of your Opioid Sparing / Opioid Free post surgical Pain Optimization Plan:</a:t>
            </a:r>
          </a:p>
          <a:p>
            <a:pPr marL="0" indent="0">
              <a:buNone/>
            </a:pPr>
            <a:endParaRPr lang="en-US" dirty="0"/>
          </a:p>
          <a:p>
            <a:r>
              <a:rPr lang="en-US" dirty="0"/>
              <a:t>Opioids do not inhibit inflammatory signaling </a:t>
            </a:r>
          </a:p>
          <a:p>
            <a:r>
              <a:rPr lang="en-US" dirty="0"/>
              <a:t>when ignored, PAIN WINS.</a:t>
            </a:r>
          </a:p>
          <a:p>
            <a:endParaRPr lang="en-US" dirty="0"/>
          </a:p>
          <a:p>
            <a:r>
              <a:rPr lang="en-US" b="1" dirty="0">
                <a:solidFill>
                  <a:srgbClr val="00B0F0"/>
                </a:solidFill>
              </a:rPr>
              <a:t>Continuing to provide opioids contributes to persistent opioid use! </a:t>
            </a:r>
          </a:p>
          <a:p>
            <a:pPr marL="0" indent="0">
              <a:buNone/>
            </a:pPr>
            <a:endParaRPr lang="en-US" dirty="0"/>
          </a:p>
        </p:txBody>
      </p:sp>
    </p:spTree>
    <p:extLst>
      <p:ext uri="{BB962C8B-B14F-4D97-AF65-F5344CB8AC3E}">
        <p14:creationId xmlns:p14="http://schemas.microsoft.com/office/powerpoint/2010/main" val="3425909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74A7-6B2E-DC41-ACCA-ABE564A6524D}"/>
              </a:ext>
            </a:extLst>
          </p:cNvPr>
          <p:cNvSpPr>
            <a:spLocks noGrp="1"/>
          </p:cNvSpPr>
          <p:nvPr>
            <p:ph type="title"/>
          </p:nvPr>
        </p:nvSpPr>
        <p:spPr/>
        <p:txBody>
          <a:bodyPr/>
          <a:lstStyle/>
          <a:p>
            <a:r>
              <a:rPr lang="en-US" dirty="0"/>
              <a:t>The “buy in”; Everyone has to be on board</a:t>
            </a:r>
          </a:p>
        </p:txBody>
      </p:sp>
      <p:graphicFrame>
        <p:nvGraphicFramePr>
          <p:cNvPr id="4" name="Diagram 3">
            <a:extLst>
              <a:ext uri="{FF2B5EF4-FFF2-40B4-BE49-F238E27FC236}">
                <a16:creationId xmlns:a16="http://schemas.microsoft.com/office/drawing/2014/main" id="{611215C8-387B-284D-BCF5-D94248DC21E0}"/>
              </a:ext>
            </a:extLst>
          </p:cNvPr>
          <p:cNvGraphicFramePr/>
          <p:nvPr>
            <p:extLst>
              <p:ext uri="{D42A27DB-BD31-4B8C-83A1-F6EECF244321}">
                <p14:modId xmlns:p14="http://schemas.microsoft.com/office/powerpoint/2010/main" val="529952108"/>
              </p:ext>
            </p:extLst>
          </p:nvPr>
        </p:nvGraphicFramePr>
        <p:xfrm>
          <a:off x="1524000" y="1825624"/>
          <a:ext cx="8182708" cy="4422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209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 b="4065"/>
          <a:stretch/>
        </p:blipFill>
        <p:spPr>
          <a:xfrm>
            <a:off x="1200923"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2" name="TextBox 1">
            <a:extLst>
              <a:ext uri="{FF2B5EF4-FFF2-40B4-BE49-F238E27FC236}">
                <a16:creationId xmlns:a16="http://schemas.microsoft.com/office/drawing/2014/main" id="{2E47842A-BE4C-C849-942F-3472BA458A0A}"/>
              </a:ext>
            </a:extLst>
          </p:cNvPr>
          <p:cNvSpPr txBox="1"/>
          <p:nvPr/>
        </p:nvSpPr>
        <p:spPr>
          <a:xfrm>
            <a:off x="6423661" y="4677033"/>
            <a:ext cx="4740412" cy="400110"/>
          </a:xfrm>
          <a:prstGeom prst="rect">
            <a:avLst/>
          </a:prstGeom>
          <a:noFill/>
        </p:spPr>
        <p:txBody>
          <a:bodyPr wrap="square" rtlCol="0">
            <a:spAutoFit/>
          </a:bodyPr>
          <a:lstStyle/>
          <a:p>
            <a:r>
              <a:rPr lang="en-US" sz="2000" b="1" dirty="0">
                <a:solidFill>
                  <a:schemeClr val="bg1"/>
                </a:solidFill>
              </a:rPr>
              <a:t>Rear Admiral Grace Murray Hopper, USN</a:t>
            </a:r>
          </a:p>
        </p:txBody>
      </p:sp>
    </p:spTree>
    <p:extLst>
      <p:ext uri="{BB962C8B-B14F-4D97-AF65-F5344CB8AC3E}">
        <p14:creationId xmlns:p14="http://schemas.microsoft.com/office/powerpoint/2010/main" val="21933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BD34C-67A2-9444-BC6B-B6DFE4E7C510}"/>
              </a:ext>
            </a:extLst>
          </p:cNvPr>
          <p:cNvSpPr>
            <a:spLocks noGrp="1"/>
          </p:cNvSpPr>
          <p:nvPr>
            <p:ph type="title"/>
          </p:nvPr>
        </p:nvSpPr>
        <p:spPr>
          <a:xfrm>
            <a:off x="466722" y="586855"/>
            <a:ext cx="3201366" cy="3387497"/>
          </a:xfrm>
        </p:spPr>
        <p:txBody>
          <a:bodyPr anchor="b">
            <a:normAutofit/>
          </a:bodyPr>
          <a:lstStyle/>
          <a:p>
            <a:pPr algn="r"/>
            <a:r>
              <a:rPr lang="en-US" sz="3400">
                <a:solidFill>
                  <a:srgbClr val="FFFFFF"/>
                </a:solidFill>
              </a:rPr>
              <a:t>Empowering the PCPs &amp; Patients/Families</a:t>
            </a:r>
          </a:p>
        </p:txBody>
      </p:sp>
      <p:sp>
        <p:nvSpPr>
          <p:cNvPr id="3" name="Content Placeholder 2">
            <a:extLst>
              <a:ext uri="{FF2B5EF4-FFF2-40B4-BE49-F238E27FC236}">
                <a16:creationId xmlns:a16="http://schemas.microsoft.com/office/drawing/2014/main" id="{0181165C-CCCB-9C41-A81A-D172AEC2DCC3}"/>
              </a:ext>
            </a:extLst>
          </p:cNvPr>
          <p:cNvSpPr>
            <a:spLocks noGrp="1"/>
          </p:cNvSpPr>
          <p:nvPr>
            <p:ph idx="1"/>
          </p:nvPr>
        </p:nvSpPr>
        <p:spPr>
          <a:xfrm>
            <a:off x="4810259" y="649480"/>
            <a:ext cx="6555347" cy="5546047"/>
          </a:xfrm>
        </p:spPr>
        <p:txBody>
          <a:bodyPr anchor="ctr">
            <a:normAutofit/>
          </a:bodyPr>
          <a:lstStyle/>
          <a:p>
            <a:pPr marL="0" indent="0">
              <a:buNone/>
            </a:pPr>
            <a:r>
              <a:rPr lang="en-US" sz="2000" dirty="0">
                <a:solidFill>
                  <a:schemeClr val="accent1">
                    <a:lumMod val="75000"/>
                  </a:schemeClr>
                </a:solidFill>
              </a:rPr>
              <a:t>PCPs and their multidisciplinary team are essential!</a:t>
            </a:r>
          </a:p>
          <a:p>
            <a:pPr lvl="1"/>
            <a:r>
              <a:rPr lang="en-US" sz="2000" dirty="0">
                <a:solidFill>
                  <a:schemeClr val="accent1">
                    <a:lumMod val="75000"/>
                  </a:schemeClr>
                </a:solidFill>
              </a:rPr>
              <a:t>Empower patients and parents to advocate for what’s best</a:t>
            </a:r>
          </a:p>
          <a:p>
            <a:pPr lvl="1"/>
            <a:r>
              <a:rPr lang="en-US" sz="2000" dirty="0">
                <a:solidFill>
                  <a:schemeClr val="accent1">
                    <a:lumMod val="75000"/>
                  </a:schemeClr>
                </a:solidFill>
              </a:rPr>
              <a:t>3-5 day Post-surgical transition to opioid-free / opioid sparing analgesia</a:t>
            </a:r>
          </a:p>
          <a:p>
            <a:pPr lvl="1"/>
            <a:r>
              <a:rPr lang="en-US" sz="2000" dirty="0">
                <a:solidFill>
                  <a:schemeClr val="accent1">
                    <a:lumMod val="75000"/>
                  </a:schemeClr>
                </a:solidFill>
              </a:rPr>
              <a:t>Education and patient materials are essential</a:t>
            </a:r>
          </a:p>
          <a:p>
            <a:pPr marL="457200" lvl="1" indent="0">
              <a:buNone/>
            </a:pPr>
            <a:endParaRPr lang="en-US" sz="2000" dirty="0">
              <a:solidFill>
                <a:schemeClr val="accent1">
                  <a:lumMod val="75000"/>
                </a:schemeClr>
              </a:solidFill>
            </a:endParaRPr>
          </a:p>
          <a:p>
            <a:pPr marL="0" lvl="1" indent="0">
              <a:spcBef>
                <a:spcPts val="1000"/>
              </a:spcBef>
              <a:buNone/>
            </a:pPr>
            <a:r>
              <a:rPr lang="en-US" sz="2000" dirty="0">
                <a:solidFill>
                  <a:schemeClr val="accent1">
                    <a:lumMod val="75000"/>
                  </a:schemeClr>
                </a:solidFill>
              </a:rPr>
              <a:t>Patients / Parents / Family</a:t>
            </a:r>
          </a:p>
          <a:p>
            <a:pPr lvl="1"/>
            <a:r>
              <a:rPr lang="en-US" sz="2000" dirty="0">
                <a:solidFill>
                  <a:schemeClr val="accent1">
                    <a:lumMod val="75000"/>
                  </a:schemeClr>
                </a:solidFill>
              </a:rPr>
              <a:t>Empowered by PCP Team</a:t>
            </a:r>
          </a:p>
          <a:p>
            <a:pPr lvl="1"/>
            <a:r>
              <a:rPr lang="en-US" sz="2000" dirty="0">
                <a:solidFill>
                  <a:schemeClr val="accent1">
                    <a:lumMod val="75000"/>
                  </a:schemeClr>
                </a:solidFill>
              </a:rPr>
              <a:t>Equipped with 3-5 talking points for surgeon and anesthesiologist</a:t>
            </a:r>
          </a:p>
          <a:p>
            <a:pPr lvl="1"/>
            <a:r>
              <a:rPr lang="en-US" sz="2000" dirty="0">
                <a:solidFill>
                  <a:schemeClr val="accent1">
                    <a:lumMod val="75000"/>
                  </a:schemeClr>
                </a:solidFill>
              </a:rPr>
              <a:t>Understand reasonable expectations for pain and recovery</a:t>
            </a:r>
          </a:p>
          <a:p>
            <a:pPr lvl="1"/>
            <a:r>
              <a:rPr lang="en-US" sz="2000" dirty="0">
                <a:solidFill>
                  <a:schemeClr val="accent1">
                    <a:lumMod val="75000"/>
                  </a:schemeClr>
                </a:solidFill>
              </a:rPr>
              <a:t>Understand transition to non opioid analgesia within 3-5 days post-op</a:t>
            </a:r>
          </a:p>
          <a:p>
            <a:pPr lvl="1"/>
            <a:r>
              <a:rPr lang="en-US" sz="2000" dirty="0">
                <a:solidFill>
                  <a:schemeClr val="accent1">
                    <a:lumMod val="75000"/>
                  </a:schemeClr>
                </a:solidFill>
              </a:rPr>
              <a:t>Understand non-opioid, non-pharma options for pain management</a:t>
            </a:r>
          </a:p>
        </p:txBody>
      </p:sp>
    </p:spTree>
    <p:extLst>
      <p:ext uri="{BB962C8B-B14F-4D97-AF65-F5344CB8AC3E}">
        <p14:creationId xmlns:p14="http://schemas.microsoft.com/office/powerpoint/2010/main" val="3435450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C975A78-4003-48A0-AE86-14EF06715C4C}"/>
              </a:ext>
            </a:extLst>
          </p:cNvPr>
          <p:cNvPicPr>
            <a:picLocks noChangeAspect="1"/>
          </p:cNvPicPr>
          <p:nvPr/>
        </p:nvPicPr>
        <p:blipFill rotWithShape="1">
          <a:blip r:embed="rId2"/>
          <a:srcRect t="2495" r="23298" b="6596"/>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C4A0C95-4381-2148-A84B-536C422C479A}"/>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800"/>
              </a:spcAft>
            </a:pPr>
            <a:r>
              <a:rPr lang="en-US" sz="4800" dirty="0">
                <a:solidFill>
                  <a:srgbClr val="00B0F0"/>
                </a:solidFill>
                <a:latin typeface="+mj-lt"/>
                <a:ea typeface="+mj-ea"/>
                <a:cs typeface="+mj-cs"/>
              </a:rPr>
              <a:t>DISCUSSION</a:t>
            </a:r>
          </a:p>
          <a:p>
            <a:pPr>
              <a:lnSpc>
                <a:spcPct val="90000"/>
              </a:lnSpc>
              <a:spcBef>
                <a:spcPct val="0"/>
              </a:spcBef>
              <a:spcAft>
                <a:spcPts val="800"/>
              </a:spcAft>
            </a:pPr>
            <a:endParaRPr lang="en-US" sz="4800" dirty="0">
              <a:latin typeface="+mj-lt"/>
              <a:ea typeface="+mj-ea"/>
              <a:cs typeface="+mj-cs"/>
            </a:endParaRPr>
          </a:p>
          <a:p>
            <a:pPr>
              <a:lnSpc>
                <a:spcPct val="90000"/>
              </a:lnSpc>
              <a:spcBef>
                <a:spcPct val="0"/>
              </a:spcBef>
              <a:spcAft>
                <a:spcPts val="800"/>
              </a:spcAft>
            </a:pPr>
            <a:r>
              <a:rPr lang="en-US" sz="4800" dirty="0">
                <a:latin typeface="+mj-lt"/>
                <a:ea typeface="+mj-ea"/>
                <a:cs typeface="+mj-cs"/>
              </a:rPr>
              <a:t>				</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86824"/>
      </p:ext>
    </p:extLst>
  </p:cSld>
  <p:clrMapOvr>
    <a:masterClrMapping/>
  </p:clrMapOvr>
  <p:transition spd="slow" advClick="0" advTm="3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8E32D-B45B-5542-A820-30B78E1F9360}"/>
              </a:ext>
            </a:extLst>
          </p:cNvPr>
          <p:cNvSpPr txBox="1"/>
          <p:nvPr/>
        </p:nvSpPr>
        <p:spPr>
          <a:xfrm>
            <a:off x="594912" y="367229"/>
            <a:ext cx="11002177" cy="748988"/>
          </a:xfrm>
          <a:prstGeom prst="rect">
            <a:avLst/>
          </a:prstGeom>
          <a:noFill/>
        </p:spPr>
        <p:txBody>
          <a:bodyPr wrap="square" rtlCol="0">
            <a:spAutoFit/>
          </a:bodyPr>
          <a:lstStyle/>
          <a:p>
            <a:r>
              <a:rPr lang="en-US" sz="4267" dirty="0">
                <a:solidFill>
                  <a:srgbClr val="00B0F0"/>
                </a:solidFill>
              </a:rPr>
              <a:t>Review Questions:</a:t>
            </a:r>
          </a:p>
        </p:txBody>
      </p:sp>
      <p:sp>
        <p:nvSpPr>
          <p:cNvPr id="3" name="TextBox 2">
            <a:extLst>
              <a:ext uri="{FF2B5EF4-FFF2-40B4-BE49-F238E27FC236}">
                <a16:creationId xmlns:a16="http://schemas.microsoft.com/office/drawing/2014/main" id="{890C0037-E389-A84F-A9A3-26885C3CC7AE}"/>
              </a:ext>
            </a:extLst>
          </p:cNvPr>
          <p:cNvSpPr txBox="1"/>
          <p:nvPr/>
        </p:nvSpPr>
        <p:spPr>
          <a:xfrm>
            <a:off x="594912" y="1543538"/>
            <a:ext cx="11512625" cy="4701287"/>
          </a:xfrm>
          <a:prstGeom prst="rect">
            <a:avLst/>
          </a:prstGeom>
          <a:noFill/>
        </p:spPr>
        <p:txBody>
          <a:bodyPr wrap="square" rtlCol="0">
            <a:spAutoFit/>
          </a:bodyPr>
          <a:lstStyle/>
          <a:p>
            <a:pPr marL="457189" indent="-457189">
              <a:buFontTx/>
              <a:buAutoNum type="arabicPeriod"/>
            </a:pPr>
            <a:r>
              <a:rPr lang="en-US" sz="1600" dirty="0">
                <a:solidFill>
                  <a:srgbClr val="002060"/>
                </a:solidFill>
              </a:rPr>
              <a:t>T / F     Non-Opioid therapies should be encouraged as a primary treatment for post surgical pain.</a:t>
            </a:r>
          </a:p>
          <a:p>
            <a:pPr marL="457189" indent="-457189">
              <a:buFontTx/>
              <a:buAutoNum type="arabicPeriod"/>
            </a:pPr>
            <a:r>
              <a:rPr lang="en-US" sz="1600" dirty="0">
                <a:solidFill>
                  <a:srgbClr val="002060"/>
                </a:solidFill>
              </a:rPr>
              <a:t>T / F     NSAID use should always be evaluated individually with each patient.</a:t>
            </a:r>
          </a:p>
          <a:p>
            <a:pPr marL="457189" indent="-457189">
              <a:buFontTx/>
              <a:buAutoNum type="arabicPeriod"/>
            </a:pPr>
            <a:r>
              <a:rPr lang="en-US" sz="1600" dirty="0">
                <a:solidFill>
                  <a:srgbClr val="002060"/>
                </a:solidFill>
              </a:rPr>
              <a:t>T / F     Celecoxib (non-selective COX inhibitor) has a low risk of stomach bleeding and / or ulcer formation when used short-term.</a:t>
            </a:r>
          </a:p>
          <a:p>
            <a:pPr marL="457189" indent="-457189">
              <a:buFontTx/>
              <a:buAutoNum type="arabicPeriod"/>
            </a:pPr>
            <a:r>
              <a:rPr lang="en-US" sz="1600" dirty="0">
                <a:solidFill>
                  <a:srgbClr val="002060"/>
                </a:solidFill>
              </a:rPr>
              <a:t>T / F     9 out of 10 patients report that their pain is either mild or gone four days after surgery. </a:t>
            </a:r>
          </a:p>
          <a:p>
            <a:pPr marL="457189" indent="-457189">
              <a:buFontTx/>
              <a:buAutoNum type="arabicPeriod"/>
            </a:pPr>
            <a:r>
              <a:rPr lang="en-US" sz="1600" dirty="0">
                <a:solidFill>
                  <a:srgbClr val="002060"/>
                </a:solidFill>
              </a:rPr>
              <a:t>T / F	   Non-Pharmacologic therapies include Ice, Elevation, physical therapy, Vibration therapy.   </a:t>
            </a:r>
          </a:p>
          <a:p>
            <a:pPr marL="457189" indent="-457189">
              <a:buFontTx/>
              <a:buAutoNum type="arabicPeriod"/>
            </a:pPr>
            <a:r>
              <a:rPr lang="en-US" sz="1600" dirty="0">
                <a:solidFill>
                  <a:srgbClr val="002060"/>
                </a:solidFill>
              </a:rPr>
              <a:t>T / F 	   Short-Acting Opioids should be prescribed for no more than 3-5 days courses.  </a:t>
            </a:r>
          </a:p>
          <a:p>
            <a:pPr marL="457189" indent="-457189">
              <a:buAutoNum type="arabicPeriod"/>
            </a:pPr>
            <a:r>
              <a:rPr lang="en-US" sz="1600" dirty="0">
                <a:solidFill>
                  <a:srgbClr val="002060"/>
                </a:solidFill>
              </a:rPr>
              <a:t>T / F     Opioids are effective blocking pain caused by inflammation.   </a:t>
            </a:r>
          </a:p>
          <a:p>
            <a:pPr marL="457189" indent="-457189">
              <a:buAutoNum type="arabicPeriod"/>
            </a:pPr>
            <a:r>
              <a:rPr lang="en-US" sz="1600" dirty="0">
                <a:solidFill>
                  <a:srgbClr val="002060"/>
                </a:solidFill>
              </a:rPr>
              <a:t>T / F 	   Highly selective COX2 inhibitors, such as meloxicam, have minimal platelet aggregation inhibition.</a:t>
            </a:r>
          </a:p>
          <a:p>
            <a:pPr marL="457189" indent="-457189">
              <a:buFontTx/>
              <a:buAutoNum type="arabicPeriod"/>
            </a:pPr>
            <a:r>
              <a:rPr lang="en-US" sz="1600" dirty="0">
                <a:solidFill>
                  <a:srgbClr val="002060"/>
                </a:solidFill>
              </a:rPr>
              <a:t>T / F	   Non-Selective COX inhibitors inhibit platelet aggregation through inhibition of COX-1 and thromboxane A2 pathways</a:t>
            </a:r>
          </a:p>
          <a:p>
            <a:pPr marL="457189" indent="-457189">
              <a:buFontTx/>
              <a:buAutoNum type="arabicPeriod"/>
            </a:pPr>
            <a:r>
              <a:rPr lang="en-US" sz="1600" dirty="0">
                <a:solidFill>
                  <a:srgbClr val="002060"/>
                </a:solidFill>
              </a:rPr>
              <a:t>T / F	   The American College of Surgeons recommends beginning with non-medicine therapies, around the clock non-opioids,            	   and limiting opioids to a few days.  </a:t>
            </a:r>
          </a:p>
          <a:p>
            <a:pPr marL="457189" indent="-457189">
              <a:buFontTx/>
              <a:buAutoNum type="arabicPeriod"/>
            </a:pPr>
            <a:r>
              <a:rPr lang="en-US" sz="1600" dirty="0">
                <a:solidFill>
                  <a:srgbClr val="002060"/>
                </a:solidFill>
              </a:rPr>
              <a:t>T / F     Special consideration should always be given to children when prescribing NSAIDs.</a:t>
            </a:r>
          </a:p>
          <a:p>
            <a:pPr marL="457189" indent="-457189">
              <a:buFontTx/>
              <a:buAutoNum type="arabicPeriod"/>
            </a:pPr>
            <a:r>
              <a:rPr lang="en-US" sz="1600" dirty="0">
                <a:solidFill>
                  <a:srgbClr val="002060"/>
                </a:solidFill>
              </a:rPr>
              <a:t>T / F  	   The American College of Surgeons’ Surgical Patient Education recommendations states that anyone can become addicted to 	   opioids, however, addiction is rare when opioids are used for 5 days or less.</a:t>
            </a:r>
          </a:p>
          <a:p>
            <a:pPr marL="457189" indent="-457189">
              <a:buFontTx/>
              <a:buAutoNum type="arabicPeriod"/>
            </a:pPr>
            <a:r>
              <a:rPr lang="en-US" sz="1600" dirty="0">
                <a:solidFill>
                  <a:srgbClr val="000000"/>
                </a:solidFill>
              </a:rPr>
              <a:t>T / F     Special care should always be taken when combining prescribed NSAIDs with common over-the-counter medicines.</a:t>
            </a:r>
          </a:p>
          <a:p>
            <a:pPr marL="457189" indent="-457189">
              <a:buFontTx/>
              <a:buAutoNum type="arabicPeriod"/>
            </a:pPr>
            <a:r>
              <a:rPr lang="en-US" sz="1600" dirty="0">
                <a:solidFill>
                  <a:srgbClr val="000000"/>
                </a:solidFill>
              </a:rPr>
              <a:t>T / F	   Improved pain scores, and increased patient satisfaction is achievable with less or no opioids.</a:t>
            </a:r>
            <a:br>
              <a:rPr lang="en-US" sz="1600" dirty="0">
                <a:solidFill>
                  <a:srgbClr val="000000"/>
                </a:solidFill>
              </a:rPr>
            </a:br>
            <a:endParaRPr lang="en-US" sz="1600" dirty="0">
              <a:solidFill>
                <a:srgbClr val="000000"/>
              </a:solidFill>
            </a:endParaRPr>
          </a:p>
          <a:p>
            <a:pPr marL="457189" indent="-457189">
              <a:buFontTx/>
              <a:buAutoNum type="arabicPeriod"/>
            </a:pPr>
            <a:endParaRPr lang="en-US" sz="1400" dirty="0">
              <a:solidFill>
                <a:srgbClr val="000000"/>
              </a:solidFill>
            </a:endParaRPr>
          </a:p>
          <a:p>
            <a:endParaRPr lang="en-US" sz="1350" dirty="0"/>
          </a:p>
        </p:txBody>
      </p:sp>
      <p:sp>
        <p:nvSpPr>
          <p:cNvPr id="4" name="TextBox 3">
            <a:extLst>
              <a:ext uri="{FF2B5EF4-FFF2-40B4-BE49-F238E27FC236}">
                <a16:creationId xmlns:a16="http://schemas.microsoft.com/office/drawing/2014/main" id="{9CF27091-083D-194B-BC1C-D01EAF69F965}"/>
              </a:ext>
            </a:extLst>
          </p:cNvPr>
          <p:cNvSpPr txBox="1"/>
          <p:nvPr/>
        </p:nvSpPr>
        <p:spPr>
          <a:xfrm rot="10800000">
            <a:off x="594912" y="5636966"/>
            <a:ext cx="2837344" cy="230832"/>
          </a:xfrm>
          <a:prstGeom prst="rect">
            <a:avLst/>
          </a:prstGeom>
          <a:noFill/>
        </p:spPr>
        <p:txBody>
          <a:bodyPr wrap="square" rtlCol="0">
            <a:spAutoFit/>
          </a:bodyPr>
          <a:lstStyle/>
          <a:p>
            <a:pPr algn="r"/>
            <a:r>
              <a:rPr lang="en-US" sz="900" dirty="0">
                <a:solidFill>
                  <a:srgbClr val="002060"/>
                </a:solidFill>
              </a:rPr>
              <a:t>Answer Key: 1 – 6 True; 7 False; 8 – 14 True. </a:t>
            </a:r>
          </a:p>
        </p:txBody>
      </p:sp>
    </p:spTree>
    <p:extLst>
      <p:ext uri="{BB962C8B-B14F-4D97-AF65-F5344CB8AC3E}">
        <p14:creationId xmlns:p14="http://schemas.microsoft.com/office/powerpoint/2010/main" val="24589527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791633" y="3047770"/>
            <a:ext cx="0" cy="7624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29922" y="2977596"/>
            <a:ext cx="4824085" cy="902683"/>
          </a:xfrm>
          <a:prstGeom prst="rect">
            <a:avLst/>
          </a:prstGeom>
          <a:noFill/>
          <a:ln>
            <a:noFill/>
          </a:ln>
        </p:spPr>
        <p:txBody>
          <a:bodyPr wrap="square" lIns="0" tIns="0" rIns="0" bIns="0" rtlCol="0">
            <a:spAutoFit/>
          </a:bodyPr>
          <a:lstStyle/>
          <a:p>
            <a:r>
              <a:rPr lang="en-US" sz="2933" cap="all" spc="400" dirty="0">
                <a:solidFill>
                  <a:schemeClr val="accent2">
                    <a:lumMod val="50000"/>
                  </a:schemeClr>
                </a:solidFill>
                <a:latin typeface="Myriad Pro Cond" panose="020B0506030403020204" pitchFamily="34" charset="0"/>
                <a:ea typeface="Open Sans Light" panose="020B0306030504020204" pitchFamily="34" charset="0"/>
                <a:cs typeface="Open Sans Light" panose="020B0306030504020204" pitchFamily="34" charset="0"/>
              </a:rPr>
              <a:t>Curriculum</a:t>
            </a:r>
            <a:r>
              <a:rPr lang="en-US" sz="2933" cap="all" spc="400" dirty="0">
                <a:solidFill>
                  <a:schemeClr val="accent1"/>
                </a:solidFill>
                <a:latin typeface="Myriad Pro Cond" panose="020B0506030403020204" pitchFamily="34" charset="0"/>
                <a:ea typeface="Open Sans Light" panose="020B0306030504020204" pitchFamily="34" charset="0"/>
                <a:cs typeface="Open Sans Light" panose="020B0306030504020204" pitchFamily="34" charset="0"/>
              </a:rPr>
              <a:t> </a:t>
            </a:r>
            <a:r>
              <a:rPr lang="en-US" sz="2933" cap="all" spc="400" dirty="0">
                <a:solidFill>
                  <a:schemeClr val="bg1"/>
                </a:solidFill>
                <a:latin typeface="Myriad Pro Cond" panose="020B0506030403020204" pitchFamily="34" charset="0"/>
                <a:ea typeface="Open Sans Light" panose="020B0306030504020204" pitchFamily="34" charset="0"/>
                <a:cs typeface="Open Sans Light" panose="020B0306030504020204" pitchFamily="34" charset="0"/>
              </a:rPr>
              <a:t>Modules</a:t>
            </a:r>
          </a:p>
        </p:txBody>
      </p:sp>
      <p:grpSp>
        <p:nvGrpSpPr>
          <p:cNvPr id="2" name="Group 1"/>
          <p:cNvGrpSpPr/>
          <p:nvPr/>
        </p:nvGrpSpPr>
        <p:grpSpPr>
          <a:xfrm>
            <a:off x="5992431" y="603897"/>
            <a:ext cx="5636845" cy="4398960"/>
            <a:chOff x="5212841" y="1084709"/>
            <a:chExt cx="2336080" cy="3299220"/>
          </a:xfrm>
        </p:grpSpPr>
        <p:sp>
          <p:nvSpPr>
            <p:cNvPr id="6" name="TextBox 5"/>
            <p:cNvSpPr txBox="1"/>
            <p:nvPr/>
          </p:nvSpPr>
          <p:spPr>
            <a:xfrm>
              <a:off x="5809289" y="1088301"/>
              <a:ext cx="1644765" cy="49446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Surgery as a Gateway to Persistent Opioid Use;  Defining the  problem</a:t>
              </a:r>
            </a:p>
          </p:txBody>
        </p:sp>
        <p:sp>
          <p:nvSpPr>
            <p:cNvPr id="9" name="TextBox 8"/>
            <p:cNvSpPr txBox="1"/>
            <p:nvPr/>
          </p:nvSpPr>
          <p:spPr>
            <a:xfrm>
              <a:off x="5809289" y="1806234"/>
              <a:ext cx="1644765" cy="15600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Opioids; From Friend to Foe</a:t>
              </a:r>
            </a:p>
          </p:txBody>
        </p:sp>
        <p:sp>
          <p:nvSpPr>
            <p:cNvPr id="12" name="TextBox 11"/>
            <p:cNvSpPr txBox="1"/>
            <p:nvPr/>
          </p:nvSpPr>
          <p:spPr>
            <a:xfrm>
              <a:off x="5809289" y="2411771"/>
              <a:ext cx="1644765" cy="156005"/>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Opioid Induced Hyperalgesia</a:t>
              </a:r>
            </a:p>
          </p:txBody>
        </p:sp>
        <p:sp>
          <p:nvSpPr>
            <p:cNvPr id="15" name="TextBox 14"/>
            <p:cNvSpPr txBox="1"/>
            <p:nvPr/>
          </p:nvSpPr>
          <p:spPr>
            <a:xfrm>
              <a:off x="5809289" y="2996320"/>
              <a:ext cx="1739632" cy="325234"/>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Adolescents/Young Adults as a uniquely Susceptible Group</a:t>
              </a:r>
            </a:p>
          </p:txBody>
        </p:sp>
        <p:sp>
          <p:nvSpPr>
            <p:cNvPr id="18" name="TextBox 17"/>
            <p:cNvSpPr txBox="1"/>
            <p:nvPr/>
          </p:nvSpPr>
          <p:spPr>
            <a:xfrm>
              <a:off x="5809289" y="3720237"/>
              <a:ext cx="1644765" cy="663692"/>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Regional Anesthesia</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grpSp>
          <p:nvGrpSpPr>
            <p:cNvPr id="53" name="Group 52"/>
            <p:cNvGrpSpPr/>
            <p:nvPr/>
          </p:nvGrpSpPr>
          <p:grpSpPr>
            <a:xfrm>
              <a:off x="5212841" y="1084709"/>
              <a:ext cx="345738" cy="345738"/>
              <a:chOff x="4967307" y="1084709"/>
              <a:chExt cx="345738" cy="345738"/>
            </a:xfrm>
          </p:grpSpPr>
          <p:sp>
            <p:nvSpPr>
              <p:cNvPr id="8" name="Oval 7"/>
              <p:cNvSpPr/>
              <p:nvPr/>
            </p:nvSpPr>
            <p:spPr>
              <a:xfrm>
                <a:off x="4967307" y="1084709"/>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7" name="TextBox 6"/>
              <p:cNvSpPr txBox="1"/>
              <p:nvPr/>
            </p:nvSpPr>
            <p:spPr>
              <a:xfrm>
                <a:off x="4979964" y="1165245"/>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01</a:t>
                </a:r>
              </a:p>
            </p:txBody>
          </p:sp>
        </p:grpSp>
        <p:sp>
          <p:nvSpPr>
            <p:cNvPr id="11" name="Oval 10"/>
            <p:cNvSpPr/>
            <p:nvPr/>
          </p:nvSpPr>
          <p:spPr>
            <a:xfrm>
              <a:off x="5212841" y="1740817"/>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0" name="TextBox 9"/>
            <p:cNvSpPr txBox="1"/>
            <p:nvPr/>
          </p:nvSpPr>
          <p:spPr>
            <a:xfrm>
              <a:off x="5225498" y="1821353"/>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02</a:t>
              </a:r>
            </a:p>
          </p:txBody>
        </p:sp>
        <p:sp>
          <p:nvSpPr>
            <p:cNvPr id="14" name="Oval 13"/>
            <p:cNvSpPr/>
            <p:nvPr/>
          </p:nvSpPr>
          <p:spPr>
            <a:xfrm>
              <a:off x="5212841" y="2396926"/>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3" name="TextBox 12"/>
            <p:cNvSpPr txBox="1"/>
            <p:nvPr/>
          </p:nvSpPr>
          <p:spPr>
            <a:xfrm>
              <a:off x="5225498" y="2477462"/>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03</a:t>
              </a:r>
            </a:p>
          </p:txBody>
        </p:sp>
        <p:sp>
          <p:nvSpPr>
            <p:cNvPr id="17" name="Oval 16"/>
            <p:cNvSpPr/>
            <p:nvPr/>
          </p:nvSpPr>
          <p:spPr>
            <a:xfrm>
              <a:off x="5212841" y="3053035"/>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6" name="TextBox 15"/>
            <p:cNvSpPr txBox="1"/>
            <p:nvPr/>
          </p:nvSpPr>
          <p:spPr>
            <a:xfrm>
              <a:off x="5225498" y="3133571"/>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04</a:t>
              </a:r>
            </a:p>
          </p:txBody>
        </p:sp>
        <p:sp>
          <p:nvSpPr>
            <p:cNvPr id="20" name="Oval 19"/>
            <p:cNvSpPr/>
            <p:nvPr/>
          </p:nvSpPr>
          <p:spPr>
            <a:xfrm>
              <a:off x="5212841" y="3709143"/>
              <a:ext cx="345738" cy="345738"/>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19" name="TextBox 18"/>
            <p:cNvSpPr txBox="1"/>
            <p:nvPr/>
          </p:nvSpPr>
          <p:spPr>
            <a:xfrm>
              <a:off x="5225498" y="3789679"/>
              <a:ext cx="320425" cy="184666"/>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05</a:t>
              </a:r>
            </a:p>
          </p:txBody>
        </p:sp>
        <p:cxnSp>
          <p:nvCxnSpPr>
            <p:cNvPr id="34" name="Straight Connector 33"/>
            <p:cNvCxnSpPr>
              <a:stCxn id="8" idx="4"/>
              <a:endCxn id="11" idx="0"/>
            </p:cNvCxnSpPr>
            <p:nvPr/>
          </p:nvCxnSpPr>
          <p:spPr>
            <a:xfrm>
              <a:off x="5385710" y="1430447"/>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4"/>
              <a:endCxn id="14" idx="0"/>
            </p:cNvCxnSpPr>
            <p:nvPr/>
          </p:nvCxnSpPr>
          <p:spPr>
            <a:xfrm>
              <a:off x="5385710" y="2086555"/>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4" idx="4"/>
              <a:endCxn id="17" idx="0"/>
            </p:cNvCxnSpPr>
            <p:nvPr/>
          </p:nvCxnSpPr>
          <p:spPr>
            <a:xfrm>
              <a:off x="5385710" y="2742664"/>
              <a:ext cx="0" cy="31037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7" idx="4"/>
              <a:endCxn id="20" idx="0"/>
            </p:cNvCxnSpPr>
            <p:nvPr/>
          </p:nvCxnSpPr>
          <p:spPr>
            <a:xfrm>
              <a:off x="5385710" y="3398773"/>
              <a:ext cx="0" cy="310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BB8E2770-12AF-D34D-9824-373A35618290}"/>
              </a:ext>
            </a:extLst>
          </p:cNvPr>
          <p:cNvSpPr/>
          <p:nvPr/>
        </p:nvSpPr>
        <p:spPr>
          <a:xfrm>
            <a:off x="5992432" y="4977952"/>
            <a:ext cx="834249" cy="460984"/>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6" name="TextBox 25">
            <a:extLst>
              <a:ext uri="{FF2B5EF4-FFF2-40B4-BE49-F238E27FC236}">
                <a16:creationId xmlns:a16="http://schemas.microsoft.com/office/drawing/2014/main" id="{2B400BD7-513C-974B-9CC4-48C7EB110A2E}"/>
              </a:ext>
            </a:extLst>
          </p:cNvPr>
          <p:cNvSpPr txBox="1"/>
          <p:nvPr/>
        </p:nvSpPr>
        <p:spPr>
          <a:xfrm>
            <a:off x="6022973" y="5085334"/>
            <a:ext cx="773169" cy="246221"/>
          </a:xfrm>
          <a:prstGeom prst="rect">
            <a:avLst/>
          </a:prstGeom>
          <a:noFill/>
          <a:ln>
            <a:noFill/>
          </a:ln>
        </p:spPr>
        <p:txBody>
          <a:bodyPr wrap="square" lIns="0" tIns="0" rIns="0" bIns="0" rtlCol="0">
            <a:spAutoFit/>
          </a:bodyPr>
          <a:lstStyle/>
          <a:p>
            <a:pPr algn="ctr"/>
            <a:r>
              <a:rPr lang="en-US" sz="1600" b="1" spc="400" dirty="0">
                <a:latin typeface="Myriad Pro Cond" panose="020B0506030403020204" pitchFamily="34" charset="0"/>
                <a:cs typeface="Poppins SemiBold" panose="02000000000000000000" pitchFamily="2" charset="0"/>
              </a:rPr>
              <a:t>06</a:t>
            </a:r>
          </a:p>
        </p:txBody>
      </p:sp>
      <p:cxnSp>
        <p:nvCxnSpPr>
          <p:cNvPr id="27" name="Straight Connector 26">
            <a:extLst>
              <a:ext uri="{FF2B5EF4-FFF2-40B4-BE49-F238E27FC236}">
                <a16:creationId xmlns:a16="http://schemas.microsoft.com/office/drawing/2014/main" id="{01E8C828-9F9B-DD43-A48E-5F109E72DE6A}"/>
              </a:ext>
            </a:extLst>
          </p:cNvPr>
          <p:cNvCxnSpPr>
            <a:endCxn id="25" idx="0"/>
          </p:cNvCxnSpPr>
          <p:nvPr/>
        </p:nvCxnSpPr>
        <p:spPr>
          <a:xfrm>
            <a:off x="6409555" y="4564125"/>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14A2032B-1AA6-2D4E-BAB5-AEC0570DCA68}"/>
              </a:ext>
            </a:extLst>
          </p:cNvPr>
          <p:cNvSpPr/>
          <p:nvPr/>
        </p:nvSpPr>
        <p:spPr>
          <a:xfrm>
            <a:off x="6022973" y="5852763"/>
            <a:ext cx="834249" cy="460984"/>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latin typeface="Myriad Pro Cond" panose="020B0506030403020204" pitchFamily="34" charset="0"/>
            </a:endParaRPr>
          </a:p>
        </p:txBody>
      </p:sp>
      <p:sp>
        <p:nvSpPr>
          <p:cNvPr id="29" name="TextBox 28">
            <a:extLst>
              <a:ext uri="{FF2B5EF4-FFF2-40B4-BE49-F238E27FC236}">
                <a16:creationId xmlns:a16="http://schemas.microsoft.com/office/drawing/2014/main" id="{FA4212A6-AFF8-5242-BFE0-E6616F3B120B}"/>
              </a:ext>
            </a:extLst>
          </p:cNvPr>
          <p:cNvSpPr txBox="1"/>
          <p:nvPr/>
        </p:nvSpPr>
        <p:spPr>
          <a:xfrm>
            <a:off x="6053514" y="5960145"/>
            <a:ext cx="773169" cy="246221"/>
          </a:xfrm>
          <a:prstGeom prst="rect">
            <a:avLst/>
          </a:prstGeom>
          <a:noFill/>
          <a:ln>
            <a:noFill/>
          </a:ln>
        </p:spPr>
        <p:txBody>
          <a:bodyPr wrap="square" lIns="0" tIns="0" rIns="0" bIns="0" rtlCol="0">
            <a:spAutoFit/>
          </a:bodyPr>
          <a:lstStyle/>
          <a:p>
            <a:pPr algn="ctr"/>
            <a:r>
              <a:rPr lang="en-US" sz="1600" b="1" spc="400" dirty="0">
                <a:solidFill>
                  <a:schemeClr val="bg1"/>
                </a:solidFill>
                <a:latin typeface="Myriad Pro Cond" panose="020B0506030403020204" pitchFamily="34" charset="0"/>
                <a:cs typeface="Poppins SemiBold" panose="02000000000000000000" pitchFamily="2" charset="0"/>
              </a:rPr>
              <a:t>07</a:t>
            </a:r>
          </a:p>
        </p:txBody>
      </p:sp>
      <p:cxnSp>
        <p:nvCxnSpPr>
          <p:cNvPr id="30" name="Straight Connector 29">
            <a:extLst>
              <a:ext uri="{FF2B5EF4-FFF2-40B4-BE49-F238E27FC236}">
                <a16:creationId xmlns:a16="http://schemas.microsoft.com/office/drawing/2014/main" id="{65298667-711E-4242-BD5C-E8AAA4E45BD8}"/>
              </a:ext>
            </a:extLst>
          </p:cNvPr>
          <p:cNvCxnSpPr>
            <a:endCxn id="28" idx="0"/>
          </p:cNvCxnSpPr>
          <p:nvPr/>
        </p:nvCxnSpPr>
        <p:spPr>
          <a:xfrm>
            <a:off x="6440096" y="5438936"/>
            <a:ext cx="0" cy="4138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C9D00DE-739F-C94C-9970-19EAD254A8C7}"/>
              </a:ext>
            </a:extLst>
          </p:cNvPr>
          <p:cNvSpPr txBox="1"/>
          <p:nvPr/>
        </p:nvSpPr>
        <p:spPr>
          <a:xfrm>
            <a:off x="7431630" y="5057409"/>
            <a:ext cx="3968736" cy="659283"/>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Multimodal analgesia; concept and implementation: NSAIDs</a:t>
            </a:r>
          </a:p>
          <a:p>
            <a:pPr>
              <a:lnSpc>
                <a:spcPct val="110000"/>
              </a:lnSpc>
            </a:pPr>
            <a:endParaRPr lang="en-US" sz="1333" b="1" spc="400" dirty="0">
              <a:solidFill>
                <a:schemeClr val="bg1"/>
              </a:solidFill>
              <a:latin typeface="Myriad Pro Cond" panose="020B0506030403020204" pitchFamily="34" charset="0"/>
              <a:cs typeface="Poppins SemiBold" panose="02000000000000000000" pitchFamily="2" charset="0"/>
            </a:endParaRPr>
          </a:p>
        </p:txBody>
      </p:sp>
      <p:sp>
        <p:nvSpPr>
          <p:cNvPr id="32" name="TextBox 31">
            <a:extLst>
              <a:ext uri="{FF2B5EF4-FFF2-40B4-BE49-F238E27FC236}">
                <a16:creationId xmlns:a16="http://schemas.microsoft.com/office/drawing/2014/main" id="{7722679D-0281-8043-8BD4-A2D2B04207B2}"/>
              </a:ext>
            </a:extLst>
          </p:cNvPr>
          <p:cNvSpPr txBox="1"/>
          <p:nvPr/>
        </p:nvSpPr>
        <p:spPr>
          <a:xfrm>
            <a:off x="7431630" y="5753613"/>
            <a:ext cx="4423485" cy="659283"/>
          </a:xfrm>
          <a:prstGeom prst="rect">
            <a:avLst/>
          </a:prstGeom>
          <a:noFill/>
        </p:spPr>
        <p:txBody>
          <a:bodyPr wrap="square" lIns="0" tIns="0" rIns="0" bIns="0" rtlCol="0">
            <a:spAutoFit/>
          </a:bodyPr>
          <a:lstStyle/>
          <a:p>
            <a:pPr>
              <a:lnSpc>
                <a:spcPct val="110000"/>
              </a:lnSpc>
            </a:pPr>
            <a:r>
              <a:rPr lang="en-US" sz="1333" b="1" spc="400" dirty="0">
                <a:solidFill>
                  <a:schemeClr val="bg1"/>
                </a:solidFill>
                <a:latin typeface="Myriad Pro Cond" panose="020B0506030403020204" pitchFamily="34" charset="0"/>
                <a:cs typeface="Poppins SemiBold" panose="02000000000000000000" pitchFamily="2" charset="0"/>
              </a:rPr>
              <a:t>Developing a Pain Management Plan: Responsible Follow-up&amp; Transition of Care From Surgery</a:t>
            </a:r>
          </a:p>
        </p:txBody>
      </p:sp>
    </p:spTree>
    <p:extLst>
      <p:ext uri="{BB962C8B-B14F-4D97-AF65-F5344CB8AC3E}">
        <p14:creationId xmlns:p14="http://schemas.microsoft.com/office/powerpoint/2010/main" val="2660605681"/>
      </p:ext>
    </p:extLst>
  </p:cSld>
  <p:clrMapOvr>
    <a:masterClrMapping/>
  </p:clrMapOvr>
  <p:transition spd="slow" advClick="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4247-A8E2-8347-99CA-5BAE41DF8107}"/>
              </a:ext>
            </a:extLst>
          </p:cNvPr>
          <p:cNvSpPr>
            <a:spLocks noGrp="1"/>
          </p:cNvSpPr>
          <p:nvPr>
            <p:ph type="title"/>
          </p:nvPr>
        </p:nvSpPr>
        <p:spPr>
          <a:xfrm>
            <a:off x="136733" y="355698"/>
            <a:ext cx="10897342" cy="549275"/>
          </a:xfrm>
        </p:spPr>
        <p:txBody>
          <a:bodyPr>
            <a:normAutofit fontScale="90000"/>
          </a:bodyPr>
          <a:lstStyle/>
          <a:p>
            <a:r>
              <a:rPr lang="en-US" dirty="0">
                <a:solidFill>
                  <a:srgbClr val="00B0F0"/>
                </a:solidFill>
              </a:rPr>
              <a:t>References:</a:t>
            </a:r>
          </a:p>
        </p:txBody>
      </p:sp>
      <p:sp>
        <p:nvSpPr>
          <p:cNvPr id="3" name="Content Placeholder 2">
            <a:extLst>
              <a:ext uri="{FF2B5EF4-FFF2-40B4-BE49-F238E27FC236}">
                <a16:creationId xmlns:a16="http://schemas.microsoft.com/office/drawing/2014/main" id="{D8811000-6757-FE4B-BD22-86EBE5579452}"/>
              </a:ext>
            </a:extLst>
          </p:cNvPr>
          <p:cNvSpPr>
            <a:spLocks noGrp="1"/>
          </p:cNvSpPr>
          <p:nvPr>
            <p:ph idx="1"/>
          </p:nvPr>
        </p:nvSpPr>
        <p:spPr>
          <a:xfrm>
            <a:off x="136732" y="1025495"/>
            <a:ext cx="12055267" cy="5648682"/>
          </a:xfrm>
        </p:spPr>
        <p:txBody>
          <a:bodyPr>
            <a:normAutofit fontScale="62500" lnSpcReduction="20000"/>
          </a:bodyPr>
          <a:lstStyle/>
          <a:p>
            <a:pPr fontAlgn="base">
              <a:buAutoNum type="arabicPeriod"/>
            </a:pPr>
            <a:endParaRPr lang="en-US" sz="1200" dirty="0">
              <a:solidFill>
                <a:schemeClr val="accent2">
                  <a:lumMod val="50000"/>
                </a:schemeClr>
              </a:solidFill>
            </a:endParaRPr>
          </a:p>
          <a:p>
            <a:pPr fontAlgn="base">
              <a:buFont typeface="Arial" panose="020B0604020202020204" pitchFamily="34" charset="0"/>
              <a:buAutoNum type="arabicPeriod"/>
            </a:pPr>
            <a:r>
              <a:rPr lang="en-US" sz="1300" dirty="0">
                <a:solidFill>
                  <a:schemeClr val="accent2">
                    <a:lumMod val="50000"/>
                  </a:schemeClr>
                </a:solidFill>
              </a:rPr>
              <a:t>http://</a:t>
            </a:r>
            <a:r>
              <a:rPr lang="en-US" sz="1300" dirty="0" err="1">
                <a:solidFill>
                  <a:schemeClr val="accent2">
                    <a:lumMod val="50000"/>
                  </a:schemeClr>
                </a:solidFill>
              </a:rPr>
              <a:t>www.ncbi.nlm.nih.gov</a:t>
            </a:r>
            <a:r>
              <a:rPr lang="en-US" sz="1300" dirty="0">
                <a:solidFill>
                  <a:schemeClr val="accent2">
                    <a:lumMod val="50000"/>
                  </a:schemeClr>
                </a:solidFill>
              </a:rPr>
              <a:t>/</a:t>
            </a:r>
            <a:r>
              <a:rPr lang="en-US" sz="1300" dirty="0" err="1">
                <a:solidFill>
                  <a:schemeClr val="accent2">
                    <a:lumMod val="50000"/>
                  </a:schemeClr>
                </a:solidFill>
              </a:rPr>
              <a:t>pubmed</a:t>
            </a:r>
            <a:r>
              <a:rPr lang="en-US" sz="1300" dirty="0">
                <a:solidFill>
                  <a:schemeClr val="accent2">
                    <a:lumMod val="50000"/>
                  </a:schemeClr>
                </a:solidFill>
              </a:rPr>
              <a:t>/23001694 </a:t>
            </a:r>
          </a:p>
          <a:p>
            <a:pPr fontAlgn="base">
              <a:buFont typeface="Arial" panose="020B0604020202020204" pitchFamily="34" charset="0"/>
              <a:buAutoNum type="arabicPeriod"/>
            </a:pPr>
            <a:r>
              <a:rPr lang="en-US" sz="1300" dirty="0">
                <a:solidFill>
                  <a:schemeClr val="accent2">
                    <a:lumMod val="50000"/>
                  </a:schemeClr>
                </a:solidFill>
              </a:rPr>
              <a:t>http://</a:t>
            </a:r>
            <a:r>
              <a:rPr lang="en-US" sz="1300" dirty="0" err="1">
                <a:solidFill>
                  <a:schemeClr val="accent2">
                    <a:lumMod val="50000"/>
                  </a:schemeClr>
                </a:solidFill>
              </a:rPr>
              <a:t>onlinelibrary.wiley.com</a:t>
            </a:r>
            <a:r>
              <a:rPr lang="en-US" sz="1300" dirty="0">
                <a:solidFill>
                  <a:schemeClr val="accent2">
                    <a:lumMod val="50000"/>
                  </a:schemeClr>
                </a:solidFill>
              </a:rPr>
              <a:t>/</a:t>
            </a:r>
            <a:r>
              <a:rPr lang="en-US" sz="1300" dirty="0" err="1">
                <a:solidFill>
                  <a:schemeClr val="accent2">
                    <a:lumMod val="50000"/>
                  </a:schemeClr>
                </a:solidFill>
              </a:rPr>
              <a:t>doi</a:t>
            </a:r>
            <a:r>
              <a:rPr lang="en-US" sz="1300" dirty="0">
                <a:solidFill>
                  <a:schemeClr val="accent2">
                    <a:lumMod val="50000"/>
                  </a:schemeClr>
                </a:solidFill>
              </a:rPr>
              <a:t>/10.1002/hep.20948/pdf </a:t>
            </a:r>
          </a:p>
          <a:p>
            <a:pPr fontAlgn="base">
              <a:buFont typeface="Arial" panose="020B0604020202020204" pitchFamily="34" charset="0"/>
              <a:buAutoNum type="arabicPeriod"/>
            </a:pPr>
            <a:r>
              <a:rPr lang="en-US" sz="1300" dirty="0">
                <a:solidFill>
                  <a:schemeClr val="accent2">
                    <a:lumMod val="50000"/>
                  </a:schemeClr>
                </a:solidFill>
              </a:rPr>
              <a:t>“Acetaminophen Use Patterns” Presentation. https://</a:t>
            </a:r>
            <a:r>
              <a:rPr lang="en-US" sz="1300" dirty="0" err="1">
                <a:solidFill>
                  <a:schemeClr val="accent2">
                    <a:lumMod val="50000"/>
                  </a:schemeClr>
                </a:solidFill>
              </a:rPr>
              <a:t>www.pharmacoepi.org</a:t>
            </a:r>
            <a:r>
              <a:rPr lang="en-US" sz="1300" dirty="0">
                <a:solidFill>
                  <a:schemeClr val="accent2">
                    <a:lumMod val="50000"/>
                  </a:schemeClr>
                </a:solidFill>
              </a:rPr>
              <a:t>/meetings/28ICPE/ </a:t>
            </a:r>
          </a:p>
          <a:p>
            <a:pPr fontAlgn="base">
              <a:buFont typeface="Arial" panose="020B0604020202020204" pitchFamily="34" charset="0"/>
              <a:buAutoNum type="arabicPeriod"/>
            </a:pPr>
            <a:r>
              <a:rPr lang="en-US" sz="1300" dirty="0">
                <a:solidFill>
                  <a:schemeClr val="accent2">
                    <a:lumMod val="50000"/>
                  </a:schemeClr>
                </a:solidFill>
              </a:rPr>
              <a:t>presentations/</a:t>
            </a:r>
            <a:r>
              <a:rPr lang="en-US" sz="1300" dirty="0" err="1">
                <a:solidFill>
                  <a:schemeClr val="accent2">
                    <a:lumMod val="50000"/>
                  </a:schemeClr>
                </a:solidFill>
              </a:rPr>
              <a:t>aj_oral_presentations_key.cfm</a:t>
            </a:r>
            <a:r>
              <a:rPr lang="en-US" sz="1300" dirty="0">
                <a:solidFill>
                  <a:schemeClr val="accent2">
                    <a:lumMod val="50000"/>
                  </a:schemeClr>
                </a:solidFill>
              </a:rPr>
              <a:t> </a:t>
            </a:r>
          </a:p>
          <a:p>
            <a:pPr fontAlgn="base">
              <a:buFont typeface="Arial" panose="020B0604020202020204" pitchFamily="34" charset="0"/>
              <a:buAutoNum type="arabicPeriod"/>
            </a:pPr>
            <a:r>
              <a:rPr lang="en-US" sz="1300" dirty="0">
                <a:solidFill>
                  <a:schemeClr val="accent2">
                    <a:lumMod val="50000"/>
                  </a:schemeClr>
                </a:solidFill>
              </a:rPr>
              <a:t>http://</a:t>
            </a:r>
            <a:r>
              <a:rPr lang="en-US" sz="1300" dirty="0" err="1">
                <a:solidFill>
                  <a:schemeClr val="accent2">
                    <a:lumMod val="50000"/>
                  </a:schemeClr>
                </a:solidFill>
              </a:rPr>
              <a:t>www.chpa.org</a:t>
            </a:r>
            <a:r>
              <a:rPr lang="en-US" sz="1300" dirty="0">
                <a:solidFill>
                  <a:schemeClr val="accent2">
                    <a:lumMod val="50000"/>
                  </a:schemeClr>
                </a:solidFill>
              </a:rPr>
              <a:t>/Templates/</a:t>
            </a:r>
            <a:r>
              <a:rPr lang="en-US" sz="1300" dirty="0" err="1">
                <a:solidFill>
                  <a:schemeClr val="accent2">
                    <a:lumMod val="50000"/>
                  </a:schemeClr>
                </a:solidFill>
              </a:rPr>
              <a:t>PressRelease.aspx?id</a:t>
            </a:r>
            <a:r>
              <a:rPr lang="en-US" sz="1300" dirty="0">
                <a:solidFill>
                  <a:schemeClr val="accent2">
                    <a:lumMod val="50000"/>
                  </a:schemeClr>
                </a:solidFill>
              </a:rPr>
              <a:t>=2717 </a:t>
            </a:r>
          </a:p>
          <a:p>
            <a:pPr fontAlgn="base">
              <a:buFont typeface="Arial" panose="020B0604020202020204" pitchFamily="34" charset="0"/>
              <a:buAutoNum type="arabicPeriod"/>
            </a:pPr>
            <a:r>
              <a:rPr lang="en-US" sz="1300" dirty="0">
                <a:solidFill>
                  <a:schemeClr val="accent2">
                    <a:lumMod val="50000"/>
                  </a:schemeClr>
                </a:solidFill>
              </a:rPr>
              <a:t>Prescription Drug &amp; Opioid Abuse Commission, Acute Care Opioid Treatment and Prescribing Recommendations, June 26, 2018.</a:t>
            </a:r>
          </a:p>
          <a:p>
            <a:pPr fontAlgn="base">
              <a:buFont typeface="Arial" panose="020B0604020202020204" pitchFamily="34" charset="0"/>
              <a:buAutoNum type="arabicPeriod"/>
            </a:pPr>
            <a:r>
              <a:rPr lang="en-US" sz="1300" dirty="0">
                <a:solidFill>
                  <a:schemeClr val="accent2">
                    <a:lumMod val="50000"/>
                  </a:schemeClr>
                </a:solidFill>
              </a:rPr>
              <a:t>American College of Surgeons ACS Patient Education Workgroup, </a:t>
            </a:r>
            <a:r>
              <a:rPr lang="en-US" sz="1300" dirty="0" err="1">
                <a:solidFill>
                  <a:schemeClr val="accent2">
                    <a:lumMod val="50000"/>
                  </a:schemeClr>
                </a:solidFill>
              </a:rPr>
              <a:t>www.facs.org</a:t>
            </a:r>
            <a:r>
              <a:rPr lang="en-US" sz="1300" dirty="0">
                <a:solidFill>
                  <a:schemeClr val="accent2">
                    <a:lumMod val="50000"/>
                  </a:schemeClr>
                </a:solidFill>
              </a:rPr>
              <a:t>/</a:t>
            </a:r>
            <a:r>
              <a:rPr lang="en-US" sz="1300" dirty="0" err="1">
                <a:solidFill>
                  <a:schemeClr val="accent2">
                    <a:lumMod val="50000"/>
                  </a:schemeClr>
                </a:solidFill>
              </a:rPr>
              <a:t>safepaincontrol</a:t>
            </a:r>
            <a:r>
              <a:rPr lang="en-US" sz="1300" dirty="0">
                <a:solidFill>
                  <a:schemeClr val="accent2">
                    <a:lumMod val="50000"/>
                  </a:schemeClr>
                </a:solidFill>
              </a:rPr>
              <a:t>, August 2019</a:t>
            </a:r>
          </a:p>
          <a:p>
            <a:pPr fontAlgn="base">
              <a:buFont typeface="Arial" panose="020B0604020202020204" pitchFamily="34" charset="0"/>
              <a:buAutoNum type="arabicPeriod"/>
            </a:pPr>
            <a:r>
              <a:rPr lang="en-US" sz="1300" dirty="0">
                <a:solidFill>
                  <a:schemeClr val="accent2">
                    <a:lumMod val="50000"/>
                  </a:schemeClr>
                </a:solidFill>
              </a:rPr>
              <a:t>Consumer Reports. Pain and anti-inflammatory drugs NSAID-cost comparison. http://</a:t>
            </a:r>
            <a:r>
              <a:rPr lang="en-US" sz="1300" dirty="0" err="1">
                <a:solidFill>
                  <a:schemeClr val="accent2">
                    <a:lumMod val="50000"/>
                  </a:schemeClr>
                </a:solidFill>
              </a:rPr>
              <a:t>www.consumerreports</a:t>
            </a:r>
            <a:r>
              <a:rPr lang="en-US" sz="1300" dirty="0">
                <a:solidFill>
                  <a:schemeClr val="accent2">
                    <a:lumMod val="50000"/>
                  </a:schemeClr>
                </a:solidFill>
              </a:rPr>
              <a:t>. org/health/resources/pdf/best-buy-drugs/2pager_ </a:t>
            </a:r>
            <a:r>
              <a:rPr lang="en-US" sz="1300" dirty="0" err="1">
                <a:solidFill>
                  <a:schemeClr val="accent2">
                    <a:lumMod val="50000"/>
                  </a:schemeClr>
                </a:solidFill>
              </a:rPr>
              <a:t>NSAIDs.pdf</a:t>
            </a:r>
            <a:r>
              <a:rPr lang="en-US" sz="1300" dirty="0">
                <a:solidFill>
                  <a:schemeClr val="accent2">
                    <a:lumMod val="50000"/>
                  </a:schemeClr>
                </a:solidFill>
              </a:rPr>
              <a:t>. Accessed August 17, 2009.</a:t>
            </a:r>
          </a:p>
          <a:p>
            <a:pPr fontAlgn="base">
              <a:buFont typeface="Arial" panose="020B0604020202020204" pitchFamily="34" charset="0"/>
              <a:buAutoNum type="arabicPeriod"/>
            </a:pPr>
            <a:r>
              <a:rPr lang="en-US" sz="1300" dirty="0">
                <a:solidFill>
                  <a:schemeClr val="accent2">
                    <a:lumMod val="50000"/>
                  </a:schemeClr>
                </a:solidFill>
              </a:rPr>
              <a:t>Wolfe MM, Lichtenstein DR, Singh G. Gastrointestinal toxicity of nonsteroidal </a:t>
            </a:r>
            <a:r>
              <a:rPr lang="en-US" sz="1300" dirty="0" err="1">
                <a:solidFill>
                  <a:schemeClr val="accent2">
                    <a:lumMod val="50000"/>
                  </a:schemeClr>
                </a:solidFill>
              </a:rPr>
              <a:t>antiinflammatory</a:t>
            </a:r>
            <a:r>
              <a:rPr lang="en-US" sz="1300" dirty="0">
                <a:solidFill>
                  <a:schemeClr val="accent2">
                    <a:lumMod val="50000"/>
                  </a:schemeClr>
                </a:solidFill>
              </a:rPr>
              <a:t> drugs [published correction appears in N </a:t>
            </a:r>
            <a:r>
              <a:rPr lang="en-US" sz="1300" dirty="0" err="1">
                <a:solidFill>
                  <a:schemeClr val="accent2">
                    <a:lumMod val="50000"/>
                  </a:schemeClr>
                </a:solidFill>
              </a:rPr>
              <a:t>Engl</a:t>
            </a:r>
            <a:r>
              <a:rPr lang="en-US" sz="1300" dirty="0">
                <a:solidFill>
                  <a:schemeClr val="accent2">
                    <a:lumMod val="50000"/>
                  </a:schemeClr>
                </a:solidFill>
              </a:rPr>
              <a:t> J Med. 1999;341(7):548]. N </a:t>
            </a:r>
            <a:r>
              <a:rPr lang="en-US" sz="1300" dirty="0" err="1">
                <a:solidFill>
                  <a:schemeClr val="accent2">
                    <a:lumMod val="50000"/>
                  </a:schemeClr>
                </a:solidFill>
              </a:rPr>
              <a:t>Engl</a:t>
            </a:r>
            <a:r>
              <a:rPr lang="en-US" sz="1300" dirty="0">
                <a:solidFill>
                  <a:schemeClr val="accent2">
                    <a:lumMod val="50000"/>
                  </a:schemeClr>
                </a:solidFill>
              </a:rPr>
              <a:t> J Med. 1999;340(24):1888-1899.</a:t>
            </a:r>
          </a:p>
          <a:p>
            <a:pPr fontAlgn="base">
              <a:buFont typeface="Arial" panose="020B0604020202020204" pitchFamily="34" charset="0"/>
              <a:buAutoNum type="arabicPeriod"/>
            </a:pPr>
            <a:r>
              <a:rPr lang="en-US" sz="1300" dirty="0">
                <a:solidFill>
                  <a:schemeClr val="accent2">
                    <a:lumMod val="50000"/>
                  </a:schemeClr>
                </a:solidFill>
              </a:rPr>
              <a:t>Blower AL, Brooks A, Fenn GC, et al. Emergency admissions for upper gastrointestinal disease and their relation to NSAID use. Aliment Pharm </a:t>
            </a:r>
            <a:r>
              <a:rPr lang="en-US" sz="1300" dirty="0" err="1">
                <a:solidFill>
                  <a:schemeClr val="accent2">
                    <a:lumMod val="50000"/>
                  </a:schemeClr>
                </a:solidFill>
              </a:rPr>
              <a:t>Ther</a:t>
            </a:r>
            <a:r>
              <a:rPr lang="en-US" sz="1300" dirty="0">
                <a:solidFill>
                  <a:schemeClr val="accent2">
                    <a:lumMod val="50000"/>
                  </a:schemeClr>
                </a:solidFill>
              </a:rPr>
              <a:t>. 1997;11(2):283-291. </a:t>
            </a:r>
          </a:p>
          <a:p>
            <a:pPr fontAlgn="base">
              <a:buFont typeface="Arial" panose="020B0604020202020204" pitchFamily="34" charset="0"/>
              <a:buAutoNum type="arabicPeriod"/>
            </a:pPr>
            <a:r>
              <a:rPr lang="en-US" sz="1300" dirty="0" err="1">
                <a:solidFill>
                  <a:schemeClr val="accent2">
                    <a:lumMod val="50000"/>
                  </a:schemeClr>
                </a:solidFill>
              </a:rPr>
              <a:t>Tarone</a:t>
            </a:r>
            <a:r>
              <a:rPr lang="en-US" sz="1300" dirty="0">
                <a:solidFill>
                  <a:schemeClr val="accent2">
                    <a:lumMod val="50000"/>
                  </a:schemeClr>
                </a:solidFill>
              </a:rPr>
              <a:t> RE, Blot WJ, McLaughlin JK. Nonselective </a:t>
            </a:r>
            <a:r>
              <a:rPr lang="en-US" sz="1300" dirty="0" err="1">
                <a:solidFill>
                  <a:schemeClr val="accent2">
                    <a:lumMod val="50000"/>
                  </a:schemeClr>
                </a:solidFill>
              </a:rPr>
              <a:t>nonaspirin</a:t>
            </a:r>
            <a:r>
              <a:rPr lang="en-US" sz="1300" dirty="0">
                <a:solidFill>
                  <a:schemeClr val="accent2">
                    <a:lumMod val="50000"/>
                  </a:schemeClr>
                </a:solidFill>
              </a:rPr>
              <a:t> nonsteroidal anti-inflammatory drugs and gastrointestinal bleeding. Am J </a:t>
            </a:r>
            <a:r>
              <a:rPr lang="en-US" sz="1300" dirty="0" err="1">
                <a:solidFill>
                  <a:schemeClr val="accent2">
                    <a:lumMod val="50000"/>
                  </a:schemeClr>
                </a:solidFill>
              </a:rPr>
              <a:t>Ther</a:t>
            </a:r>
            <a:r>
              <a:rPr lang="en-US" sz="1300" dirty="0">
                <a:solidFill>
                  <a:schemeClr val="accent2">
                    <a:lumMod val="50000"/>
                  </a:schemeClr>
                </a:solidFill>
              </a:rPr>
              <a:t>. 2004;11(1):17-25. </a:t>
            </a:r>
          </a:p>
          <a:p>
            <a:pPr fontAlgn="base">
              <a:buFont typeface="Arial" panose="020B0604020202020204" pitchFamily="34" charset="0"/>
              <a:buAutoNum type="arabicPeriod"/>
            </a:pPr>
            <a:r>
              <a:rPr lang="en-US" sz="1300" dirty="0" err="1">
                <a:solidFill>
                  <a:schemeClr val="accent2">
                    <a:lumMod val="50000"/>
                  </a:schemeClr>
                </a:solidFill>
              </a:rPr>
              <a:t>Barkin</a:t>
            </a:r>
            <a:r>
              <a:rPr lang="en-US" sz="1300" dirty="0">
                <a:solidFill>
                  <a:schemeClr val="accent2">
                    <a:lumMod val="50000"/>
                  </a:schemeClr>
                </a:solidFill>
              </a:rPr>
              <a:t> J. The relation between Helicobacter pylori and nonsteroidal anti-inflammatory drugs. Am J Med. 1998;105(5A):22S-27S. </a:t>
            </a:r>
          </a:p>
          <a:p>
            <a:pPr fontAlgn="base">
              <a:buFont typeface="Arial" panose="020B0604020202020204" pitchFamily="34" charset="0"/>
              <a:buAutoNum type="arabicPeriod"/>
            </a:pPr>
            <a:r>
              <a:rPr lang="en-US" sz="1300" dirty="0">
                <a:solidFill>
                  <a:schemeClr val="accent2">
                    <a:lumMod val="50000"/>
                  </a:schemeClr>
                </a:solidFill>
              </a:rPr>
              <a:t>Silverstein FE, </a:t>
            </a:r>
            <a:r>
              <a:rPr lang="en-US" sz="1300" dirty="0" err="1">
                <a:solidFill>
                  <a:schemeClr val="accent2">
                    <a:lumMod val="50000"/>
                  </a:schemeClr>
                </a:solidFill>
              </a:rPr>
              <a:t>Faich</a:t>
            </a:r>
            <a:r>
              <a:rPr lang="en-US" sz="1300" dirty="0">
                <a:solidFill>
                  <a:schemeClr val="accent2">
                    <a:lumMod val="50000"/>
                  </a:schemeClr>
                </a:solidFill>
              </a:rPr>
              <a:t> G, Goldstein JL, et al. Gastrointestinal toxicity with celecoxib vs nonsteroidal anti-inflammatory drugs for osteoarthritis and rheumatoid arthritis: the CLASS study: a randomized controlled trial. JAMA. 2000;284(10):1247-1255. </a:t>
            </a:r>
          </a:p>
          <a:p>
            <a:pPr fontAlgn="base">
              <a:buFont typeface="Arial" panose="020B0604020202020204" pitchFamily="34" charset="0"/>
              <a:buAutoNum type="arabicPeriod"/>
            </a:pPr>
            <a:r>
              <a:rPr lang="en-US" sz="1300" dirty="0">
                <a:solidFill>
                  <a:schemeClr val="accent2">
                    <a:lumMod val="50000"/>
                  </a:schemeClr>
                </a:solidFill>
              </a:rPr>
              <a:t>Witter J. Celebrex capsules (celecoxib) Medical officer review. http://</a:t>
            </a:r>
            <a:r>
              <a:rPr lang="en-US" sz="1300" dirty="0" err="1">
                <a:solidFill>
                  <a:schemeClr val="accent2">
                    <a:lumMod val="50000"/>
                  </a:schemeClr>
                </a:solidFill>
              </a:rPr>
              <a:t>www.fda.gov</a:t>
            </a:r>
            <a:r>
              <a:rPr lang="en-US" sz="1300" dirty="0">
                <a:solidFill>
                  <a:schemeClr val="accent2">
                    <a:lumMod val="50000"/>
                  </a:schemeClr>
                </a:solidFill>
              </a:rPr>
              <a:t>/</a:t>
            </a:r>
            <a:r>
              <a:rPr lang="en-US" sz="1300" dirty="0" err="1">
                <a:solidFill>
                  <a:schemeClr val="accent2">
                    <a:lumMod val="50000"/>
                  </a:schemeClr>
                </a:solidFill>
              </a:rPr>
              <a:t>ohrms</a:t>
            </a:r>
            <a:r>
              <a:rPr lang="en-US" sz="1300" dirty="0">
                <a:solidFill>
                  <a:schemeClr val="accent2">
                    <a:lumMod val="50000"/>
                  </a:schemeClr>
                </a:solidFill>
              </a:rPr>
              <a:t>/dockets/ac/01/ briefing/3677b1_03_med.pdf. Accessed August 17, 2009. </a:t>
            </a:r>
          </a:p>
          <a:p>
            <a:pPr fontAlgn="base">
              <a:buFont typeface="Arial" panose="020B0604020202020204" pitchFamily="34" charset="0"/>
              <a:buAutoNum type="arabicPeriod"/>
            </a:pPr>
            <a:r>
              <a:rPr lang="en-US" sz="1300" dirty="0">
                <a:solidFill>
                  <a:schemeClr val="accent2">
                    <a:lumMod val="50000"/>
                  </a:schemeClr>
                </a:solidFill>
              </a:rPr>
              <a:t>Silverstein F, Simon L, </a:t>
            </a:r>
            <a:r>
              <a:rPr lang="en-US" sz="1300" dirty="0" err="1">
                <a:solidFill>
                  <a:schemeClr val="accent2">
                    <a:lumMod val="50000"/>
                  </a:schemeClr>
                </a:solidFill>
              </a:rPr>
              <a:t>Faich</a:t>
            </a:r>
            <a:r>
              <a:rPr lang="en-US" sz="1300" dirty="0">
                <a:solidFill>
                  <a:schemeClr val="accent2">
                    <a:lumMod val="50000"/>
                  </a:schemeClr>
                </a:solidFill>
              </a:rPr>
              <a:t> G. Reporting of 6-month vs 12-month data in a clinical trial of celecoxib [in reply]. JAMA. 2001;286(19):2399-2400. </a:t>
            </a:r>
          </a:p>
          <a:p>
            <a:pPr fontAlgn="base">
              <a:buFont typeface="Arial" panose="020B0604020202020204" pitchFamily="34" charset="0"/>
              <a:buAutoNum type="arabicPeriod"/>
            </a:pPr>
            <a:r>
              <a:rPr lang="en-US" sz="1300" dirty="0">
                <a:solidFill>
                  <a:schemeClr val="accent2">
                    <a:lumMod val="50000"/>
                  </a:schemeClr>
                </a:solidFill>
              </a:rPr>
              <a:t>Rostom A, Dube C, Wells G, et al. Prevention of NSAID induced gastroduodenal ulcers. Cochrane Database Syst Rev. 2002;(4):CD002296. </a:t>
            </a:r>
          </a:p>
          <a:p>
            <a:pPr fontAlgn="base">
              <a:buFont typeface="Arial" panose="020B0604020202020204" pitchFamily="34" charset="0"/>
              <a:buAutoNum type="arabicPeriod"/>
            </a:pPr>
            <a:r>
              <a:rPr lang="en-US" sz="1300" dirty="0">
                <a:solidFill>
                  <a:schemeClr val="accent2">
                    <a:lumMod val="50000"/>
                  </a:schemeClr>
                </a:solidFill>
              </a:rPr>
              <a:t>Chan FK, Hung LC, Suen BY, et al. Celecoxib versus diclofenac and omeprazole in reducing the risk of recurrent ulcer bleeding in patients with arthritis. N </a:t>
            </a:r>
            <a:r>
              <a:rPr lang="en-US" sz="1300" dirty="0" err="1">
                <a:solidFill>
                  <a:schemeClr val="accent2">
                    <a:lumMod val="50000"/>
                  </a:schemeClr>
                </a:solidFill>
              </a:rPr>
              <a:t>Engl</a:t>
            </a:r>
            <a:r>
              <a:rPr lang="en-US" sz="1300" dirty="0">
                <a:solidFill>
                  <a:schemeClr val="accent2">
                    <a:lumMod val="50000"/>
                  </a:schemeClr>
                </a:solidFill>
              </a:rPr>
              <a:t> J Med. 2002;347(26):2104-2110. </a:t>
            </a:r>
          </a:p>
          <a:p>
            <a:pPr fontAlgn="base">
              <a:buFont typeface="Arial" panose="020B0604020202020204" pitchFamily="34" charset="0"/>
              <a:buAutoNum type="arabicPeriod"/>
            </a:pPr>
            <a:r>
              <a:rPr lang="en-US" sz="1300" dirty="0">
                <a:solidFill>
                  <a:schemeClr val="accent2">
                    <a:lumMod val="50000"/>
                  </a:schemeClr>
                </a:solidFill>
              </a:rPr>
              <a:t>Gillis JC, </a:t>
            </a:r>
            <a:r>
              <a:rPr lang="en-US" sz="1300" dirty="0" err="1">
                <a:solidFill>
                  <a:schemeClr val="accent2">
                    <a:lumMod val="50000"/>
                  </a:schemeClr>
                </a:solidFill>
              </a:rPr>
              <a:t>Brogden</a:t>
            </a:r>
            <a:r>
              <a:rPr lang="en-US" sz="1300" dirty="0">
                <a:solidFill>
                  <a:schemeClr val="accent2">
                    <a:lumMod val="50000"/>
                  </a:schemeClr>
                </a:solidFill>
              </a:rPr>
              <a:t> RN. Ketorolac. A reappraisal of its pharmacodynamic and pharmacokinetic properties and therapeutic use in pain management. Drugs. 1997;53(1):139-188. </a:t>
            </a:r>
          </a:p>
          <a:p>
            <a:pPr fontAlgn="base">
              <a:buFont typeface="Arial" panose="020B0604020202020204" pitchFamily="34" charset="0"/>
              <a:buAutoNum type="arabicPeriod"/>
            </a:pPr>
            <a:r>
              <a:rPr lang="en-US" sz="1300" dirty="0">
                <a:solidFill>
                  <a:schemeClr val="accent2">
                    <a:lumMod val="50000"/>
                  </a:schemeClr>
                </a:solidFill>
              </a:rPr>
              <a:t>He J, </a:t>
            </a:r>
            <a:r>
              <a:rPr lang="en-US" sz="1300" dirty="0" err="1">
                <a:solidFill>
                  <a:schemeClr val="accent2">
                    <a:lumMod val="50000"/>
                  </a:schemeClr>
                </a:solidFill>
              </a:rPr>
              <a:t>Whelton</a:t>
            </a:r>
            <a:r>
              <a:rPr lang="en-US" sz="1300" dirty="0">
                <a:solidFill>
                  <a:schemeClr val="accent2">
                    <a:lumMod val="50000"/>
                  </a:schemeClr>
                </a:solidFill>
              </a:rPr>
              <a:t> PK, Vu B, </a:t>
            </a:r>
            <a:r>
              <a:rPr lang="en-US" sz="1300" dirty="0" err="1">
                <a:solidFill>
                  <a:schemeClr val="accent2">
                    <a:lumMod val="50000"/>
                  </a:schemeClr>
                </a:solidFill>
              </a:rPr>
              <a:t>Klag</a:t>
            </a:r>
            <a:r>
              <a:rPr lang="en-US" sz="1300" dirty="0">
                <a:solidFill>
                  <a:schemeClr val="accent2">
                    <a:lumMod val="50000"/>
                  </a:schemeClr>
                </a:solidFill>
              </a:rPr>
              <a:t> MJ. Aspirin and risk of hemorrhagic stroke: a meta-analysis of randomized controlled trials. JAMA. 1998;280(22):1930-1935. </a:t>
            </a:r>
          </a:p>
          <a:p>
            <a:pPr fontAlgn="base">
              <a:buFont typeface="Arial" panose="020B0604020202020204" pitchFamily="34" charset="0"/>
              <a:buAutoNum type="arabicPeriod"/>
            </a:pPr>
            <a:r>
              <a:rPr lang="en-US" sz="1300" dirty="0">
                <a:solidFill>
                  <a:schemeClr val="accent2">
                    <a:lumMod val="50000"/>
                  </a:schemeClr>
                </a:solidFill>
              </a:rPr>
              <a:t>Knowles SR, Drucker AM, Weber EA, Shear NH. Management options for patients with aspirin and nonsteroidal </a:t>
            </a:r>
            <a:r>
              <a:rPr lang="en-US" sz="1300" dirty="0" err="1">
                <a:solidFill>
                  <a:schemeClr val="accent2">
                    <a:lumMod val="50000"/>
                  </a:schemeClr>
                </a:solidFill>
              </a:rPr>
              <a:t>antiinflammatory</a:t>
            </a:r>
            <a:r>
              <a:rPr lang="en-US" sz="1300" dirty="0">
                <a:solidFill>
                  <a:schemeClr val="accent2">
                    <a:lumMod val="50000"/>
                  </a:schemeClr>
                </a:solidFill>
              </a:rPr>
              <a:t> drug sensitivity. Ann </a:t>
            </a:r>
            <a:r>
              <a:rPr lang="en-US" sz="1300" dirty="0" err="1">
                <a:solidFill>
                  <a:schemeClr val="accent2">
                    <a:lumMod val="50000"/>
                  </a:schemeClr>
                </a:solidFill>
              </a:rPr>
              <a:t>Pharmacother</a:t>
            </a:r>
            <a:r>
              <a:rPr lang="en-US" sz="1300" dirty="0">
                <a:solidFill>
                  <a:schemeClr val="accent2">
                    <a:lumMod val="50000"/>
                  </a:schemeClr>
                </a:solidFill>
              </a:rPr>
              <a:t>. 2007;41(7):1191-1200. </a:t>
            </a:r>
          </a:p>
          <a:p>
            <a:pPr fontAlgn="base">
              <a:buFont typeface="Arial" panose="020B0604020202020204" pitchFamily="34" charset="0"/>
              <a:buAutoNum type="arabicPeriod"/>
            </a:pPr>
            <a:r>
              <a:rPr lang="en-US" sz="1300" dirty="0">
                <a:solidFill>
                  <a:schemeClr val="accent2">
                    <a:lumMod val="50000"/>
                  </a:schemeClr>
                </a:solidFill>
              </a:rPr>
              <a:t>Lesko SM, Mitchell AA. An assessment of the safety of pediatric ibuprofen. A practitioner-based randomized clinical trial. JAMA. 1995;273(12):929-933.</a:t>
            </a:r>
          </a:p>
          <a:p>
            <a:pPr marL="0" indent="0" fontAlgn="base">
              <a:buNone/>
            </a:pPr>
            <a:endParaRPr lang="en-US" sz="1200" dirty="0">
              <a:solidFill>
                <a:schemeClr val="bg2">
                  <a:lumMod val="25000"/>
                </a:schemeClr>
              </a:solidFill>
            </a:endParaRPr>
          </a:p>
          <a:p>
            <a:pPr marL="0" indent="0" fontAlgn="base">
              <a:buNone/>
            </a:pPr>
            <a:r>
              <a:rPr lang="en-US" sz="1200" dirty="0">
                <a:solidFill>
                  <a:srgbClr val="00B0F0"/>
                </a:solidFill>
              </a:rPr>
              <a:t>Patient Education: </a:t>
            </a:r>
          </a:p>
          <a:p>
            <a:pPr fontAlgn="base">
              <a:buAutoNum type="arabicPeriod"/>
            </a:pPr>
            <a:r>
              <a:rPr lang="en-US" sz="1200" dirty="0">
                <a:solidFill>
                  <a:schemeClr val="accent2">
                    <a:lumMod val="50000"/>
                  </a:schemeClr>
                </a:solidFill>
              </a:rPr>
              <a:t>Hill MV, McMahon ML, </a:t>
            </a:r>
            <a:r>
              <a:rPr lang="en-US" sz="1200" dirty="0" err="1">
                <a:solidFill>
                  <a:schemeClr val="accent2">
                    <a:lumMod val="50000"/>
                  </a:schemeClr>
                </a:solidFill>
              </a:rPr>
              <a:t>Stucke</a:t>
            </a:r>
            <a:r>
              <a:rPr lang="en-US" sz="1200" dirty="0">
                <a:solidFill>
                  <a:schemeClr val="accent2">
                    <a:lumMod val="50000"/>
                  </a:schemeClr>
                </a:solidFill>
              </a:rPr>
              <a:t> RS, Barth RJ, Jr. Wide Variation and Excessive Dosage of Opioid Prescriptions for Common General Surgical Procedures. Ann Surg. 2017;265(4):709-714. </a:t>
            </a:r>
          </a:p>
          <a:p>
            <a:pPr fontAlgn="base">
              <a:buAutoNum type="arabicPeriod"/>
            </a:pPr>
            <a:r>
              <a:rPr lang="en-US" sz="1200" dirty="0">
                <a:solidFill>
                  <a:schemeClr val="accent2">
                    <a:lumMod val="50000"/>
                  </a:schemeClr>
                </a:solidFill>
              </a:rPr>
              <a:t>2. Jones CM, </a:t>
            </a:r>
            <a:r>
              <a:rPr lang="en-US" sz="1200" dirty="0" err="1">
                <a:solidFill>
                  <a:schemeClr val="accent2">
                    <a:lumMod val="50000"/>
                  </a:schemeClr>
                </a:solidFill>
              </a:rPr>
              <a:t>Paulozzi</a:t>
            </a:r>
            <a:r>
              <a:rPr lang="en-US" sz="1200" dirty="0">
                <a:solidFill>
                  <a:schemeClr val="accent2">
                    <a:lumMod val="50000"/>
                  </a:schemeClr>
                </a:solidFill>
              </a:rPr>
              <a:t> LJ, Mack KA. Sources of prescription opioid pain relievers by frequency of past-year nonmedical use in the United States, 2008-2011. JAMA Intern Med. 2014;174(5):802-803.</a:t>
            </a:r>
          </a:p>
        </p:txBody>
      </p:sp>
    </p:spTree>
    <p:extLst>
      <p:ext uri="{BB962C8B-B14F-4D97-AF65-F5344CB8AC3E}">
        <p14:creationId xmlns:p14="http://schemas.microsoft.com/office/powerpoint/2010/main" val="326497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65033"/>
            <a:ext cx="12192000" cy="7929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
            <a:extLst>
              <a:ext uri="{FF2B5EF4-FFF2-40B4-BE49-F238E27FC236}">
                <a16:creationId xmlns:a16="http://schemas.microsoft.com/office/drawing/2014/main" id="{C86FA563-5A6C-964D-803D-BA6F1CE41C52}"/>
              </a:ext>
            </a:extLst>
          </p:cNvPr>
          <p:cNvSpPr txBox="1">
            <a:spLocks/>
          </p:cNvSpPr>
          <p:nvPr/>
        </p:nvSpPr>
        <p:spPr>
          <a:xfrm>
            <a:off x="536359" y="291220"/>
            <a:ext cx="11119281" cy="103979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933" cap="all" spc="67" dirty="0">
                <a:solidFill>
                  <a:schemeClr val="bg2">
                    <a:lumMod val="25000"/>
                  </a:schemeClr>
                </a:solidFill>
                <a:latin typeface="Myriad Pro Cond" panose="020B0506030403020204" pitchFamily="34" charset="0"/>
              </a:rPr>
              <a:t>Modul 6</a:t>
            </a:r>
            <a:r>
              <a:rPr lang="en-US" sz="2933" cap="all" spc="67">
                <a:solidFill>
                  <a:schemeClr val="bg2">
                    <a:lumMod val="25000"/>
                  </a:schemeClr>
                </a:solidFill>
                <a:latin typeface="Myriad Pro Cond" panose="020B0506030403020204" pitchFamily="34" charset="0"/>
              </a:rPr>
              <a:t>:   Multimodal </a:t>
            </a:r>
            <a:r>
              <a:rPr lang="en-US" sz="2933" cap="all" spc="67" dirty="0">
                <a:solidFill>
                  <a:schemeClr val="bg2">
                    <a:lumMod val="25000"/>
                  </a:schemeClr>
                </a:solidFill>
                <a:latin typeface="Myriad Pro Cond" panose="020B0506030403020204" pitchFamily="34" charset="0"/>
              </a:rPr>
              <a:t>analgesia; concept and 					implementation: </a:t>
            </a:r>
            <a:r>
              <a:rPr lang="en-US" sz="2933" cap="all" spc="67" dirty="0">
                <a:solidFill>
                  <a:srgbClr val="00B0F0"/>
                </a:solidFill>
                <a:latin typeface="Myriad Pro Cond" panose="020B0506030403020204" pitchFamily="34" charset="0"/>
              </a:rPr>
              <a:t>NSAID</a:t>
            </a:r>
            <a:r>
              <a:rPr lang="en-US" sz="2933" cap="all" spc="67" dirty="0">
                <a:solidFill>
                  <a:schemeClr val="bg2">
                    <a:lumMod val="25000"/>
                  </a:schemeClr>
                </a:solidFill>
                <a:latin typeface="Myriad Pro Cond" panose="020B0506030403020204" pitchFamily="34" charset="0"/>
              </a:rPr>
              <a:t> Module </a:t>
            </a:r>
            <a:r>
              <a:rPr lang="en-US" sz="2933" cap="all" spc="67" dirty="0">
                <a:solidFill>
                  <a:srgbClr val="00B0F0"/>
                </a:solidFill>
                <a:latin typeface="Myriad Pro Cond" panose="020B0506030403020204" pitchFamily="34" charset="0"/>
              </a:rPr>
              <a:t>Objectives</a:t>
            </a:r>
          </a:p>
          <a:p>
            <a:pPr marL="0" indent="0">
              <a:buNone/>
            </a:pPr>
            <a:r>
              <a:rPr lang="en-US" sz="2933" cap="all" spc="67" dirty="0">
                <a:latin typeface="Myriad Pro Cond" panose="020B0506030403020204" pitchFamily="34" charset="0"/>
              </a:rPr>
              <a:t> </a:t>
            </a:r>
          </a:p>
        </p:txBody>
      </p:sp>
      <p:sp>
        <p:nvSpPr>
          <p:cNvPr id="9" name="TextBox 8">
            <a:extLst>
              <a:ext uri="{FF2B5EF4-FFF2-40B4-BE49-F238E27FC236}">
                <a16:creationId xmlns:a16="http://schemas.microsoft.com/office/drawing/2014/main" id="{3FAE2F4D-7527-0E41-8A84-090D570558BB}"/>
              </a:ext>
            </a:extLst>
          </p:cNvPr>
          <p:cNvSpPr txBox="1"/>
          <p:nvPr/>
        </p:nvSpPr>
        <p:spPr>
          <a:xfrm>
            <a:off x="510577" y="1271294"/>
            <a:ext cx="9144000" cy="307777"/>
          </a:xfrm>
          <a:prstGeom prst="rect">
            <a:avLst/>
          </a:prstGeom>
          <a:noFill/>
        </p:spPr>
        <p:txBody>
          <a:bodyPr wrap="square" rtlCol="0">
            <a:spAutoFit/>
          </a:bodyPr>
          <a:lstStyle/>
          <a:p>
            <a:r>
              <a:rPr lang="en-US" sz="1400" cap="all" spc="67" dirty="0">
                <a:solidFill>
                  <a:schemeClr val="accent1"/>
                </a:solidFill>
                <a:latin typeface="Myriad Pro Cond" panose="020B0506030403020204" pitchFamily="34" charset="0"/>
              </a:rPr>
              <a:t>U</a:t>
            </a:r>
            <a:r>
              <a:rPr lang="en-US" sz="1400" cap="all" spc="67" dirty="0">
                <a:latin typeface="Myriad Pro Cond" panose="020B0506030403020204" pitchFamily="34" charset="0"/>
              </a:rPr>
              <a:t>pon completion of this course, the learner will be able to</a:t>
            </a:r>
            <a:r>
              <a:rPr lang="en-US" sz="1400" cap="all" spc="67" dirty="0">
                <a:solidFill>
                  <a:schemeClr val="accent1"/>
                </a:solidFill>
                <a:latin typeface="Myriad Pro Cond" panose="020B0506030403020204" pitchFamily="34" charset="0"/>
              </a:rPr>
              <a:t>:</a:t>
            </a:r>
          </a:p>
        </p:txBody>
      </p:sp>
      <p:grpSp>
        <p:nvGrpSpPr>
          <p:cNvPr id="11" name="Group 10">
            <a:extLst>
              <a:ext uri="{FF2B5EF4-FFF2-40B4-BE49-F238E27FC236}">
                <a16:creationId xmlns:a16="http://schemas.microsoft.com/office/drawing/2014/main" id="{84C91003-A3F4-F842-9046-EE035CB12393}"/>
              </a:ext>
            </a:extLst>
          </p:cNvPr>
          <p:cNvGrpSpPr/>
          <p:nvPr/>
        </p:nvGrpSpPr>
        <p:grpSpPr>
          <a:xfrm>
            <a:off x="778936" y="2066118"/>
            <a:ext cx="792969" cy="792967"/>
            <a:chOff x="593725" y="1547349"/>
            <a:chExt cx="594727" cy="594725"/>
          </a:xfrm>
          <a:solidFill>
            <a:srgbClr val="00B0F0"/>
          </a:solidFill>
        </p:grpSpPr>
        <p:sp>
          <p:nvSpPr>
            <p:cNvPr id="12" name="Oval 11">
              <a:extLst>
                <a:ext uri="{FF2B5EF4-FFF2-40B4-BE49-F238E27FC236}">
                  <a16:creationId xmlns:a16="http://schemas.microsoft.com/office/drawing/2014/main" id="{6FB3AF30-49BE-5648-BF66-A98A1B254EF3}"/>
                </a:ext>
              </a:extLst>
            </p:cNvPr>
            <p:cNvSpPr/>
            <p:nvPr/>
          </p:nvSpPr>
          <p:spPr>
            <a:xfrm>
              <a:off x="593725" y="15473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13" name="Group 12">
              <a:extLst>
                <a:ext uri="{FF2B5EF4-FFF2-40B4-BE49-F238E27FC236}">
                  <a16:creationId xmlns:a16="http://schemas.microsoft.com/office/drawing/2014/main" id="{04F195CD-960F-154B-AA6D-0FE273D901E8}"/>
                </a:ext>
              </a:extLst>
            </p:cNvPr>
            <p:cNvGrpSpPr/>
            <p:nvPr/>
          </p:nvGrpSpPr>
          <p:grpSpPr>
            <a:xfrm>
              <a:off x="761647" y="1715749"/>
              <a:ext cx="258883" cy="257926"/>
              <a:chOff x="2131171" y="4166449"/>
              <a:chExt cx="759854" cy="757046"/>
            </a:xfrm>
            <a:grpFill/>
          </p:grpSpPr>
          <p:sp>
            <p:nvSpPr>
              <p:cNvPr id="15" name="Freeform 123">
                <a:extLst>
                  <a:ext uri="{FF2B5EF4-FFF2-40B4-BE49-F238E27FC236}">
                    <a16:creationId xmlns:a16="http://schemas.microsoft.com/office/drawing/2014/main" id="{9EFEBD2B-4B5B-2845-8A79-5C617E97CA73}"/>
                  </a:ext>
                </a:extLst>
              </p:cNvPr>
              <p:cNvSpPr>
                <a:spLocks/>
              </p:cNvSpPr>
              <p:nvPr/>
            </p:nvSpPr>
            <p:spPr bwMode="auto">
              <a:xfrm>
                <a:off x="2534931" y="4570207"/>
                <a:ext cx="356094" cy="353288"/>
              </a:xfrm>
              <a:custGeom>
                <a:avLst/>
                <a:gdLst>
                  <a:gd name="T0" fmla="*/ 105 w 202"/>
                  <a:gd name="T1" fmla="*/ 4 h 199"/>
                  <a:gd name="T2" fmla="*/ 92 w 202"/>
                  <a:gd name="T3" fmla="*/ 4 h 199"/>
                  <a:gd name="T4" fmla="*/ 92 w 202"/>
                  <a:gd name="T5" fmla="*/ 17 h 199"/>
                  <a:gd name="T6" fmla="*/ 180 w 202"/>
                  <a:gd name="T7" fmla="*/ 105 h 199"/>
                  <a:gd name="T8" fmla="*/ 179 w 202"/>
                  <a:gd name="T9" fmla="*/ 112 h 199"/>
                  <a:gd name="T10" fmla="*/ 113 w 202"/>
                  <a:gd name="T11" fmla="*/ 178 h 199"/>
                  <a:gd name="T12" fmla="*/ 106 w 202"/>
                  <a:gd name="T13" fmla="*/ 181 h 199"/>
                  <a:gd name="T14" fmla="*/ 106 w 202"/>
                  <a:gd name="T15" fmla="*/ 181 h 199"/>
                  <a:gd name="T16" fmla="*/ 100 w 202"/>
                  <a:gd name="T17" fmla="*/ 178 h 199"/>
                  <a:gd name="T18" fmla="*/ 87 w 202"/>
                  <a:gd name="T19" fmla="*/ 165 h 199"/>
                  <a:gd name="T20" fmla="*/ 133 w 202"/>
                  <a:gd name="T21" fmla="*/ 119 h 199"/>
                  <a:gd name="T22" fmla="*/ 133 w 202"/>
                  <a:gd name="T23" fmla="*/ 106 h 199"/>
                  <a:gd name="T24" fmla="*/ 120 w 202"/>
                  <a:gd name="T25" fmla="*/ 106 h 199"/>
                  <a:gd name="T26" fmla="*/ 74 w 202"/>
                  <a:gd name="T27" fmla="*/ 151 h 199"/>
                  <a:gd name="T28" fmla="*/ 49 w 202"/>
                  <a:gd name="T29" fmla="*/ 125 h 199"/>
                  <a:gd name="T30" fmla="*/ 68 w 202"/>
                  <a:gd name="T31" fmla="*/ 106 h 199"/>
                  <a:gd name="T32" fmla="*/ 68 w 202"/>
                  <a:gd name="T33" fmla="*/ 92 h 199"/>
                  <a:gd name="T34" fmla="*/ 54 w 202"/>
                  <a:gd name="T35" fmla="*/ 92 h 199"/>
                  <a:gd name="T36" fmla="*/ 35 w 202"/>
                  <a:gd name="T37" fmla="*/ 111 h 199"/>
                  <a:gd name="T38" fmla="*/ 17 w 202"/>
                  <a:gd name="T39" fmla="*/ 93 h 199"/>
                  <a:gd name="T40" fmla="*/ 4 w 202"/>
                  <a:gd name="T41" fmla="*/ 93 h 199"/>
                  <a:gd name="T42" fmla="*/ 4 w 202"/>
                  <a:gd name="T43" fmla="*/ 106 h 199"/>
                  <a:gd name="T44" fmla="*/ 87 w 202"/>
                  <a:gd name="T45" fmla="*/ 191 h 199"/>
                  <a:gd name="T46" fmla="*/ 87 w 202"/>
                  <a:gd name="T47" fmla="*/ 192 h 199"/>
                  <a:gd name="T48" fmla="*/ 106 w 202"/>
                  <a:gd name="T49" fmla="*/ 199 h 199"/>
                  <a:gd name="T50" fmla="*/ 106 w 202"/>
                  <a:gd name="T51" fmla="*/ 199 h 199"/>
                  <a:gd name="T52" fmla="*/ 127 w 202"/>
                  <a:gd name="T53" fmla="*/ 192 h 199"/>
                  <a:gd name="T54" fmla="*/ 192 w 202"/>
                  <a:gd name="T55" fmla="*/ 125 h 199"/>
                  <a:gd name="T56" fmla="*/ 193 w 202"/>
                  <a:gd name="T57" fmla="*/ 91 h 199"/>
                  <a:gd name="T58" fmla="*/ 105 w 202"/>
                  <a:gd name="T59"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99">
                    <a:moveTo>
                      <a:pt x="105" y="4"/>
                    </a:moveTo>
                    <a:cubicBezTo>
                      <a:pt x="101" y="0"/>
                      <a:pt x="96" y="0"/>
                      <a:pt x="92" y="4"/>
                    </a:cubicBezTo>
                    <a:cubicBezTo>
                      <a:pt x="88" y="7"/>
                      <a:pt x="88" y="13"/>
                      <a:pt x="92" y="17"/>
                    </a:cubicBezTo>
                    <a:cubicBezTo>
                      <a:pt x="180" y="105"/>
                      <a:pt x="180" y="105"/>
                      <a:pt x="180" y="105"/>
                    </a:cubicBezTo>
                    <a:cubicBezTo>
                      <a:pt x="181" y="106"/>
                      <a:pt x="181" y="110"/>
                      <a:pt x="179" y="112"/>
                    </a:cubicBezTo>
                    <a:cubicBezTo>
                      <a:pt x="113" y="178"/>
                      <a:pt x="113" y="178"/>
                      <a:pt x="113" y="178"/>
                    </a:cubicBezTo>
                    <a:cubicBezTo>
                      <a:pt x="112" y="179"/>
                      <a:pt x="109" y="181"/>
                      <a:pt x="106" y="181"/>
                    </a:cubicBezTo>
                    <a:cubicBezTo>
                      <a:pt x="106" y="181"/>
                      <a:pt x="106" y="181"/>
                      <a:pt x="106" y="181"/>
                    </a:cubicBezTo>
                    <a:cubicBezTo>
                      <a:pt x="104" y="181"/>
                      <a:pt x="102" y="180"/>
                      <a:pt x="100" y="178"/>
                    </a:cubicBezTo>
                    <a:cubicBezTo>
                      <a:pt x="100" y="178"/>
                      <a:pt x="95" y="173"/>
                      <a:pt x="87" y="165"/>
                    </a:cubicBezTo>
                    <a:cubicBezTo>
                      <a:pt x="133" y="119"/>
                      <a:pt x="133" y="119"/>
                      <a:pt x="133" y="119"/>
                    </a:cubicBezTo>
                    <a:cubicBezTo>
                      <a:pt x="137" y="115"/>
                      <a:pt x="137" y="109"/>
                      <a:pt x="133" y="106"/>
                    </a:cubicBezTo>
                    <a:cubicBezTo>
                      <a:pt x="129" y="102"/>
                      <a:pt x="123" y="102"/>
                      <a:pt x="120" y="106"/>
                    </a:cubicBezTo>
                    <a:cubicBezTo>
                      <a:pt x="74" y="151"/>
                      <a:pt x="74" y="151"/>
                      <a:pt x="74" y="151"/>
                    </a:cubicBezTo>
                    <a:cubicBezTo>
                      <a:pt x="67" y="143"/>
                      <a:pt x="58" y="135"/>
                      <a:pt x="49" y="125"/>
                    </a:cubicBezTo>
                    <a:cubicBezTo>
                      <a:pt x="68" y="106"/>
                      <a:pt x="68" y="106"/>
                      <a:pt x="68" y="106"/>
                    </a:cubicBezTo>
                    <a:cubicBezTo>
                      <a:pt x="71" y="102"/>
                      <a:pt x="71" y="96"/>
                      <a:pt x="68" y="92"/>
                    </a:cubicBezTo>
                    <a:cubicBezTo>
                      <a:pt x="64" y="89"/>
                      <a:pt x="58" y="89"/>
                      <a:pt x="54" y="92"/>
                    </a:cubicBezTo>
                    <a:cubicBezTo>
                      <a:pt x="35" y="111"/>
                      <a:pt x="35" y="111"/>
                      <a:pt x="35" y="111"/>
                    </a:cubicBezTo>
                    <a:cubicBezTo>
                      <a:pt x="30" y="105"/>
                      <a:pt x="24" y="99"/>
                      <a:pt x="17" y="93"/>
                    </a:cubicBezTo>
                    <a:cubicBezTo>
                      <a:pt x="14" y="89"/>
                      <a:pt x="8" y="89"/>
                      <a:pt x="4" y="93"/>
                    </a:cubicBezTo>
                    <a:cubicBezTo>
                      <a:pt x="0" y="97"/>
                      <a:pt x="0" y="103"/>
                      <a:pt x="4" y="106"/>
                    </a:cubicBezTo>
                    <a:cubicBezTo>
                      <a:pt x="53" y="155"/>
                      <a:pt x="86" y="191"/>
                      <a:pt x="87" y="191"/>
                    </a:cubicBezTo>
                    <a:cubicBezTo>
                      <a:pt x="87" y="191"/>
                      <a:pt x="87" y="192"/>
                      <a:pt x="87" y="192"/>
                    </a:cubicBezTo>
                    <a:cubicBezTo>
                      <a:pt x="92" y="197"/>
                      <a:pt x="99" y="199"/>
                      <a:pt x="106" y="199"/>
                    </a:cubicBezTo>
                    <a:cubicBezTo>
                      <a:pt x="106" y="199"/>
                      <a:pt x="106" y="199"/>
                      <a:pt x="106" y="199"/>
                    </a:cubicBezTo>
                    <a:cubicBezTo>
                      <a:pt x="114" y="199"/>
                      <a:pt x="122" y="196"/>
                      <a:pt x="127" y="192"/>
                    </a:cubicBezTo>
                    <a:cubicBezTo>
                      <a:pt x="192" y="125"/>
                      <a:pt x="192" y="125"/>
                      <a:pt x="192" y="125"/>
                    </a:cubicBezTo>
                    <a:cubicBezTo>
                      <a:pt x="201" y="116"/>
                      <a:pt x="202" y="100"/>
                      <a:pt x="193" y="91"/>
                    </a:cubicBezTo>
                    <a:lnTo>
                      <a:pt x="105" y="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6" name="Freeform 124">
                <a:extLst>
                  <a:ext uri="{FF2B5EF4-FFF2-40B4-BE49-F238E27FC236}">
                    <a16:creationId xmlns:a16="http://schemas.microsoft.com/office/drawing/2014/main" id="{574A40CE-FCE1-004B-AE86-60AF9BDB583E}"/>
                  </a:ext>
                </a:extLst>
              </p:cNvPr>
              <p:cNvSpPr>
                <a:spLocks/>
              </p:cNvSpPr>
              <p:nvPr/>
            </p:nvSpPr>
            <p:spPr bwMode="auto">
              <a:xfrm>
                <a:off x="2131171" y="4166449"/>
                <a:ext cx="364505" cy="361701"/>
              </a:xfrm>
              <a:custGeom>
                <a:avLst/>
                <a:gdLst>
                  <a:gd name="T0" fmla="*/ 98 w 205"/>
                  <a:gd name="T1" fmla="*/ 203 h 205"/>
                  <a:gd name="T2" fmla="*/ 105 w 205"/>
                  <a:gd name="T3" fmla="*/ 205 h 205"/>
                  <a:gd name="T4" fmla="*/ 112 w 205"/>
                  <a:gd name="T5" fmla="*/ 203 h 205"/>
                  <a:gd name="T6" fmla="*/ 112 w 205"/>
                  <a:gd name="T7" fmla="*/ 189 h 205"/>
                  <a:gd name="T8" fmla="*/ 92 w 205"/>
                  <a:gd name="T9" fmla="*/ 170 h 205"/>
                  <a:gd name="T10" fmla="*/ 111 w 205"/>
                  <a:gd name="T11" fmla="*/ 151 h 205"/>
                  <a:gd name="T12" fmla="*/ 111 w 205"/>
                  <a:gd name="T13" fmla="*/ 138 h 205"/>
                  <a:gd name="T14" fmla="*/ 98 w 205"/>
                  <a:gd name="T15" fmla="*/ 138 h 205"/>
                  <a:gd name="T16" fmla="*/ 79 w 205"/>
                  <a:gd name="T17" fmla="*/ 157 h 205"/>
                  <a:gd name="T18" fmla="*/ 53 w 205"/>
                  <a:gd name="T19" fmla="*/ 131 h 205"/>
                  <a:gd name="T20" fmla="*/ 98 w 205"/>
                  <a:gd name="T21" fmla="*/ 86 h 205"/>
                  <a:gd name="T22" fmla="*/ 98 w 205"/>
                  <a:gd name="T23" fmla="*/ 72 h 205"/>
                  <a:gd name="T24" fmla="*/ 85 w 205"/>
                  <a:gd name="T25" fmla="*/ 72 h 205"/>
                  <a:gd name="T26" fmla="*/ 39 w 205"/>
                  <a:gd name="T27" fmla="*/ 118 h 205"/>
                  <a:gd name="T28" fmla="*/ 26 w 205"/>
                  <a:gd name="T29" fmla="*/ 105 h 205"/>
                  <a:gd name="T30" fmla="*/ 26 w 205"/>
                  <a:gd name="T31" fmla="*/ 92 h 205"/>
                  <a:gd name="T32" fmla="*/ 91 w 205"/>
                  <a:gd name="T33" fmla="*/ 27 h 205"/>
                  <a:gd name="T34" fmla="*/ 104 w 205"/>
                  <a:gd name="T35" fmla="*/ 27 h 205"/>
                  <a:gd name="T36" fmla="*/ 188 w 205"/>
                  <a:gd name="T37" fmla="*/ 115 h 205"/>
                  <a:gd name="T38" fmla="*/ 201 w 205"/>
                  <a:gd name="T39" fmla="*/ 115 h 205"/>
                  <a:gd name="T40" fmla="*/ 201 w 205"/>
                  <a:gd name="T41" fmla="*/ 102 h 205"/>
                  <a:gd name="T42" fmla="*/ 118 w 205"/>
                  <a:gd name="T43" fmla="*/ 14 h 205"/>
                  <a:gd name="T44" fmla="*/ 118 w 205"/>
                  <a:gd name="T45" fmla="*/ 14 h 205"/>
                  <a:gd name="T46" fmla="*/ 78 w 205"/>
                  <a:gd name="T47" fmla="*/ 14 h 205"/>
                  <a:gd name="T48" fmla="*/ 13 w 205"/>
                  <a:gd name="T49" fmla="*/ 79 h 205"/>
                  <a:gd name="T50" fmla="*/ 13 w 205"/>
                  <a:gd name="T51" fmla="*/ 119 h 205"/>
                  <a:gd name="T52" fmla="*/ 98 w 205"/>
                  <a:gd name="T53" fmla="*/ 2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05">
                    <a:moveTo>
                      <a:pt x="98" y="203"/>
                    </a:moveTo>
                    <a:cubicBezTo>
                      <a:pt x="100" y="205"/>
                      <a:pt x="103" y="205"/>
                      <a:pt x="105" y="205"/>
                    </a:cubicBezTo>
                    <a:cubicBezTo>
                      <a:pt x="108" y="205"/>
                      <a:pt x="110" y="205"/>
                      <a:pt x="112" y="203"/>
                    </a:cubicBezTo>
                    <a:cubicBezTo>
                      <a:pt x="115" y="199"/>
                      <a:pt x="115" y="193"/>
                      <a:pt x="112" y="189"/>
                    </a:cubicBezTo>
                    <a:cubicBezTo>
                      <a:pt x="105" y="183"/>
                      <a:pt x="98" y="176"/>
                      <a:pt x="92" y="170"/>
                    </a:cubicBezTo>
                    <a:cubicBezTo>
                      <a:pt x="111" y="151"/>
                      <a:pt x="111" y="151"/>
                      <a:pt x="111" y="151"/>
                    </a:cubicBezTo>
                    <a:cubicBezTo>
                      <a:pt x="115" y="148"/>
                      <a:pt x="115" y="142"/>
                      <a:pt x="111" y="138"/>
                    </a:cubicBezTo>
                    <a:cubicBezTo>
                      <a:pt x="107" y="134"/>
                      <a:pt x="102" y="134"/>
                      <a:pt x="98" y="138"/>
                    </a:cubicBezTo>
                    <a:cubicBezTo>
                      <a:pt x="79" y="157"/>
                      <a:pt x="79" y="157"/>
                      <a:pt x="79" y="157"/>
                    </a:cubicBezTo>
                    <a:cubicBezTo>
                      <a:pt x="69" y="147"/>
                      <a:pt x="60" y="138"/>
                      <a:pt x="53" y="131"/>
                    </a:cubicBezTo>
                    <a:cubicBezTo>
                      <a:pt x="98" y="86"/>
                      <a:pt x="98" y="86"/>
                      <a:pt x="98" y="86"/>
                    </a:cubicBezTo>
                    <a:cubicBezTo>
                      <a:pt x="102" y="82"/>
                      <a:pt x="102" y="76"/>
                      <a:pt x="98" y="72"/>
                    </a:cubicBezTo>
                    <a:cubicBezTo>
                      <a:pt x="94" y="69"/>
                      <a:pt x="88" y="69"/>
                      <a:pt x="85" y="72"/>
                    </a:cubicBezTo>
                    <a:cubicBezTo>
                      <a:pt x="39" y="118"/>
                      <a:pt x="39" y="118"/>
                      <a:pt x="39" y="118"/>
                    </a:cubicBezTo>
                    <a:cubicBezTo>
                      <a:pt x="31" y="110"/>
                      <a:pt x="26" y="105"/>
                      <a:pt x="26" y="105"/>
                    </a:cubicBezTo>
                    <a:cubicBezTo>
                      <a:pt x="26" y="105"/>
                      <a:pt x="20" y="98"/>
                      <a:pt x="26" y="92"/>
                    </a:cubicBezTo>
                    <a:cubicBezTo>
                      <a:pt x="91" y="27"/>
                      <a:pt x="91" y="27"/>
                      <a:pt x="91" y="27"/>
                    </a:cubicBezTo>
                    <a:cubicBezTo>
                      <a:pt x="96" y="23"/>
                      <a:pt x="100" y="22"/>
                      <a:pt x="104" y="27"/>
                    </a:cubicBezTo>
                    <a:cubicBezTo>
                      <a:pt x="107" y="30"/>
                      <a:pt x="140" y="67"/>
                      <a:pt x="188" y="115"/>
                    </a:cubicBezTo>
                    <a:cubicBezTo>
                      <a:pt x="192" y="119"/>
                      <a:pt x="198" y="119"/>
                      <a:pt x="201" y="115"/>
                    </a:cubicBezTo>
                    <a:cubicBezTo>
                      <a:pt x="205" y="111"/>
                      <a:pt x="205" y="105"/>
                      <a:pt x="201" y="102"/>
                    </a:cubicBezTo>
                    <a:cubicBezTo>
                      <a:pt x="151" y="52"/>
                      <a:pt x="118" y="14"/>
                      <a:pt x="118" y="14"/>
                    </a:cubicBezTo>
                    <a:cubicBezTo>
                      <a:pt x="118" y="14"/>
                      <a:pt x="118" y="14"/>
                      <a:pt x="118" y="14"/>
                    </a:cubicBezTo>
                    <a:cubicBezTo>
                      <a:pt x="104" y="0"/>
                      <a:pt x="88" y="4"/>
                      <a:pt x="78" y="14"/>
                    </a:cubicBezTo>
                    <a:cubicBezTo>
                      <a:pt x="13" y="79"/>
                      <a:pt x="13" y="79"/>
                      <a:pt x="13" y="79"/>
                    </a:cubicBezTo>
                    <a:cubicBezTo>
                      <a:pt x="0" y="91"/>
                      <a:pt x="3" y="109"/>
                      <a:pt x="13" y="119"/>
                    </a:cubicBezTo>
                    <a:cubicBezTo>
                      <a:pt x="13" y="119"/>
                      <a:pt x="49" y="153"/>
                      <a:pt x="98" y="203"/>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17" name="Freeform 125">
                <a:extLst>
                  <a:ext uri="{FF2B5EF4-FFF2-40B4-BE49-F238E27FC236}">
                    <a16:creationId xmlns:a16="http://schemas.microsoft.com/office/drawing/2014/main" id="{5100EFA2-2FB5-384D-A88C-812D5FE9C35D}"/>
                  </a:ext>
                </a:extLst>
              </p:cNvPr>
              <p:cNvSpPr>
                <a:spLocks noEditPoints="1"/>
              </p:cNvSpPr>
              <p:nvPr/>
            </p:nvSpPr>
            <p:spPr bwMode="auto">
              <a:xfrm>
                <a:off x="2136779" y="4172057"/>
                <a:ext cx="754246" cy="751438"/>
              </a:xfrm>
              <a:custGeom>
                <a:avLst/>
                <a:gdLst>
                  <a:gd name="T0" fmla="*/ 373 w 427"/>
                  <a:gd name="T1" fmla="*/ 156 h 425"/>
                  <a:gd name="T2" fmla="*/ 420 w 427"/>
                  <a:gd name="T3" fmla="*/ 109 h 425"/>
                  <a:gd name="T4" fmla="*/ 427 w 427"/>
                  <a:gd name="T5" fmla="*/ 92 h 425"/>
                  <a:gd name="T6" fmla="*/ 420 w 427"/>
                  <a:gd name="T7" fmla="*/ 76 h 425"/>
                  <a:gd name="T8" fmla="*/ 351 w 427"/>
                  <a:gd name="T9" fmla="*/ 7 h 425"/>
                  <a:gd name="T10" fmla="*/ 335 w 427"/>
                  <a:gd name="T11" fmla="*/ 0 h 425"/>
                  <a:gd name="T12" fmla="*/ 319 w 427"/>
                  <a:gd name="T13" fmla="*/ 7 h 425"/>
                  <a:gd name="T14" fmla="*/ 270 w 427"/>
                  <a:gd name="T15" fmla="*/ 56 h 425"/>
                  <a:gd name="T16" fmla="*/ 268 w 427"/>
                  <a:gd name="T17" fmla="*/ 58 h 425"/>
                  <a:gd name="T18" fmla="*/ 45 w 427"/>
                  <a:gd name="T19" fmla="*/ 282 h 425"/>
                  <a:gd name="T20" fmla="*/ 42 w 427"/>
                  <a:gd name="T21" fmla="*/ 285 h 425"/>
                  <a:gd name="T22" fmla="*/ 1 w 427"/>
                  <a:gd name="T23" fmla="*/ 413 h 425"/>
                  <a:gd name="T24" fmla="*/ 3 w 427"/>
                  <a:gd name="T25" fmla="*/ 422 h 425"/>
                  <a:gd name="T26" fmla="*/ 10 w 427"/>
                  <a:gd name="T27" fmla="*/ 425 h 425"/>
                  <a:gd name="T28" fmla="*/ 12 w 427"/>
                  <a:gd name="T29" fmla="*/ 424 h 425"/>
                  <a:gd name="T30" fmla="*/ 143 w 427"/>
                  <a:gd name="T31" fmla="*/ 385 h 425"/>
                  <a:gd name="T32" fmla="*/ 147 w 427"/>
                  <a:gd name="T33" fmla="*/ 383 h 425"/>
                  <a:gd name="T34" fmla="*/ 371 w 427"/>
                  <a:gd name="T35" fmla="*/ 158 h 425"/>
                  <a:gd name="T36" fmla="*/ 373 w 427"/>
                  <a:gd name="T37" fmla="*/ 156 h 425"/>
                  <a:gd name="T38" fmla="*/ 332 w 427"/>
                  <a:gd name="T39" fmla="*/ 20 h 425"/>
                  <a:gd name="T40" fmla="*/ 335 w 427"/>
                  <a:gd name="T41" fmla="*/ 19 h 425"/>
                  <a:gd name="T42" fmla="*/ 338 w 427"/>
                  <a:gd name="T43" fmla="*/ 20 h 425"/>
                  <a:gd name="T44" fmla="*/ 407 w 427"/>
                  <a:gd name="T45" fmla="*/ 89 h 425"/>
                  <a:gd name="T46" fmla="*/ 408 w 427"/>
                  <a:gd name="T47" fmla="*/ 92 h 425"/>
                  <a:gd name="T48" fmla="*/ 407 w 427"/>
                  <a:gd name="T49" fmla="*/ 95 h 425"/>
                  <a:gd name="T50" fmla="*/ 365 w 427"/>
                  <a:gd name="T51" fmla="*/ 138 h 425"/>
                  <a:gd name="T52" fmla="*/ 290 w 427"/>
                  <a:gd name="T53" fmla="*/ 63 h 425"/>
                  <a:gd name="T54" fmla="*/ 332 w 427"/>
                  <a:gd name="T55" fmla="*/ 20 h 425"/>
                  <a:gd name="T56" fmla="*/ 124 w 427"/>
                  <a:gd name="T57" fmla="*/ 328 h 425"/>
                  <a:gd name="T58" fmla="*/ 98 w 427"/>
                  <a:gd name="T59" fmla="*/ 328 h 425"/>
                  <a:gd name="T60" fmla="*/ 98 w 427"/>
                  <a:gd name="T61" fmla="*/ 301 h 425"/>
                  <a:gd name="T62" fmla="*/ 299 w 427"/>
                  <a:gd name="T63" fmla="*/ 99 h 425"/>
                  <a:gd name="T64" fmla="*/ 327 w 427"/>
                  <a:gd name="T65" fmla="*/ 127 h 425"/>
                  <a:gd name="T66" fmla="*/ 124 w 427"/>
                  <a:gd name="T67" fmla="*/ 328 h 425"/>
                  <a:gd name="T68" fmla="*/ 277 w 427"/>
                  <a:gd name="T69" fmla="*/ 76 h 425"/>
                  <a:gd name="T70" fmla="*/ 286 w 427"/>
                  <a:gd name="T71" fmla="*/ 86 h 425"/>
                  <a:gd name="T72" fmla="*/ 86 w 427"/>
                  <a:gd name="T73" fmla="*/ 287 h 425"/>
                  <a:gd name="T74" fmla="*/ 70 w 427"/>
                  <a:gd name="T75" fmla="*/ 283 h 425"/>
                  <a:gd name="T76" fmla="*/ 277 w 427"/>
                  <a:gd name="T77" fmla="*/ 76 h 425"/>
                  <a:gd name="T78" fmla="*/ 57 w 427"/>
                  <a:gd name="T79" fmla="*/ 299 h 425"/>
                  <a:gd name="T80" fmla="*/ 79 w 427"/>
                  <a:gd name="T81" fmla="*/ 304 h 425"/>
                  <a:gd name="T82" fmla="*/ 79 w 427"/>
                  <a:gd name="T83" fmla="*/ 337 h 425"/>
                  <a:gd name="T84" fmla="*/ 88 w 427"/>
                  <a:gd name="T85" fmla="*/ 346 h 425"/>
                  <a:gd name="T86" fmla="*/ 121 w 427"/>
                  <a:gd name="T87" fmla="*/ 346 h 425"/>
                  <a:gd name="T88" fmla="*/ 128 w 427"/>
                  <a:gd name="T89" fmla="*/ 371 h 425"/>
                  <a:gd name="T90" fmla="*/ 24 w 427"/>
                  <a:gd name="T91" fmla="*/ 401 h 425"/>
                  <a:gd name="T92" fmla="*/ 57 w 427"/>
                  <a:gd name="T93" fmla="*/ 299 h 425"/>
                  <a:gd name="T94" fmla="*/ 144 w 427"/>
                  <a:gd name="T95" fmla="*/ 360 h 425"/>
                  <a:gd name="T96" fmla="*/ 138 w 427"/>
                  <a:gd name="T97" fmla="*/ 340 h 425"/>
                  <a:gd name="T98" fmla="*/ 341 w 427"/>
                  <a:gd name="T99" fmla="*/ 140 h 425"/>
                  <a:gd name="T100" fmla="*/ 351 w 427"/>
                  <a:gd name="T101" fmla="*/ 151 h 425"/>
                  <a:gd name="T102" fmla="*/ 144 w 427"/>
                  <a:gd name="T103" fmla="*/ 36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 h="425">
                    <a:moveTo>
                      <a:pt x="373" y="156"/>
                    </a:moveTo>
                    <a:cubicBezTo>
                      <a:pt x="420" y="109"/>
                      <a:pt x="420" y="109"/>
                      <a:pt x="420" y="109"/>
                    </a:cubicBezTo>
                    <a:cubicBezTo>
                      <a:pt x="424" y="104"/>
                      <a:pt x="427" y="98"/>
                      <a:pt x="427" y="92"/>
                    </a:cubicBezTo>
                    <a:cubicBezTo>
                      <a:pt x="427" y="86"/>
                      <a:pt x="424" y="80"/>
                      <a:pt x="420" y="76"/>
                    </a:cubicBezTo>
                    <a:cubicBezTo>
                      <a:pt x="351" y="7"/>
                      <a:pt x="351" y="7"/>
                      <a:pt x="351" y="7"/>
                    </a:cubicBezTo>
                    <a:cubicBezTo>
                      <a:pt x="347" y="3"/>
                      <a:pt x="341" y="0"/>
                      <a:pt x="335" y="0"/>
                    </a:cubicBezTo>
                    <a:cubicBezTo>
                      <a:pt x="329" y="0"/>
                      <a:pt x="323" y="3"/>
                      <a:pt x="319" y="7"/>
                    </a:cubicBezTo>
                    <a:cubicBezTo>
                      <a:pt x="270" y="56"/>
                      <a:pt x="270" y="56"/>
                      <a:pt x="270" y="56"/>
                    </a:cubicBezTo>
                    <a:cubicBezTo>
                      <a:pt x="269" y="57"/>
                      <a:pt x="269" y="57"/>
                      <a:pt x="268" y="58"/>
                    </a:cubicBezTo>
                    <a:cubicBezTo>
                      <a:pt x="45" y="282"/>
                      <a:pt x="45" y="282"/>
                      <a:pt x="45" y="282"/>
                    </a:cubicBezTo>
                    <a:cubicBezTo>
                      <a:pt x="43" y="283"/>
                      <a:pt x="43" y="284"/>
                      <a:pt x="42" y="285"/>
                    </a:cubicBezTo>
                    <a:cubicBezTo>
                      <a:pt x="1" y="413"/>
                      <a:pt x="1" y="413"/>
                      <a:pt x="1" y="413"/>
                    </a:cubicBezTo>
                    <a:cubicBezTo>
                      <a:pt x="0" y="416"/>
                      <a:pt x="1" y="420"/>
                      <a:pt x="3" y="422"/>
                    </a:cubicBezTo>
                    <a:cubicBezTo>
                      <a:pt x="5" y="424"/>
                      <a:pt x="7" y="425"/>
                      <a:pt x="10" y="425"/>
                    </a:cubicBezTo>
                    <a:cubicBezTo>
                      <a:pt x="11" y="425"/>
                      <a:pt x="12" y="425"/>
                      <a:pt x="12" y="424"/>
                    </a:cubicBezTo>
                    <a:cubicBezTo>
                      <a:pt x="143" y="385"/>
                      <a:pt x="143" y="385"/>
                      <a:pt x="143" y="385"/>
                    </a:cubicBezTo>
                    <a:cubicBezTo>
                      <a:pt x="145" y="385"/>
                      <a:pt x="146" y="384"/>
                      <a:pt x="147" y="383"/>
                    </a:cubicBezTo>
                    <a:cubicBezTo>
                      <a:pt x="371" y="158"/>
                      <a:pt x="371" y="158"/>
                      <a:pt x="371" y="158"/>
                    </a:cubicBezTo>
                    <a:cubicBezTo>
                      <a:pt x="372" y="157"/>
                      <a:pt x="372" y="157"/>
                      <a:pt x="373" y="156"/>
                    </a:cubicBezTo>
                    <a:close/>
                    <a:moveTo>
                      <a:pt x="332" y="20"/>
                    </a:moveTo>
                    <a:cubicBezTo>
                      <a:pt x="333" y="19"/>
                      <a:pt x="334" y="19"/>
                      <a:pt x="335" y="19"/>
                    </a:cubicBezTo>
                    <a:cubicBezTo>
                      <a:pt x="336" y="19"/>
                      <a:pt x="337" y="19"/>
                      <a:pt x="338" y="20"/>
                    </a:cubicBezTo>
                    <a:cubicBezTo>
                      <a:pt x="407" y="89"/>
                      <a:pt x="407" y="89"/>
                      <a:pt x="407" y="89"/>
                    </a:cubicBezTo>
                    <a:cubicBezTo>
                      <a:pt x="408" y="90"/>
                      <a:pt x="408" y="92"/>
                      <a:pt x="408" y="92"/>
                    </a:cubicBezTo>
                    <a:cubicBezTo>
                      <a:pt x="408" y="93"/>
                      <a:pt x="408" y="94"/>
                      <a:pt x="407" y="95"/>
                    </a:cubicBezTo>
                    <a:cubicBezTo>
                      <a:pt x="365" y="138"/>
                      <a:pt x="365" y="138"/>
                      <a:pt x="365" y="138"/>
                    </a:cubicBezTo>
                    <a:cubicBezTo>
                      <a:pt x="290" y="63"/>
                      <a:pt x="290" y="63"/>
                      <a:pt x="290" y="63"/>
                    </a:cubicBezTo>
                    <a:lnTo>
                      <a:pt x="332" y="20"/>
                    </a:lnTo>
                    <a:close/>
                    <a:moveTo>
                      <a:pt x="124" y="328"/>
                    </a:moveTo>
                    <a:cubicBezTo>
                      <a:pt x="98" y="328"/>
                      <a:pt x="98" y="328"/>
                      <a:pt x="98" y="328"/>
                    </a:cubicBezTo>
                    <a:cubicBezTo>
                      <a:pt x="98" y="301"/>
                      <a:pt x="98" y="301"/>
                      <a:pt x="98" y="301"/>
                    </a:cubicBezTo>
                    <a:cubicBezTo>
                      <a:pt x="299" y="99"/>
                      <a:pt x="299" y="99"/>
                      <a:pt x="299" y="99"/>
                    </a:cubicBezTo>
                    <a:cubicBezTo>
                      <a:pt x="327" y="127"/>
                      <a:pt x="327" y="127"/>
                      <a:pt x="327" y="127"/>
                    </a:cubicBezTo>
                    <a:lnTo>
                      <a:pt x="124" y="328"/>
                    </a:lnTo>
                    <a:close/>
                    <a:moveTo>
                      <a:pt x="277" y="76"/>
                    </a:moveTo>
                    <a:cubicBezTo>
                      <a:pt x="286" y="86"/>
                      <a:pt x="286" y="86"/>
                      <a:pt x="286" y="86"/>
                    </a:cubicBezTo>
                    <a:cubicBezTo>
                      <a:pt x="86" y="287"/>
                      <a:pt x="86" y="287"/>
                      <a:pt x="86" y="287"/>
                    </a:cubicBezTo>
                    <a:cubicBezTo>
                      <a:pt x="70" y="283"/>
                      <a:pt x="70" y="283"/>
                      <a:pt x="70" y="283"/>
                    </a:cubicBezTo>
                    <a:lnTo>
                      <a:pt x="277" y="76"/>
                    </a:lnTo>
                    <a:close/>
                    <a:moveTo>
                      <a:pt x="57" y="299"/>
                    </a:moveTo>
                    <a:cubicBezTo>
                      <a:pt x="79" y="304"/>
                      <a:pt x="79" y="304"/>
                      <a:pt x="79" y="304"/>
                    </a:cubicBezTo>
                    <a:cubicBezTo>
                      <a:pt x="79" y="337"/>
                      <a:pt x="79" y="337"/>
                      <a:pt x="79" y="337"/>
                    </a:cubicBezTo>
                    <a:cubicBezTo>
                      <a:pt x="79" y="342"/>
                      <a:pt x="83" y="346"/>
                      <a:pt x="88" y="346"/>
                    </a:cubicBezTo>
                    <a:cubicBezTo>
                      <a:pt x="121" y="346"/>
                      <a:pt x="121" y="346"/>
                      <a:pt x="121" y="346"/>
                    </a:cubicBezTo>
                    <a:cubicBezTo>
                      <a:pt x="128" y="371"/>
                      <a:pt x="128" y="371"/>
                      <a:pt x="128" y="371"/>
                    </a:cubicBezTo>
                    <a:cubicBezTo>
                      <a:pt x="24" y="401"/>
                      <a:pt x="24" y="401"/>
                      <a:pt x="24" y="401"/>
                    </a:cubicBezTo>
                    <a:lnTo>
                      <a:pt x="57" y="299"/>
                    </a:lnTo>
                    <a:close/>
                    <a:moveTo>
                      <a:pt x="144" y="360"/>
                    </a:moveTo>
                    <a:cubicBezTo>
                      <a:pt x="138" y="340"/>
                      <a:pt x="138" y="340"/>
                      <a:pt x="138" y="340"/>
                    </a:cubicBezTo>
                    <a:cubicBezTo>
                      <a:pt x="341" y="140"/>
                      <a:pt x="341" y="140"/>
                      <a:pt x="341" y="140"/>
                    </a:cubicBezTo>
                    <a:cubicBezTo>
                      <a:pt x="351" y="151"/>
                      <a:pt x="351" y="151"/>
                      <a:pt x="351" y="151"/>
                    </a:cubicBezTo>
                    <a:lnTo>
                      <a:pt x="144" y="360"/>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19" name="Title 2">
            <a:extLst>
              <a:ext uri="{FF2B5EF4-FFF2-40B4-BE49-F238E27FC236}">
                <a16:creationId xmlns:a16="http://schemas.microsoft.com/office/drawing/2014/main" id="{EF141E87-AD85-F346-84A3-D48BBF6A755B}"/>
              </a:ext>
            </a:extLst>
          </p:cNvPr>
          <p:cNvSpPr txBox="1">
            <a:spLocks/>
          </p:cNvSpPr>
          <p:nvPr/>
        </p:nvSpPr>
        <p:spPr>
          <a:xfrm>
            <a:off x="1805315" y="2057400"/>
            <a:ext cx="3858691" cy="692497"/>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500" cap="all" spc="400" dirty="0">
                <a:solidFill>
                  <a:schemeClr val="accent1"/>
                </a:solidFill>
                <a:latin typeface="Myriad Pro Cond" panose="020B0506030403020204" pitchFamily="34" charset="0"/>
              </a:rPr>
              <a:t>Understand the problem of surgery as a gateway to persistent opioid use</a:t>
            </a:r>
          </a:p>
        </p:txBody>
      </p:sp>
      <p:grpSp>
        <p:nvGrpSpPr>
          <p:cNvPr id="20" name="Group 19">
            <a:extLst>
              <a:ext uri="{FF2B5EF4-FFF2-40B4-BE49-F238E27FC236}">
                <a16:creationId xmlns:a16="http://schemas.microsoft.com/office/drawing/2014/main" id="{A433A2D0-CB84-B644-B6D3-9851A4225015}"/>
              </a:ext>
            </a:extLst>
          </p:cNvPr>
          <p:cNvGrpSpPr/>
          <p:nvPr/>
        </p:nvGrpSpPr>
        <p:grpSpPr>
          <a:xfrm>
            <a:off x="6542641" y="4690365"/>
            <a:ext cx="792969" cy="792967"/>
            <a:chOff x="593725" y="2596599"/>
            <a:chExt cx="594727" cy="594725"/>
          </a:xfrm>
          <a:solidFill>
            <a:srgbClr val="00B0F0"/>
          </a:solidFill>
        </p:grpSpPr>
        <p:sp>
          <p:nvSpPr>
            <p:cNvPr id="21" name="Oval 20">
              <a:extLst>
                <a:ext uri="{FF2B5EF4-FFF2-40B4-BE49-F238E27FC236}">
                  <a16:creationId xmlns:a16="http://schemas.microsoft.com/office/drawing/2014/main" id="{041B0A14-DA40-3D49-8733-5EE0BB956F3A}"/>
                </a:ext>
              </a:extLst>
            </p:cNvPr>
            <p:cNvSpPr/>
            <p:nvPr/>
          </p:nvSpPr>
          <p:spPr>
            <a:xfrm>
              <a:off x="593725" y="259659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2" name="Group 21">
              <a:extLst>
                <a:ext uri="{FF2B5EF4-FFF2-40B4-BE49-F238E27FC236}">
                  <a16:creationId xmlns:a16="http://schemas.microsoft.com/office/drawing/2014/main" id="{B02C1A09-F8B5-9C42-869E-F6584A975B01}"/>
                </a:ext>
              </a:extLst>
            </p:cNvPr>
            <p:cNvGrpSpPr/>
            <p:nvPr/>
          </p:nvGrpSpPr>
          <p:grpSpPr>
            <a:xfrm>
              <a:off x="759259" y="2765476"/>
              <a:ext cx="263659" cy="256972"/>
              <a:chOff x="2212975" y="1027113"/>
              <a:chExt cx="438150" cy="427038"/>
            </a:xfrm>
            <a:grpFill/>
          </p:grpSpPr>
          <p:sp>
            <p:nvSpPr>
              <p:cNvPr id="23" name="Freeform 126">
                <a:extLst>
                  <a:ext uri="{FF2B5EF4-FFF2-40B4-BE49-F238E27FC236}">
                    <a16:creationId xmlns:a16="http://schemas.microsoft.com/office/drawing/2014/main" id="{FC85009B-25E5-9348-A0CA-EA8024BDB6E9}"/>
                  </a:ext>
                </a:extLst>
              </p:cNvPr>
              <p:cNvSpPr>
                <a:spLocks noEditPoints="1"/>
              </p:cNvSpPr>
              <p:nvPr/>
            </p:nvSpPr>
            <p:spPr bwMode="auto">
              <a:xfrm>
                <a:off x="2212975" y="1027113"/>
                <a:ext cx="438150" cy="427038"/>
              </a:xfrm>
              <a:custGeom>
                <a:avLst/>
                <a:gdLst>
                  <a:gd name="T0" fmla="*/ 345 w 438"/>
                  <a:gd name="T1" fmla="*/ 169 h 426"/>
                  <a:gd name="T2" fmla="*/ 424 w 438"/>
                  <a:gd name="T3" fmla="*/ 52 h 426"/>
                  <a:gd name="T4" fmla="*/ 409 w 438"/>
                  <a:gd name="T5" fmla="*/ 49 h 426"/>
                  <a:gd name="T6" fmla="*/ 360 w 438"/>
                  <a:gd name="T7" fmla="*/ 96 h 426"/>
                  <a:gd name="T8" fmla="*/ 337 w 438"/>
                  <a:gd name="T9" fmla="*/ 75 h 426"/>
                  <a:gd name="T10" fmla="*/ 383 w 438"/>
                  <a:gd name="T11" fmla="*/ 23 h 426"/>
                  <a:gd name="T12" fmla="*/ 380 w 438"/>
                  <a:gd name="T13" fmla="*/ 8 h 426"/>
                  <a:gd name="T14" fmla="*/ 288 w 438"/>
                  <a:gd name="T15" fmla="*/ 24 h 426"/>
                  <a:gd name="T16" fmla="*/ 119 w 438"/>
                  <a:gd name="T17" fmla="*/ 261 h 426"/>
                  <a:gd name="T18" fmla="*/ 31 w 438"/>
                  <a:gd name="T19" fmla="*/ 282 h 426"/>
                  <a:gd name="T20" fmla="*/ 21 w 438"/>
                  <a:gd name="T21" fmla="*/ 379 h 426"/>
                  <a:gd name="T22" fmla="*/ 75 w 438"/>
                  <a:gd name="T23" fmla="*/ 331 h 426"/>
                  <a:gd name="T24" fmla="*/ 101 w 438"/>
                  <a:gd name="T25" fmla="*/ 350 h 426"/>
                  <a:gd name="T26" fmla="*/ 55 w 438"/>
                  <a:gd name="T27" fmla="*/ 403 h 426"/>
                  <a:gd name="T28" fmla="*/ 58 w 438"/>
                  <a:gd name="T29" fmla="*/ 418 h 426"/>
                  <a:gd name="T30" fmla="*/ 93 w 438"/>
                  <a:gd name="T31" fmla="*/ 426 h 426"/>
                  <a:gd name="T32" fmla="*/ 171 w 438"/>
                  <a:gd name="T33" fmla="*/ 313 h 426"/>
                  <a:gd name="T34" fmla="*/ 137 w 438"/>
                  <a:gd name="T35" fmla="*/ 388 h 426"/>
                  <a:gd name="T36" fmla="*/ 79 w 438"/>
                  <a:gd name="T37" fmla="*/ 405 h 426"/>
                  <a:gd name="T38" fmla="*/ 115 w 438"/>
                  <a:gd name="T39" fmla="*/ 337 h 426"/>
                  <a:gd name="T40" fmla="*/ 79 w 438"/>
                  <a:gd name="T41" fmla="*/ 310 h 426"/>
                  <a:gd name="T42" fmla="*/ 27 w 438"/>
                  <a:gd name="T43" fmla="*/ 352 h 426"/>
                  <a:gd name="T44" fmla="*/ 93 w 438"/>
                  <a:gd name="T45" fmla="*/ 275 h 426"/>
                  <a:gd name="T46" fmla="*/ 128 w 438"/>
                  <a:gd name="T47" fmla="*/ 278 h 426"/>
                  <a:gd name="T48" fmla="*/ 287 w 438"/>
                  <a:gd name="T49" fmla="*/ 111 h 426"/>
                  <a:gd name="T50" fmla="*/ 345 w 438"/>
                  <a:gd name="T51" fmla="*/ 18 h 426"/>
                  <a:gd name="T52" fmla="*/ 324 w 438"/>
                  <a:gd name="T53" fmla="*/ 55 h 426"/>
                  <a:gd name="T54" fmla="*/ 344 w 438"/>
                  <a:gd name="T55" fmla="*/ 108 h 426"/>
                  <a:gd name="T56" fmla="*/ 377 w 438"/>
                  <a:gd name="T57" fmla="*/ 108 h 426"/>
                  <a:gd name="T58" fmla="*/ 394 w 438"/>
                  <a:gd name="T59" fmla="*/ 130 h 426"/>
                  <a:gd name="T60" fmla="*/ 321 w 438"/>
                  <a:gd name="T61" fmla="*/ 145 h 426"/>
                  <a:gd name="T62" fmla="*/ 154 w 438"/>
                  <a:gd name="T63" fmla="*/ 304 h 426"/>
                  <a:gd name="T64" fmla="*/ 137 w 438"/>
                  <a:gd name="T65" fmla="*/ 38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8" h="426">
                    <a:moveTo>
                      <a:pt x="320" y="165"/>
                    </a:moveTo>
                    <a:cubicBezTo>
                      <a:pt x="328" y="167"/>
                      <a:pt x="336" y="169"/>
                      <a:pt x="345" y="169"/>
                    </a:cubicBezTo>
                    <a:cubicBezTo>
                      <a:pt x="368" y="169"/>
                      <a:pt x="391" y="159"/>
                      <a:pt x="407" y="143"/>
                    </a:cubicBezTo>
                    <a:cubicBezTo>
                      <a:pt x="431" y="119"/>
                      <a:pt x="438" y="83"/>
                      <a:pt x="424" y="52"/>
                    </a:cubicBezTo>
                    <a:cubicBezTo>
                      <a:pt x="423" y="49"/>
                      <a:pt x="420" y="47"/>
                      <a:pt x="417" y="46"/>
                    </a:cubicBezTo>
                    <a:cubicBezTo>
                      <a:pt x="414" y="46"/>
                      <a:pt x="411" y="47"/>
                      <a:pt x="409" y="49"/>
                    </a:cubicBezTo>
                    <a:cubicBezTo>
                      <a:pt x="363" y="95"/>
                      <a:pt x="363" y="95"/>
                      <a:pt x="363" y="95"/>
                    </a:cubicBezTo>
                    <a:cubicBezTo>
                      <a:pt x="362" y="96"/>
                      <a:pt x="361" y="96"/>
                      <a:pt x="360" y="96"/>
                    </a:cubicBezTo>
                    <a:cubicBezTo>
                      <a:pt x="359" y="96"/>
                      <a:pt x="358" y="96"/>
                      <a:pt x="357" y="95"/>
                    </a:cubicBezTo>
                    <a:cubicBezTo>
                      <a:pt x="337" y="75"/>
                      <a:pt x="337" y="75"/>
                      <a:pt x="337" y="75"/>
                    </a:cubicBezTo>
                    <a:cubicBezTo>
                      <a:pt x="335" y="73"/>
                      <a:pt x="335" y="70"/>
                      <a:pt x="337" y="69"/>
                    </a:cubicBezTo>
                    <a:cubicBezTo>
                      <a:pt x="383" y="23"/>
                      <a:pt x="383" y="23"/>
                      <a:pt x="383" y="23"/>
                    </a:cubicBezTo>
                    <a:cubicBezTo>
                      <a:pt x="385" y="21"/>
                      <a:pt x="386" y="18"/>
                      <a:pt x="386" y="15"/>
                    </a:cubicBezTo>
                    <a:cubicBezTo>
                      <a:pt x="385" y="12"/>
                      <a:pt x="383" y="9"/>
                      <a:pt x="380" y="8"/>
                    </a:cubicBezTo>
                    <a:cubicBezTo>
                      <a:pt x="369" y="2"/>
                      <a:pt x="357" y="0"/>
                      <a:pt x="345" y="0"/>
                    </a:cubicBezTo>
                    <a:cubicBezTo>
                      <a:pt x="324" y="0"/>
                      <a:pt x="304" y="8"/>
                      <a:pt x="288" y="24"/>
                    </a:cubicBezTo>
                    <a:cubicBezTo>
                      <a:pt x="266" y="47"/>
                      <a:pt x="257" y="82"/>
                      <a:pt x="267" y="112"/>
                    </a:cubicBezTo>
                    <a:cubicBezTo>
                      <a:pt x="119" y="261"/>
                      <a:pt x="119" y="261"/>
                      <a:pt x="119" y="261"/>
                    </a:cubicBezTo>
                    <a:cubicBezTo>
                      <a:pt x="111" y="258"/>
                      <a:pt x="102" y="257"/>
                      <a:pt x="93" y="257"/>
                    </a:cubicBezTo>
                    <a:cubicBezTo>
                      <a:pt x="70" y="257"/>
                      <a:pt x="47" y="266"/>
                      <a:pt x="31" y="282"/>
                    </a:cubicBezTo>
                    <a:cubicBezTo>
                      <a:pt x="7" y="306"/>
                      <a:pt x="0" y="342"/>
                      <a:pt x="14" y="374"/>
                    </a:cubicBezTo>
                    <a:cubicBezTo>
                      <a:pt x="15" y="376"/>
                      <a:pt x="18" y="379"/>
                      <a:pt x="21" y="379"/>
                    </a:cubicBezTo>
                    <a:cubicBezTo>
                      <a:pt x="24" y="380"/>
                      <a:pt x="27" y="379"/>
                      <a:pt x="29" y="376"/>
                    </a:cubicBezTo>
                    <a:cubicBezTo>
                      <a:pt x="75" y="331"/>
                      <a:pt x="75" y="331"/>
                      <a:pt x="75" y="331"/>
                    </a:cubicBezTo>
                    <a:cubicBezTo>
                      <a:pt x="77" y="329"/>
                      <a:pt x="80" y="328"/>
                      <a:pt x="81" y="330"/>
                    </a:cubicBezTo>
                    <a:cubicBezTo>
                      <a:pt x="101" y="350"/>
                      <a:pt x="101" y="350"/>
                      <a:pt x="101" y="350"/>
                    </a:cubicBezTo>
                    <a:cubicBezTo>
                      <a:pt x="103" y="352"/>
                      <a:pt x="103" y="355"/>
                      <a:pt x="101" y="357"/>
                    </a:cubicBezTo>
                    <a:cubicBezTo>
                      <a:pt x="55" y="403"/>
                      <a:pt x="55" y="403"/>
                      <a:pt x="55" y="403"/>
                    </a:cubicBezTo>
                    <a:cubicBezTo>
                      <a:pt x="53" y="405"/>
                      <a:pt x="52" y="408"/>
                      <a:pt x="53" y="411"/>
                    </a:cubicBezTo>
                    <a:cubicBezTo>
                      <a:pt x="53" y="414"/>
                      <a:pt x="55" y="416"/>
                      <a:pt x="58" y="418"/>
                    </a:cubicBezTo>
                    <a:cubicBezTo>
                      <a:pt x="69" y="423"/>
                      <a:pt x="81" y="426"/>
                      <a:pt x="93" y="426"/>
                    </a:cubicBezTo>
                    <a:cubicBezTo>
                      <a:pt x="93" y="426"/>
                      <a:pt x="93" y="426"/>
                      <a:pt x="93" y="426"/>
                    </a:cubicBezTo>
                    <a:cubicBezTo>
                      <a:pt x="114" y="426"/>
                      <a:pt x="135" y="417"/>
                      <a:pt x="150" y="401"/>
                    </a:cubicBezTo>
                    <a:cubicBezTo>
                      <a:pt x="173" y="379"/>
                      <a:pt x="181" y="343"/>
                      <a:pt x="171" y="313"/>
                    </a:cubicBezTo>
                    <a:lnTo>
                      <a:pt x="320" y="165"/>
                    </a:lnTo>
                    <a:close/>
                    <a:moveTo>
                      <a:pt x="137" y="388"/>
                    </a:moveTo>
                    <a:cubicBezTo>
                      <a:pt x="125" y="400"/>
                      <a:pt x="109" y="407"/>
                      <a:pt x="93" y="407"/>
                    </a:cubicBezTo>
                    <a:cubicBezTo>
                      <a:pt x="88" y="407"/>
                      <a:pt x="84" y="406"/>
                      <a:pt x="79" y="405"/>
                    </a:cubicBezTo>
                    <a:cubicBezTo>
                      <a:pt x="114" y="370"/>
                      <a:pt x="114" y="370"/>
                      <a:pt x="114" y="370"/>
                    </a:cubicBezTo>
                    <a:cubicBezTo>
                      <a:pt x="123" y="361"/>
                      <a:pt x="124" y="346"/>
                      <a:pt x="115" y="337"/>
                    </a:cubicBezTo>
                    <a:cubicBezTo>
                      <a:pt x="95" y="317"/>
                      <a:pt x="95" y="317"/>
                      <a:pt x="95" y="317"/>
                    </a:cubicBezTo>
                    <a:cubicBezTo>
                      <a:pt x="91" y="312"/>
                      <a:pt x="85" y="310"/>
                      <a:pt x="79" y="310"/>
                    </a:cubicBezTo>
                    <a:cubicBezTo>
                      <a:pt x="73" y="310"/>
                      <a:pt x="66" y="313"/>
                      <a:pt x="62" y="317"/>
                    </a:cubicBezTo>
                    <a:cubicBezTo>
                      <a:pt x="27" y="352"/>
                      <a:pt x="27" y="352"/>
                      <a:pt x="27" y="352"/>
                    </a:cubicBezTo>
                    <a:cubicBezTo>
                      <a:pt x="23" y="332"/>
                      <a:pt x="29" y="311"/>
                      <a:pt x="45" y="295"/>
                    </a:cubicBezTo>
                    <a:cubicBezTo>
                      <a:pt x="57" y="283"/>
                      <a:pt x="75" y="275"/>
                      <a:pt x="93" y="275"/>
                    </a:cubicBezTo>
                    <a:cubicBezTo>
                      <a:pt x="102" y="275"/>
                      <a:pt x="110" y="277"/>
                      <a:pt x="117" y="280"/>
                    </a:cubicBezTo>
                    <a:cubicBezTo>
                      <a:pt x="121" y="282"/>
                      <a:pt x="125" y="281"/>
                      <a:pt x="128" y="278"/>
                    </a:cubicBezTo>
                    <a:cubicBezTo>
                      <a:pt x="285" y="121"/>
                      <a:pt x="285" y="121"/>
                      <a:pt x="285" y="121"/>
                    </a:cubicBezTo>
                    <a:cubicBezTo>
                      <a:pt x="287" y="118"/>
                      <a:pt x="288" y="114"/>
                      <a:pt x="287" y="111"/>
                    </a:cubicBezTo>
                    <a:cubicBezTo>
                      <a:pt x="277" y="87"/>
                      <a:pt x="283" y="56"/>
                      <a:pt x="301" y="37"/>
                    </a:cubicBezTo>
                    <a:cubicBezTo>
                      <a:pt x="313" y="25"/>
                      <a:pt x="329" y="18"/>
                      <a:pt x="345" y="18"/>
                    </a:cubicBezTo>
                    <a:cubicBezTo>
                      <a:pt x="350" y="18"/>
                      <a:pt x="355" y="19"/>
                      <a:pt x="359" y="20"/>
                    </a:cubicBezTo>
                    <a:cubicBezTo>
                      <a:pt x="324" y="55"/>
                      <a:pt x="324" y="55"/>
                      <a:pt x="324" y="55"/>
                    </a:cubicBezTo>
                    <a:cubicBezTo>
                      <a:pt x="315" y="65"/>
                      <a:pt x="315" y="79"/>
                      <a:pt x="324" y="88"/>
                    </a:cubicBezTo>
                    <a:cubicBezTo>
                      <a:pt x="344" y="108"/>
                      <a:pt x="344" y="108"/>
                      <a:pt x="344" y="108"/>
                    </a:cubicBezTo>
                    <a:cubicBezTo>
                      <a:pt x="348" y="112"/>
                      <a:pt x="354" y="115"/>
                      <a:pt x="360" y="115"/>
                    </a:cubicBezTo>
                    <a:cubicBezTo>
                      <a:pt x="366" y="115"/>
                      <a:pt x="372" y="112"/>
                      <a:pt x="377" y="108"/>
                    </a:cubicBezTo>
                    <a:cubicBezTo>
                      <a:pt x="411" y="73"/>
                      <a:pt x="411" y="73"/>
                      <a:pt x="411" y="73"/>
                    </a:cubicBezTo>
                    <a:cubicBezTo>
                      <a:pt x="415" y="93"/>
                      <a:pt x="409" y="115"/>
                      <a:pt x="394" y="130"/>
                    </a:cubicBezTo>
                    <a:cubicBezTo>
                      <a:pt x="381" y="143"/>
                      <a:pt x="363" y="150"/>
                      <a:pt x="345" y="150"/>
                    </a:cubicBezTo>
                    <a:cubicBezTo>
                      <a:pt x="337" y="150"/>
                      <a:pt x="329" y="148"/>
                      <a:pt x="321" y="145"/>
                    </a:cubicBezTo>
                    <a:cubicBezTo>
                      <a:pt x="318" y="144"/>
                      <a:pt x="314" y="144"/>
                      <a:pt x="311" y="147"/>
                    </a:cubicBezTo>
                    <a:cubicBezTo>
                      <a:pt x="154" y="304"/>
                      <a:pt x="154" y="304"/>
                      <a:pt x="154" y="304"/>
                    </a:cubicBezTo>
                    <a:cubicBezTo>
                      <a:pt x="151" y="307"/>
                      <a:pt x="150" y="311"/>
                      <a:pt x="152" y="315"/>
                    </a:cubicBezTo>
                    <a:cubicBezTo>
                      <a:pt x="162" y="339"/>
                      <a:pt x="156" y="370"/>
                      <a:pt x="137" y="388"/>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4" name="Freeform 127">
                <a:extLst>
                  <a:ext uri="{FF2B5EF4-FFF2-40B4-BE49-F238E27FC236}">
                    <a16:creationId xmlns:a16="http://schemas.microsoft.com/office/drawing/2014/main" id="{F9211CA9-B3CF-1441-A097-F2D7CD83A821}"/>
                  </a:ext>
                </a:extLst>
              </p:cNvPr>
              <p:cNvSpPr>
                <a:spLocks/>
              </p:cNvSpPr>
              <p:nvPr/>
            </p:nvSpPr>
            <p:spPr bwMode="auto">
              <a:xfrm>
                <a:off x="2447925" y="1257300"/>
                <a:ext cx="198438" cy="193675"/>
              </a:xfrm>
              <a:custGeom>
                <a:avLst/>
                <a:gdLst>
                  <a:gd name="T0" fmla="*/ 56 w 197"/>
                  <a:gd name="T1" fmla="*/ 3 h 194"/>
                  <a:gd name="T2" fmla="*/ 43 w 197"/>
                  <a:gd name="T3" fmla="*/ 3 h 194"/>
                  <a:gd name="T4" fmla="*/ 43 w 197"/>
                  <a:gd name="T5" fmla="*/ 16 h 194"/>
                  <a:gd name="T6" fmla="*/ 174 w 197"/>
                  <a:gd name="T7" fmla="*/ 147 h 194"/>
                  <a:gd name="T8" fmla="*/ 174 w 197"/>
                  <a:gd name="T9" fmla="*/ 154 h 194"/>
                  <a:gd name="T10" fmla="*/ 155 w 197"/>
                  <a:gd name="T11" fmla="*/ 174 h 194"/>
                  <a:gd name="T12" fmla="*/ 152 w 197"/>
                  <a:gd name="T13" fmla="*/ 175 h 194"/>
                  <a:gd name="T14" fmla="*/ 152 w 197"/>
                  <a:gd name="T15" fmla="*/ 175 h 194"/>
                  <a:gd name="T16" fmla="*/ 148 w 197"/>
                  <a:gd name="T17" fmla="*/ 174 h 194"/>
                  <a:gd name="T18" fmla="*/ 17 w 197"/>
                  <a:gd name="T19" fmla="*/ 43 h 194"/>
                  <a:gd name="T20" fmla="*/ 4 w 197"/>
                  <a:gd name="T21" fmla="*/ 43 h 194"/>
                  <a:gd name="T22" fmla="*/ 4 w 197"/>
                  <a:gd name="T23" fmla="*/ 56 h 194"/>
                  <a:gd name="T24" fmla="*/ 135 w 197"/>
                  <a:gd name="T25" fmla="*/ 187 h 194"/>
                  <a:gd name="T26" fmla="*/ 152 w 197"/>
                  <a:gd name="T27" fmla="*/ 194 h 194"/>
                  <a:gd name="T28" fmla="*/ 152 w 197"/>
                  <a:gd name="T29" fmla="*/ 194 h 194"/>
                  <a:gd name="T30" fmla="*/ 169 w 197"/>
                  <a:gd name="T31" fmla="*/ 187 h 194"/>
                  <a:gd name="T32" fmla="*/ 187 w 197"/>
                  <a:gd name="T33" fmla="*/ 167 h 194"/>
                  <a:gd name="T34" fmla="*/ 187 w 197"/>
                  <a:gd name="T35" fmla="*/ 134 h 194"/>
                  <a:gd name="T36" fmla="*/ 56 w 197"/>
                  <a:gd name="T37" fmla="*/ 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4">
                    <a:moveTo>
                      <a:pt x="56" y="3"/>
                    </a:moveTo>
                    <a:cubicBezTo>
                      <a:pt x="53" y="0"/>
                      <a:pt x="47" y="0"/>
                      <a:pt x="43" y="3"/>
                    </a:cubicBezTo>
                    <a:cubicBezTo>
                      <a:pt x="39" y="7"/>
                      <a:pt x="39" y="13"/>
                      <a:pt x="43" y="16"/>
                    </a:cubicBezTo>
                    <a:cubicBezTo>
                      <a:pt x="174" y="147"/>
                      <a:pt x="174" y="147"/>
                      <a:pt x="174" y="147"/>
                    </a:cubicBezTo>
                    <a:cubicBezTo>
                      <a:pt x="176" y="149"/>
                      <a:pt x="176" y="152"/>
                      <a:pt x="174" y="154"/>
                    </a:cubicBezTo>
                    <a:cubicBezTo>
                      <a:pt x="155" y="174"/>
                      <a:pt x="155" y="174"/>
                      <a:pt x="155" y="174"/>
                    </a:cubicBezTo>
                    <a:cubicBezTo>
                      <a:pt x="154" y="175"/>
                      <a:pt x="153" y="175"/>
                      <a:pt x="152" y="175"/>
                    </a:cubicBezTo>
                    <a:cubicBezTo>
                      <a:pt x="152" y="175"/>
                      <a:pt x="152" y="175"/>
                      <a:pt x="152" y="175"/>
                    </a:cubicBezTo>
                    <a:cubicBezTo>
                      <a:pt x="151" y="175"/>
                      <a:pt x="149" y="175"/>
                      <a:pt x="148" y="174"/>
                    </a:cubicBezTo>
                    <a:cubicBezTo>
                      <a:pt x="17" y="43"/>
                      <a:pt x="17" y="43"/>
                      <a:pt x="17" y="43"/>
                    </a:cubicBezTo>
                    <a:cubicBezTo>
                      <a:pt x="13" y="39"/>
                      <a:pt x="7" y="39"/>
                      <a:pt x="4" y="43"/>
                    </a:cubicBezTo>
                    <a:cubicBezTo>
                      <a:pt x="0" y="46"/>
                      <a:pt x="0" y="52"/>
                      <a:pt x="4" y="56"/>
                    </a:cubicBezTo>
                    <a:cubicBezTo>
                      <a:pt x="135" y="187"/>
                      <a:pt x="135" y="187"/>
                      <a:pt x="135" y="187"/>
                    </a:cubicBezTo>
                    <a:cubicBezTo>
                      <a:pt x="140" y="191"/>
                      <a:pt x="146" y="194"/>
                      <a:pt x="152" y="194"/>
                    </a:cubicBezTo>
                    <a:cubicBezTo>
                      <a:pt x="152" y="194"/>
                      <a:pt x="152" y="194"/>
                      <a:pt x="152" y="194"/>
                    </a:cubicBezTo>
                    <a:cubicBezTo>
                      <a:pt x="158" y="194"/>
                      <a:pt x="164" y="191"/>
                      <a:pt x="169" y="187"/>
                    </a:cubicBezTo>
                    <a:cubicBezTo>
                      <a:pt x="187" y="167"/>
                      <a:pt x="187" y="167"/>
                      <a:pt x="187" y="167"/>
                    </a:cubicBezTo>
                    <a:cubicBezTo>
                      <a:pt x="197" y="158"/>
                      <a:pt x="197" y="143"/>
                      <a:pt x="187" y="134"/>
                    </a:cubicBezTo>
                    <a:lnTo>
                      <a:pt x="56" y="3"/>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25" name="Freeform 128">
                <a:extLst>
                  <a:ext uri="{FF2B5EF4-FFF2-40B4-BE49-F238E27FC236}">
                    <a16:creationId xmlns:a16="http://schemas.microsoft.com/office/drawing/2014/main" id="{3141BD4C-46AF-E045-9BE8-8C385A31AD2D}"/>
                  </a:ext>
                </a:extLst>
              </p:cNvPr>
              <p:cNvSpPr>
                <a:spLocks noEditPoints="1"/>
              </p:cNvSpPr>
              <p:nvPr/>
            </p:nvSpPr>
            <p:spPr bwMode="auto">
              <a:xfrm>
                <a:off x="2219325" y="1027113"/>
                <a:ext cx="177800" cy="176213"/>
              </a:xfrm>
              <a:custGeom>
                <a:avLst/>
                <a:gdLst>
                  <a:gd name="T0" fmla="*/ 43 w 178"/>
                  <a:gd name="T1" fmla="*/ 83 h 177"/>
                  <a:gd name="T2" fmla="*/ 49 w 178"/>
                  <a:gd name="T3" fmla="*/ 85 h 177"/>
                  <a:gd name="T4" fmla="*/ 56 w 178"/>
                  <a:gd name="T5" fmla="*/ 83 h 177"/>
                  <a:gd name="T6" fmla="*/ 62 w 178"/>
                  <a:gd name="T7" fmla="*/ 76 h 177"/>
                  <a:gd name="T8" fmla="*/ 161 w 178"/>
                  <a:gd name="T9" fmla="*/ 174 h 177"/>
                  <a:gd name="T10" fmla="*/ 167 w 178"/>
                  <a:gd name="T11" fmla="*/ 177 h 177"/>
                  <a:gd name="T12" fmla="*/ 174 w 178"/>
                  <a:gd name="T13" fmla="*/ 174 h 177"/>
                  <a:gd name="T14" fmla="*/ 174 w 178"/>
                  <a:gd name="T15" fmla="*/ 161 h 177"/>
                  <a:gd name="T16" fmla="*/ 76 w 178"/>
                  <a:gd name="T17" fmla="*/ 63 h 177"/>
                  <a:gd name="T18" fmla="*/ 82 w 178"/>
                  <a:gd name="T19" fmla="*/ 57 h 177"/>
                  <a:gd name="T20" fmla="*/ 82 w 178"/>
                  <a:gd name="T21" fmla="*/ 43 h 177"/>
                  <a:gd name="T22" fmla="*/ 43 w 178"/>
                  <a:gd name="T23" fmla="*/ 4 h 177"/>
                  <a:gd name="T24" fmla="*/ 30 w 178"/>
                  <a:gd name="T25" fmla="*/ 4 h 177"/>
                  <a:gd name="T26" fmla="*/ 3 w 178"/>
                  <a:gd name="T27" fmla="*/ 30 h 177"/>
                  <a:gd name="T28" fmla="*/ 3 w 178"/>
                  <a:gd name="T29" fmla="*/ 43 h 177"/>
                  <a:gd name="T30" fmla="*/ 43 w 178"/>
                  <a:gd name="T31" fmla="*/ 83 h 177"/>
                  <a:gd name="T32" fmla="*/ 36 w 178"/>
                  <a:gd name="T33" fmla="*/ 24 h 177"/>
                  <a:gd name="T34" fmla="*/ 62 w 178"/>
                  <a:gd name="T35" fmla="*/ 50 h 177"/>
                  <a:gd name="T36" fmla="*/ 49 w 178"/>
                  <a:gd name="T37" fmla="*/ 63 h 177"/>
                  <a:gd name="T38" fmla="*/ 23 w 178"/>
                  <a:gd name="T39" fmla="*/ 37 h 177"/>
                  <a:gd name="T40" fmla="*/ 36 w 178"/>
                  <a:gd name="T41" fmla="*/ 2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77">
                    <a:moveTo>
                      <a:pt x="43" y="83"/>
                    </a:moveTo>
                    <a:cubicBezTo>
                      <a:pt x="45" y="85"/>
                      <a:pt x="47" y="85"/>
                      <a:pt x="49" y="85"/>
                    </a:cubicBezTo>
                    <a:cubicBezTo>
                      <a:pt x="52" y="85"/>
                      <a:pt x="54" y="85"/>
                      <a:pt x="56" y="83"/>
                    </a:cubicBezTo>
                    <a:cubicBezTo>
                      <a:pt x="62" y="76"/>
                      <a:pt x="62" y="76"/>
                      <a:pt x="62" y="76"/>
                    </a:cubicBezTo>
                    <a:cubicBezTo>
                      <a:pt x="161" y="174"/>
                      <a:pt x="161" y="174"/>
                      <a:pt x="161" y="174"/>
                    </a:cubicBezTo>
                    <a:cubicBezTo>
                      <a:pt x="163" y="176"/>
                      <a:pt x="165" y="177"/>
                      <a:pt x="167" y="177"/>
                    </a:cubicBezTo>
                    <a:cubicBezTo>
                      <a:pt x="170" y="177"/>
                      <a:pt x="172" y="176"/>
                      <a:pt x="174" y="174"/>
                    </a:cubicBezTo>
                    <a:cubicBezTo>
                      <a:pt x="178" y="171"/>
                      <a:pt x="178" y="165"/>
                      <a:pt x="174" y="161"/>
                    </a:cubicBezTo>
                    <a:cubicBezTo>
                      <a:pt x="76" y="63"/>
                      <a:pt x="76" y="63"/>
                      <a:pt x="76" y="63"/>
                    </a:cubicBezTo>
                    <a:cubicBezTo>
                      <a:pt x="82" y="57"/>
                      <a:pt x="82" y="57"/>
                      <a:pt x="82" y="57"/>
                    </a:cubicBezTo>
                    <a:cubicBezTo>
                      <a:pt x="86" y="53"/>
                      <a:pt x="86" y="47"/>
                      <a:pt x="82" y="43"/>
                    </a:cubicBezTo>
                    <a:cubicBezTo>
                      <a:pt x="43" y="4"/>
                      <a:pt x="43" y="4"/>
                      <a:pt x="43" y="4"/>
                    </a:cubicBezTo>
                    <a:cubicBezTo>
                      <a:pt x="39" y="0"/>
                      <a:pt x="33" y="0"/>
                      <a:pt x="30" y="4"/>
                    </a:cubicBezTo>
                    <a:cubicBezTo>
                      <a:pt x="3" y="30"/>
                      <a:pt x="3" y="30"/>
                      <a:pt x="3" y="30"/>
                    </a:cubicBezTo>
                    <a:cubicBezTo>
                      <a:pt x="0" y="34"/>
                      <a:pt x="0" y="40"/>
                      <a:pt x="3" y="43"/>
                    </a:cubicBezTo>
                    <a:lnTo>
                      <a:pt x="43" y="83"/>
                    </a:lnTo>
                    <a:close/>
                    <a:moveTo>
                      <a:pt x="36" y="24"/>
                    </a:moveTo>
                    <a:cubicBezTo>
                      <a:pt x="62" y="50"/>
                      <a:pt x="62" y="50"/>
                      <a:pt x="62" y="50"/>
                    </a:cubicBezTo>
                    <a:cubicBezTo>
                      <a:pt x="49" y="63"/>
                      <a:pt x="49" y="63"/>
                      <a:pt x="49" y="63"/>
                    </a:cubicBezTo>
                    <a:cubicBezTo>
                      <a:pt x="23" y="37"/>
                      <a:pt x="23" y="37"/>
                      <a:pt x="23" y="37"/>
                    </a:cubicBezTo>
                    <a:lnTo>
                      <a:pt x="36" y="24"/>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26" name="Title 2">
            <a:extLst>
              <a:ext uri="{FF2B5EF4-FFF2-40B4-BE49-F238E27FC236}">
                <a16:creationId xmlns:a16="http://schemas.microsoft.com/office/drawing/2014/main" id="{2A7270B1-1B90-0346-A6A6-27AE92DF3C01}"/>
              </a:ext>
            </a:extLst>
          </p:cNvPr>
          <p:cNvSpPr txBox="1">
            <a:spLocks/>
          </p:cNvSpPr>
          <p:nvPr/>
        </p:nvSpPr>
        <p:spPr>
          <a:xfrm>
            <a:off x="1805315" y="3310968"/>
            <a:ext cx="3858691" cy="692497"/>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500" cap="all" spc="400" dirty="0">
                <a:solidFill>
                  <a:schemeClr val="accent1"/>
                </a:solidFill>
                <a:latin typeface="Myriad Pro Cond" panose="020B0506030403020204" pitchFamily="34" charset="0"/>
              </a:rPr>
              <a:t>Discuss the prevalence of opioid overuse as a complication of surgery</a:t>
            </a:r>
          </a:p>
        </p:txBody>
      </p:sp>
      <p:grpSp>
        <p:nvGrpSpPr>
          <p:cNvPr id="27" name="Group 26">
            <a:extLst>
              <a:ext uri="{FF2B5EF4-FFF2-40B4-BE49-F238E27FC236}">
                <a16:creationId xmlns:a16="http://schemas.microsoft.com/office/drawing/2014/main" id="{0DA648BD-B5B3-464D-9B6E-187DF764A377}"/>
              </a:ext>
            </a:extLst>
          </p:cNvPr>
          <p:cNvGrpSpPr/>
          <p:nvPr/>
        </p:nvGrpSpPr>
        <p:grpSpPr>
          <a:xfrm>
            <a:off x="778936" y="4573183"/>
            <a:ext cx="792969" cy="792967"/>
            <a:chOff x="593725" y="3645849"/>
            <a:chExt cx="594727" cy="594725"/>
          </a:xfrm>
          <a:solidFill>
            <a:srgbClr val="00B0F0"/>
          </a:solidFill>
        </p:grpSpPr>
        <p:sp>
          <p:nvSpPr>
            <p:cNvPr id="28" name="Oval 27">
              <a:extLst>
                <a:ext uri="{FF2B5EF4-FFF2-40B4-BE49-F238E27FC236}">
                  <a16:creationId xmlns:a16="http://schemas.microsoft.com/office/drawing/2014/main" id="{99488AD8-FAEE-D148-8043-D816D698F685}"/>
                </a:ext>
              </a:extLst>
            </p:cNvPr>
            <p:cNvSpPr/>
            <p:nvPr/>
          </p:nvSpPr>
          <p:spPr>
            <a:xfrm>
              <a:off x="593725"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29" name="Group 28">
              <a:extLst>
                <a:ext uri="{FF2B5EF4-FFF2-40B4-BE49-F238E27FC236}">
                  <a16:creationId xmlns:a16="http://schemas.microsoft.com/office/drawing/2014/main" id="{3316DA31-D5D6-6144-A417-9056C20BDADF}"/>
                </a:ext>
              </a:extLst>
            </p:cNvPr>
            <p:cNvGrpSpPr/>
            <p:nvPr/>
          </p:nvGrpSpPr>
          <p:grpSpPr>
            <a:xfrm>
              <a:off x="724390" y="3816159"/>
              <a:ext cx="333396" cy="254106"/>
              <a:chOff x="7980364" y="1682751"/>
              <a:chExt cx="554038" cy="422275"/>
            </a:xfrm>
            <a:grpFill/>
          </p:grpSpPr>
          <p:sp>
            <p:nvSpPr>
              <p:cNvPr id="30" name="Freeform 130">
                <a:extLst>
                  <a:ext uri="{FF2B5EF4-FFF2-40B4-BE49-F238E27FC236}">
                    <a16:creationId xmlns:a16="http://schemas.microsoft.com/office/drawing/2014/main" id="{48936846-6375-584C-AA7F-B659E841B407}"/>
                  </a:ext>
                </a:extLst>
              </p:cNvPr>
              <p:cNvSpPr>
                <a:spLocks noEditPoints="1"/>
              </p:cNvSpPr>
              <p:nvPr/>
            </p:nvSpPr>
            <p:spPr bwMode="auto">
              <a:xfrm>
                <a:off x="7980364" y="1682751"/>
                <a:ext cx="554038" cy="357188"/>
              </a:xfrm>
              <a:custGeom>
                <a:avLst/>
                <a:gdLst>
                  <a:gd name="T0" fmla="*/ 533 w 556"/>
                  <a:gd name="T1" fmla="*/ 131 h 359"/>
                  <a:gd name="T2" fmla="*/ 503 w 556"/>
                  <a:gd name="T3" fmla="*/ 131 h 359"/>
                  <a:gd name="T4" fmla="*/ 503 w 556"/>
                  <a:gd name="T5" fmla="*/ 88 h 359"/>
                  <a:gd name="T6" fmla="*/ 481 w 556"/>
                  <a:gd name="T7" fmla="*/ 65 h 359"/>
                  <a:gd name="T8" fmla="*/ 455 w 556"/>
                  <a:gd name="T9" fmla="*/ 65 h 359"/>
                  <a:gd name="T10" fmla="*/ 445 w 556"/>
                  <a:gd name="T11" fmla="*/ 75 h 359"/>
                  <a:gd name="T12" fmla="*/ 455 w 556"/>
                  <a:gd name="T13" fmla="*/ 84 h 359"/>
                  <a:gd name="T14" fmla="*/ 481 w 556"/>
                  <a:gd name="T15" fmla="*/ 84 h 359"/>
                  <a:gd name="T16" fmla="*/ 485 w 556"/>
                  <a:gd name="T17" fmla="*/ 88 h 359"/>
                  <a:gd name="T18" fmla="*/ 485 w 556"/>
                  <a:gd name="T19" fmla="*/ 131 h 359"/>
                  <a:gd name="T20" fmla="*/ 438 w 556"/>
                  <a:gd name="T21" fmla="*/ 131 h 359"/>
                  <a:gd name="T22" fmla="*/ 438 w 556"/>
                  <a:gd name="T23" fmla="*/ 9 h 359"/>
                  <a:gd name="T24" fmla="*/ 428 w 556"/>
                  <a:gd name="T25" fmla="*/ 0 h 359"/>
                  <a:gd name="T26" fmla="*/ 127 w 556"/>
                  <a:gd name="T27" fmla="*/ 0 h 359"/>
                  <a:gd name="T28" fmla="*/ 118 w 556"/>
                  <a:gd name="T29" fmla="*/ 9 h 359"/>
                  <a:gd name="T30" fmla="*/ 118 w 556"/>
                  <a:gd name="T31" fmla="*/ 131 h 359"/>
                  <a:gd name="T32" fmla="*/ 71 w 556"/>
                  <a:gd name="T33" fmla="*/ 131 h 359"/>
                  <a:gd name="T34" fmla="*/ 71 w 556"/>
                  <a:gd name="T35" fmla="*/ 88 h 359"/>
                  <a:gd name="T36" fmla="*/ 75 w 556"/>
                  <a:gd name="T37" fmla="*/ 84 h 359"/>
                  <a:gd name="T38" fmla="*/ 101 w 556"/>
                  <a:gd name="T39" fmla="*/ 84 h 359"/>
                  <a:gd name="T40" fmla="*/ 110 w 556"/>
                  <a:gd name="T41" fmla="*/ 75 h 359"/>
                  <a:gd name="T42" fmla="*/ 101 w 556"/>
                  <a:gd name="T43" fmla="*/ 65 h 359"/>
                  <a:gd name="T44" fmla="*/ 75 w 556"/>
                  <a:gd name="T45" fmla="*/ 65 h 359"/>
                  <a:gd name="T46" fmla="*/ 52 w 556"/>
                  <a:gd name="T47" fmla="*/ 88 h 359"/>
                  <a:gd name="T48" fmla="*/ 52 w 556"/>
                  <a:gd name="T49" fmla="*/ 131 h 359"/>
                  <a:gd name="T50" fmla="*/ 22 w 556"/>
                  <a:gd name="T51" fmla="*/ 131 h 359"/>
                  <a:gd name="T52" fmla="*/ 0 w 556"/>
                  <a:gd name="T53" fmla="*/ 153 h 359"/>
                  <a:gd name="T54" fmla="*/ 0 w 556"/>
                  <a:gd name="T55" fmla="*/ 337 h 359"/>
                  <a:gd name="T56" fmla="*/ 22 w 556"/>
                  <a:gd name="T57" fmla="*/ 359 h 359"/>
                  <a:gd name="T58" fmla="*/ 101 w 556"/>
                  <a:gd name="T59" fmla="*/ 359 h 359"/>
                  <a:gd name="T60" fmla="*/ 110 w 556"/>
                  <a:gd name="T61" fmla="*/ 350 h 359"/>
                  <a:gd name="T62" fmla="*/ 101 w 556"/>
                  <a:gd name="T63" fmla="*/ 341 h 359"/>
                  <a:gd name="T64" fmla="*/ 22 w 556"/>
                  <a:gd name="T65" fmla="*/ 341 h 359"/>
                  <a:gd name="T66" fmla="*/ 19 w 556"/>
                  <a:gd name="T67" fmla="*/ 337 h 359"/>
                  <a:gd name="T68" fmla="*/ 19 w 556"/>
                  <a:gd name="T69" fmla="*/ 294 h 359"/>
                  <a:gd name="T70" fmla="*/ 537 w 556"/>
                  <a:gd name="T71" fmla="*/ 294 h 359"/>
                  <a:gd name="T72" fmla="*/ 537 w 556"/>
                  <a:gd name="T73" fmla="*/ 337 h 359"/>
                  <a:gd name="T74" fmla="*/ 533 w 556"/>
                  <a:gd name="T75" fmla="*/ 341 h 359"/>
                  <a:gd name="T76" fmla="*/ 455 w 556"/>
                  <a:gd name="T77" fmla="*/ 341 h 359"/>
                  <a:gd name="T78" fmla="*/ 445 w 556"/>
                  <a:gd name="T79" fmla="*/ 350 h 359"/>
                  <a:gd name="T80" fmla="*/ 455 w 556"/>
                  <a:gd name="T81" fmla="*/ 359 h 359"/>
                  <a:gd name="T82" fmla="*/ 533 w 556"/>
                  <a:gd name="T83" fmla="*/ 359 h 359"/>
                  <a:gd name="T84" fmla="*/ 556 w 556"/>
                  <a:gd name="T85" fmla="*/ 337 h 359"/>
                  <a:gd name="T86" fmla="*/ 556 w 556"/>
                  <a:gd name="T87" fmla="*/ 153 h 359"/>
                  <a:gd name="T88" fmla="*/ 533 w 556"/>
                  <a:gd name="T89" fmla="*/ 131 h 359"/>
                  <a:gd name="T90" fmla="*/ 136 w 556"/>
                  <a:gd name="T91" fmla="*/ 19 h 359"/>
                  <a:gd name="T92" fmla="*/ 419 w 556"/>
                  <a:gd name="T93" fmla="*/ 19 h 359"/>
                  <a:gd name="T94" fmla="*/ 419 w 556"/>
                  <a:gd name="T95" fmla="*/ 131 h 359"/>
                  <a:gd name="T96" fmla="*/ 136 w 556"/>
                  <a:gd name="T97" fmla="*/ 131 h 359"/>
                  <a:gd name="T98" fmla="*/ 136 w 556"/>
                  <a:gd name="T99" fmla="*/ 19 h 359"/>
                  <a:gd name="T100" fmla="*/ 19 w 556"/>
                  <a:gd name="T101" fmla="*/ 275 h 359"/>
                  <a:gd name="T102" fmla="*/ 19 w 556"/>
                  <a:gd name="T103" fmla="*/ 153 h 359"/>
                  <a:gd name="T104" fmla="*/ 22 w 556"/>
                  <a:gd name="T105" fmla="*/ 150 h 359"/>
                  <a:gd name="T106" fmla="*/ 533 w 556"/>
                  <a:gd name="T107" fmla="*/ 150 h 359"/>
                  <a:gd name="T108" fmla="*/ 537 w 556"/>
                  <a:gd name="T109" fmla="*/ 153 h 359"/>
                  <a:gd name="T110" fmla="*/ 537 w 556"/>
                  <a:gd name="T111" fmla="*/ 275 h 359"/>
                  <a:gd name="T112" fmla="*/ 19 w 556"/>
                  <a:gd name="T113" fmla="*/ 27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6" h="359">
                    <a:moveTo>
                      <a:pt x="533" y="131"/>
                    </a:moveTo>
                    <a:cubicBezTo>
                      <a:pt x="503" y="131"/>
                      <a:pt x="503" y="131"/>
                      <a:pt x="503" y="131"/>
                    </a:cubicBezTo>
                    <a:cubicBezTo>
                      <a:pt x="503" y="88"/>
                      <a:pt x="503" y="88"/>
                      <a:pt x="503" y="88"/>
                    </a:cubicBezTo>
                    <a:cubicBezTo>
                      <a:pt x="503" y="76"/>
                      <a:pt x="493" y="65"/>
                      <a:pt x="481" y="65"/>
                    </a:cubicBezTo>
                    <a:cubicBezTo>
                      <a:pt x="455" y="65"/>
                      <a:pt x="455" y="65"/>
                      <a:pt x="455" y="65"/>
                    </a:cubicBezTo>
                    <a:cubicBezTo>
                      <a:pt x="449" y="65"/>
                      <a:pt x="445" y="70"/>
                      <a:pt x="445" y="75"/>
                    </a:cubicBezTo>
                    <a:cubicBezTo>
                      <a:pt x="445" y="80"/>
                      <a:pt x="449" y="84"/>
                      <a:pt x="455" y="84"/>
                    </a:cubicBezTo>
                    <a:cubicBezTo>
                      <a:pt x="481" y="84"/>
                      <a:pt x="481" y="84"/>
                      <a:pt x="481" y="84"/>
                    </a:cubicBezTo>
                    <a:cubicBezTo>
                      <a:pt x="483" y="84"/>
                      <a:pt x="485" y="86"/>
                      <a:pt x="485" y="88"/>
                    </a:cubicBezTo>
                    <a:cubicBezTo>
                      <a:pt x="485" y="131"/>
                      <a:pt x="485" y="131"/>
                      <a:pt x="485" y="131"/>
                    </a:cubicBezTo>
                    <a:cubicBezTo>
                      <a:pt x="438" y="131"/>
                      <a:pt x="438" y="131"/>
                      <a:pt x="438" y="131"/>
                    </a:cubicBezTo>
                    <a:cubicBezTo>
                      <a:pt x="438" y="9"/>
                      <a:pt x="438" y="9"/>
                      <a:pt x="438" y="9"/>
                    </a:cubicBezTo>
                    <a:cubicBezTo>
                      <a:pt x="438" y="4"/>
                      <a:pt x="434" y="0"/>
                      <a:pt x="428" y="0"/>
                    </a:cubicBezTo>
                    <a:cubicBezTo>
                      <a:pt x="127" y="0"/>
                      <a:pt x="127" y="0"/>
                      <a:pt x="127" y="0"/>
                    </a:cubicBezTo>
                    <a:cubicBezTo>
                      <a:pt x="122" y="0"/>
                      <a:pt x="118" y="4"/>
                      <a:pt x="118" y="9"/>
                    </a:cubicBezTo>
                    <a:cubicBezTo>
                      <a:pt x="118" y="131"/>
                      <a:pt x="118" y="131"/>
                      <a:pt x="118" y="131"/>
                    </a:cubicBezTo>
                    <a:cubicBezTo>
                      <a:pt x="71" y="131"/>
                      <a:pt x="71" y="131"/>
                      <a:pt x="71" y="131"/>
                    </a:cubicBezTo>
                    <a:cubicBezTo>
                      <a:pt x="71" y="88"/>
                      <a:pt x="71" y="88"/>
                      <a:pt x="71" y="88"/>
                    </a:cubicBezTo>
                    <a:cubicBezTo>
                      <a:pt x="71" y="86"/>
                      <a:pt x="73" y="84"/>
                      <a:pt x="75" y="84"/>
                    </a:cubicBezTo>
                    <a:cubicBezTo>
                      <a:pt x="101" y="84"/>
                      <a:pt x="101" y="84"/>
                      <a:pt x="101" y="84"/>
                    </a:cubicBezTo>
                    <a:cubicBezTo>
                      <a:pt x="106" y="84"/>
                      <a:pt x="110" y="80"/>
                      <a:pt x="110" y="75"/>
                    </a:cubicBezTo>
                    <a:cubicBezTo>
                      <a:pt x="110" y="70"/>
                      <a:pt x="106" y="65"/>
                      <a:pt x="101" y="65"/>
                    </a:cubicBezTo>
                    <a:cubicBezTo>
                      <a:pt x="75" y="65"/>
                      <a:pt x="75" y="65"/>
                      <a:pt x="75" y="65"/>
                    </a:cubicBezTo>
                    <a:cubicBezTo>
                      <a:pt x="62" y="65"/>
                      <a:pt x="52" y="76"/>
                      <a:pt x="52" y="88"/>
                    </a:cubicBezTo>
                    <a:cubicBezTo>
                      <a:pt x="52" y="131"/>
                      <a:pt x="52" y="131"/>
                      <a:pt x="52" y="131"/>
                    </a:cubicBezTo>
                    <a:cubicBezTo>
                      <a:pt x="22" y="131"/>
                      <a:pt x="22" y="131"/>
                      <a:pt x="22" y="131"/>
                    </a:cubicBezTo>
                    <a:cubicBezTo>
                      <a:pt x="10" y="131"/>
                      <a:pt x="0" y="141"/>
                      <a:pt x="0" y="153"/>
                    </a:cubicBezTo>
                    <a:cubicBezTo>
                      <a:pt x="0" y="337"/>
                      <a:pt x="0" y="337"/>
                      <a:pt x="0" y="337"/>
                    </a:cubicBezTo>
                    <a:cubicBezTo>
                      <a:pt x="0" y="349"/>
                      <a:pt x="10" y="359"/>
                      <a:pt x="22" y="359"/>
                    </a:cubicBezTo>
                    <a:cubicBezTo>
                      <a:pt x="101" y="359"/>
                      <a:pt x="101" y="359"/>
                      <a:pt x="101" y="359"/>
                    </a:cubicBezTo>
                    <a:cubicBezTo>
                      <a:pt x="106" y="359"/>
                      <a:pt x="110" y="355"/>
                      <a:pt x="110" y="350"/>
                    </a:cubicBezTo>
                    <a:cubicBezTo>
                      <a:pt x="110" y="345"/>
                      <a:pt x="106" y="341"/>
                      <a:pt x="101" y="341"/>
                    </a:cubicBezTo>
                    <a:cubicBezTo>
                      <a:pt x="22" y="341"/>
                      <a:pt x="22" y="341"/>
                      <a:pt x="22" y="341"/>
                    </a:cubicBezTo>
                    <a:cubicBezTo>
                      <a:pt x="20" y="341"/>
                      <a:pt x="19" y="339"/>
                      <a:pt x="19" y="337"/>
                    </a:cubicBezTo>
                    <a:cubicBezTo>
                      <a:pt x="19" y="294"/>
                      <a:pt x="19" y="294"/>
                      <a:pt x="19" y="294"/>
                    </a:cubicBezTo>
                    <a:cubicBezTo>
                      <a:pt x="537" y="294"/>
                      <a:pt x="537" y="294"/>
                      <a:pt x="537" y="294"/>
                    </a:cubicBezTo>
                    <a:cubicBezTo>
                      <a:pt x="537" y="337"/>
                      <a:pt x="537" y="337"/>
                      <a:pt x="537" y="337"/>
                    </a:cubicBezTo>
                    <a:cubicBezTo>
                      <a:pt x="537" y="339"/>
                      <a:pt x="535" y="341"/>
                      <a:pt x="533" y="341"/>
                    </a:cubicBezTo>
                    <a:cubicBezTo>
                      <a:pt x="455" y="341"/>
                      <a:pt x="455" y="341"/>
                      <a:pt x="455" y="341"/>
                    </a:cubicBezTo>
                    <a:cubicBezTo>
                      <a:pt x="449" y="341"/>
                      <a:pt x="445" y="345"/>
                      <a:pt x="445" y="350"/>
                    </a:cubicBezTo>
                    <a:cubicBezTo>
                      <a:pt x="445" y="355"/>
                      <a:pt x="449" y="359"/>
                      <a:pt x="455" y="359"/>
                    </a:cubicBezTo>
                    <a:cubicBezTo>
                      <a:pt x="533" y="359"/>
                      <a:pt x="533" y="359"/>
                      <a:pt x="533" y="359"/>
                    </a:cubicBezTo>
                    <a:cubicBezTo>
                      <a:pt x="546" y="359"/>
                      <a:pt x="556" y="349"/>
                      <a:pt x="556" y="337"/>
                    </a:cubicBezTo>
                    <a:cubicBezTo>
                      <a:pt x="556" y="153"/>
                      <a:pt x="556" y="153"/>
                      <a:pt x="556" y="153"/>
                    </a:cubicBezTo>
                    <a:cubicBezTo>
                      <a:pt x="556" y="141"/>
                      <a:pt x="546" y="131"/>
                      <a:pt x="533" y="131"/>
                    </a:cubicBezTo>
                    <a:close/>
                    <a:moveTo>
                      <a:pt x="136" y="19"/>
                    </a:moveTo>
                    <a:cubicBezTo>
                      <a:pt x="419" y="19"/>
                      <a:pt x="419" y="19"/>
                      <a:pt x="419" y="19"/>
                    </a:cubicBezTo>
                    <a:cubicBezTo>
                      <a:pt x="419" y="131"/>
                      <a:pt x="419" y="131"/>
                      <a:pt x="419" y="131"/>
                    </a:cubicBezTo>
                    <a:cubicBezTo>
                      <a:pt x="136" y="131"/>
                      <a:pt x="136" y="131"/>
                      <a:pt x="136" y="131"/>
                    </a:cubicBezTo>
                    <a:lnTo>
                      <a:pt x="136" y="19"/>
                    </a:lnTo>
                    <a:close/>
                    <a:moveTo>
                      <a:pt x="19" y="275"/>
                    </a:moveTo>
                    <a:cubicBezTo>
                      <a:pt x="19" y="153"/>
                      <a:pt x="19" y="153"/>
                      <a:pt x="19" y="153"/>
                    </a:cubicBezTo>
                    <a:cubicBezTo>
                      <a:pt x="19" y="151"/>
                      <a:pt x="20" y="150"/>
                      <a:pt x="22" y="150"/>
                    </a:cubicBezTo>
                    <a:cubicBezTo>
                      <a:pt x="533" y="150"/>
                      <a:pt x="533" y="150"/>
                      <a:pt x="533" y="150"/>
                    </a:cubicBezTo>
                    <a:cubicBezTo>
                      <a:pt x="535" y="150"/>
                      <a:pt x="537" y="151"/>
                      <a:pt x="537" y="153"/>
                    </a:cubicBezTo>
                    <a:cubicBezTo>
                      <a:pt x="537" y="275"/>
                      <a:pt x="537" y="275"/>
                      <a:pt x="537" y="275"/>
                    </a:cubicBezTo>
                    <a:lnTo>
                      <a:pt x="19" y="275"/>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1" name="Freeform 131">
                <a:extLst>
                  <a:ext uri="{FF2B5EF4-FFF2-40B4-BE49-F238E27FC236}">
                    <a16:creationId xmlns:a16="http://schemas.microsoft.com/office/drawing/2014/main" id="{B8809F02-81E3-1B40-8DF6-2FA0EA69371B}"/>
                  </a:ext>
                </a:extLst>
              </p:cNvPr>
              <p:cNvSpPr>
                <a:spLocks/>
              </p:cNvSpPr>
              <p:nvPr/>
            </p:nvSpPr>
            <p:spPr bwMode="auto">
              <a:xfrm>
                <a:off x="8097839" y="1982788"/>
                <a:ext cx="319088" cy="122238"/>
              </a:xfrm>
              <a:custGeom>
                <a:avLst/>
                <a:gdLst>
                  <a:gd name="T0" fmla="*/ 310 w 320"/>
                  <a:gd name="T1" fmla="*/ 0 h 124"/>
                  <a:gd name="T2" fmla="*/ 301 w 320"/>
                  <a:gd name="T3" fmla="*/ 10 h 124"/>
                  <a:gd name="T4" fmla="*/ 301 w 320"/>
                  <a:gd name="T5" fmla="*/ 105 h 124"/>
                  <a:gd name="T6" fmla="*/ 18 w 320"/>
                  <a:gd name="T7" fmla="*/ 105 h 124"/>
                  <a:gd name="T8" fmla="*/ 18 w 320"/>
                  <a:gd name="T9" fmla="*/ 10 h 124"/>
                  <a:gd name="T10" fmla="*/ 9 w 320"/>
                  <a:gd name="T11" fmla="*/ 0 h 124"/>
                  <a:gd name="T12" fmla="*/ 0 w 320"/>
                  <a:gd name="T13" fmla="*/ 10 h 124"/>
                  <a:gd name="T14" fmla="*/ 0 w 320"/>
                  <a:gd name="T15" fmla="*/ 114 h 124"/>
                  <a:gd name="T16" fmla="*/ 9 w 320"/>
                  <a:gd name="T17" fmla="*/ 124 h 124"/>
                  <a:gd name="T18" fmla="*/ 310 w 320"/>
                  <a:gd name="T19" fmla="*/ 124 h 124"/>
                  <a:gd name="T20" fmla="*/ 320 w 320"/>
                  <a:gd name="T21" fmla="*/ 114 h 124"/>
                  <a:gd name="T22" fmla="*/ 320 w 320"/>
                  <a:gd name="T23" fmla="*/ 10 h 124"/>
                  <a:gd name="T24" fmla="*/ 310 w 320"/>
                  <a:gd name="T2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124">
                    <a:moveTo>
                      <a:pt x="310" y="0"/>
                    </a:moveTo>
                    <a:cubicBezTo>
                      <a:pt x="305" y="0"/>
                      <a:pt x="301" y="4"/>
                      <a:pt x="301" y="10"/>
                    </a:cubicBezTo>
                    <a:cubicBezTo>
                      <a:pt x="301" y="105"/>
                      <a:pt x="301" y="105"/>
                      <a:pt x="301" y="105"/>
                    </a:cubicBezTo>
                    <a:cubicBezTo>
                      <a:pt x="18" y="105"/>
                      <a:pt x="18" y="105"/>
                      <a:pt x="18" y="105"/>
                    </a:cubicBezTo>
                    <a:cubicBezTo>
                      <a:pt x="18" y="10"/>
                      <a:pt x="18" y="10"/>
                      <a:pt x="18" y="10"/>
                    </a:cubicBezTo>
                    <a:cubicBezTo>
                      <a:pt x="18" y="4"/>
                      <a:pt x="14" y="0"/>
                      <a:pt x="9" y="0"/>
                    </a:cubicBezTo>
                    <a:cubicBezTo>
                      <a:pt x="4" y="0"/>
                      <a:pt x="0" y="4"/>
                      <a:pt x="0" y="10"/>
                    </a:cubicBezTo>
                    <a:cubicBezTo>
                      <a:pt x="0" y="114"/>
                      <a:pt x="0" y="114"/>
                      <a:pt x="0" y="114"/>
                    </a:cubicBezTo>
                    <a:cubicBezTo>
                      <a:pt x="0" y="120"/>
                      <a:pt x="4" y="124"/>
                      <a:pt x="9" y="124"/>
                    </a:cubicBezTo>
                    <a:cubicBezTo>
                      <a:pt x="310" y="124"/>
                      <a:pt x="310" y="124"/>
                      <a:pt x="310" y="124"/>
                    </a:cubicBezTo>
                    <a:cubicBezTo>
                      <a:pt x="316" y="124"/>
                      <a:pt x="320" y="120"/>
                      <a:pt x="320" y="114"/>
                    </a:cubicBezTo>
                    <a:cubicBezTo>
                      <a:pt x="320" y="10"/>
                      <a:pt x="320" y="10"/>
                      <a:pt x="320" y="10"/>
                    </a:cubicBezTo>
                    <a:cubicBezTo>
                      <a:pt x="320" y="4"/>
                      <a:pt x="316" y="0"/>
                      <a:pt x="310" y="0"/>
                    </a:cubicBez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2" name="Oval 132">
                <a:extLst>
                  <a:ext uri="{FF2B5EF4-FFF2-40B4-BE49-F238E27FC236}">
                    <a16:creationId xmlns:a16="http://schemas.microsoft.com/office/drawing/2014/main" id="{D58CE1F6-13FF-B04C-B6ED-BF4E2EA38C55}"/>
                  </a:ext>
                </a:extLst>
              </p:cNvPr>
              <p:cNvSpPr>
                <a:spLocks noChangeArrowheads="1"/>
              </p:cNvSpPr>
              <p:nvPr/>
            </p:nvSpPr>
            <p:spPr bwMode="auto">
              <a:xfrm>
                <a:off x="8456614"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sp>
            <p:nvSpPr>
              <p:cNvPr id="33" name="Oval 133">
                <a:extLst>
                  <a:ext uri="{FF2B5EF4-FFF2-40B4-BE49-F238E27FC236}">
                    <a16:creationId xmlns:a16="http://schemas.microsoft.com/office/drawing/2014/main" id="{2ED5F3C8-CDFB-4C47-9061-43DE42A47286}"/>
                  </a:ext>
                </a:extLst>
              </p:cNvPr>
              <p:cNvSpPr>
                <a:spLocks noChangeArrowheads="1"/>
              </p:cNvSpPr>
              <p:nvPr/>
            </p:nvSpPr>
            <p:spPr bwMode="auto">
              <a:xfrm>
                <a:off x="8404226" y="1897063"/>
                <a:ext cx="44450" cy="46038"/>
              </a:xfrm>
              <a:prstGeom prst="ellipse">
                <a:avLst/>
              </a:prstGeom>
              <a:grpFill/>
              <a:ln>
                <a:no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34" name="Title 2">
            <a:extLst>
              <a:ext uri="{FF2B5EF4-FFF2-40B4-BE49-F238E27FC236}">
                <a16:creationId xmlns:a16="http://schemas.microsoft.com/office/drawing/2014/main" id="{D36F086A-1EF6-874E-A16F-3BFCF3864B41}"/>
              </a:ext>
            </a:extLst>
          </p:cNvPr>
          <p:cNvSpPr txBox="1">
            <a:spLocks/>
          </p:cNvSpPr>
          <p:nvPr/>
        </p:nvSpPr>
        <p:spPr>
          <a:xfrm>
            <a:off x="1805315" y="4677593"/>
            <a:ext cx="3858691" cy="692497"/>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500" cap="all" spc="400" dirty="0">
                <a:solidFill>
                  <a:schemeClr val="accent1"/>
                </a:solidFill>
                <a:latin typeface="Myriad Pro Cond" panose="020B0506030403020204" pitchFamily="34" charset="0"/>
              </a:rPr>
              <a:t>Discuss opioid sparing alternatives to opioid monotherapy</a:t>
            </a:r>
          </a:p>
        </p:txBody>
      </p:sp>
      <p:grpSp>
        <p:nvGrpSpPr>
          <p:cNvPr id="35" name="Group 34">
            <a:extLst>
              <a:ext uri="{FF2B5EF4-FFF2-40B4-BE49-F238E27FC236}">
                <a16:creationId xmlns:a16="http://schemas.microsoft.com/office/drawing/2014/main" id="{63F884FD-C6A7-B946-A733-DD471F5E3435}"/>
              </a:ext>
            </a:extLst>
          </p:cNvPr>
          <p:cNvGrpSpPr/>
          <p:nvPr/>
        </p:nvGrpSpPr>
        <p:grpSpPr>
          <a:xfrm>
            <a:off x="6529902" y="2057400"/>
            <a:ext cx="792969" cy="792967"/>
            <a:chOff x="4892821" y="1547349"/>
            <a:chExt cx="594727" cy="594725"/>
          </a:xfrm>
          <a:solidFill>
            <a:srgbClr val="00B0F0"/>
          </a:solidFill>
        </p:grpSpPr>
        <p:sp>
          <p:nvSpPr>
            <p:cNvPr id="36" name="Oval 35">
              <a:extLst>
                <a:ext uri="{FF2B5EF4-FFF2-40B4-BE49-F238E27FC236}">
                  <a16:creationId xmlns:a16="http://schemas.microsoft.com/office/drawing/2014/main" id="{597B58E9-9FE1-B141-A96F-38B72BDB969F}"/>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37" name="Group 36">
              <a:extLst>
                <a:ext uri="{FF2B5EF4-FFF2-40B4-BE49-F238E27FC236}">
                  <a16:creationId xmlns:a16="http://schemas.microsoft.com/office/drawing/2014/main" id="{1FEABDE4-BAD6-F34C-A6E0-986A889BAADA}"/>
                </a:ext>
              </a:extLst>
            </p:cNvPr>
            <p:cNvGrpSpPr/>
            <p:nvPr/>
          </p:nvGrpSpPr>
          <p:grpSpPr>
            <a:xfrm>
              <a:off x="5059310" y="1717660"/>
              <a:ext cx="261748" cy="254105"/>
              <a:chOff x="5529264" y="1682751"/>
              <a:chExt cx="434975" cy="422275"/>
            </a:xfrm>
            <a:grpFill/>
          </p:grpSpPr>
          <p:sp>
            <p:nvSpPr>
              <p:cNvPr id="38" name="Freeform 107">
                <a:extLst>
                  <a:ext uri="{FF2B5EF4-FFF2-40B4-BE49-F238E27FC236}">
                    <a16:creationId xmlns:a16="http://schemas.microsoft.com/office/drawing/2014/main" id="{69F33BD1-C75E-F246-9CC3-577BF014696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39" name="Freeform 108">
                <a:extLst>
                  <a:ext uri="{FF2B5EF4-FFF2-40B4-BE49-F238E27FC236}">
                    <a16:creationId xmlns:a16="http://schemas.microsoft.com/office/drawing/2014/main" id="{31248856-C85D-E349-8ED0-895B92B27209}"/>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41" name="Freeform 110">
                <a:extLst>
                  <a:ext uri="{FF2B5EF4-FFF2-40B4-BE49-F238E27FC236}">
                    <a16:creationId xmlns:a16="http://schemas.microsoft.com/office/drawing/2014/main" id="{50AD8F79-F319-FB41-88CC-957E1B3FEE03}"/>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42" name="Title 2">
            <a:extLst>
              <a:ext uri="{FF2B5EF4-FFF2-40B4-BE49-F238E27FC236}">
                <a16:creationId xmlns:a16="http://schemas.microsoft.com/office/drawing/2014/main" id="{89A8027F-BB17-FA44-81DB-D1DD9B7363B5}"/>
              </a:ext>
            </a:extLst>
          </p:cNvPr>
          <p:cNvSpPr txBox="1">
            <a:spLocks/>
          </p:cNvSpPr>
          <p:nvPr/>
        </p:nvSpPr>
        <p:spPr>
          <a:xfrm>
            <a:off x="7544856" y="2066118"/>
            <a:ext cx="3858691" cy="692497"/>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500" cap="all" spc="400" dirty="0">
                <a:solidFill>
                  <a:schemeClr val="accent1"/>
                </a:solidFill>
                <a:latin typeface="Myriad Pro Cond" panose="020B0506030403020204" pitchFamily="34" charset="0"/>
              </a:rPr>
              <a:t>Understand NSAIDs as a key component of Multimodal Analgesia</a:t>
            </a:r>
          </a:p>
        </p:txBody>
      </p:sp>
      <p:grpSp>
        <p:nvGrpSpPr>
          <p:cNvPr id="52" name="Group 51">
            <a:extLst>
              <a:ext uri="{FF2B5EF4-FFF2-40B4-BE49-F238E27FC236}">
                <a16:creationId xmlns:a16="http://schemas.microsoft.com/office/drawing/2014/main" id="{371FCF97-E2A4-0347-9797-8D521B945FF0}"/>
              </a:ext>
            </a:extLst>
          </p:cNvPr>
          <p:cNvGrpSpPr/>
          <p:nvPr/>
        </p:nvGrpSpPr>
        <p:grpSpPr>
          <a:xfrm>
            <a:off x="778937" y="3296899"/>
            <a:ext cx="792969" cy="792967"/>
            <a:chOff x="4892821" y="3645849"/>
            <a:chExt cx="594727" cy="594725"/>
          </a:xfrm>
          <a:solidFill>
            <a:srgbClr val="00B0F0"/>
          </a:solidFill>
        </p:grpSpPr>
        <p:sp>
          <p:nvSpPr>
            <p:cNvPr id="53" name="Oval 52">
              <a:extLst>
                <a:ext uri="{FF2B5EF4-FFF2-40B4-BE49-F238E27FC236}">
                  <a16:creationId xmlns:a16="http://schemas.microsoft.com/office/drawing/2014/main" id="{FD131999-3159-C94C-838F-FD1E7810553F}"/>
                </a:ext>
              </a:extLst>
            </p:cNvPr>
            <p:cNvSpPr/>
            <p:nvPr/>
          </p:nvSpPr>
          <p:spPr>
            <a:xfrm>
              <a:off x="4892821" y="3645849"/>
              <a:ext cx="594727" cy="5947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sp>
          <p:nvSpPr>
            <p:cNvPr id="54" name="Freeform 157">
              <a:extLst>
                <a:ext uri="{FF2B5EF4-FFF2-40B4-BE49-F238E27FC236}">
                  <a16:creationId xmlns:a16="http://schemas.microsoft.com/office/drawing/2014/main" id="{60CFDE6E-ACEF-8D4E-98AF-A4B02876FE68}"/>
                </a:ext>
              </a:extLst>
            </p:cNvPr>
            <p:cNvSpPr>
              <a:spLocks noEditPoints="1"/>
            </p:cNvSpPr>
            <p:nvPr/>
          </p:nvSpPr>
          <p:spPr bwMode="auto">
            <a:xfrm>
              <a:off x="5047369" y="3795189"/>
              <a:ext cx="285631" cy="255061"/>
            </a:xfrm>
            <a:custGeom>
              <a:avLst/>
              <a:gdLst>
                <a:gd name="T0" fmla="*/ 455 w 477"/>
                <a:gd name="T1" fmla="*/ 118 h 425"/>
                <a:gd name="T2" fmla="*/ 363 w 477"/>
                <a:gd name="T3" fmla="*/ 118 h 425"/>
                <a:gd name="T4" fmla="*/ 341 w 477"/>
                <a:gd name="T5" fmla="*/ 141 h 425"/>
                <a:gd name="T6" fmla="*/ 341 w 477"/>
                <a:gd name="T7" fmla="*/ 403 h 425"/>
                <a:gd name="T8" fmla="*/ 341 w 477"/>
                <a:gd name="T9" fmla="*/ 406 h 425"/>
                <a:gd name="T10" fmla="*/ 306 w 477"/>
                <a:gd name="T11" fmla="*/ 406 h 425"/>
                <a:gd name="T12" fmla="*/ 307 w 477"/>
                <a:gd name="T13" fmla="*/ 403 h 425"/>
                <a:gd name="T14" fmla="*/ 307 w 477"/>
                <a:gd name="T15" fmla="*/ 23 h 425"/>
                <a:gd name="T16" fmla="*/ 284 w 477"/>
                <a:gd name="T17" fmla="*/ 0 h 425"/>
                <a:gd name="T18" fmla="*/ 193 w 477"/>
                <a:gd name="T19" fmla="*/ 0 h 425"/>
                <a:gd name="T20" fmla="*/ 170 w 477"/>
                <a:gd name="T21" fmla="*/ 23 h 425"/>
                <a:gd name="T22" fmla="*/ 170 w 477"/>
                <a:gd name="T23" fmla="*/ 403 h 425"/>
                <a:gd name="T24" fmla="*/ 171 w 477"/>
                <a:gd name="T25" fmla="*/ 406 h 425"/>
                <a:gd name="T26" fmla="*/ 136 w 477"/>
                <a:gd name="T27" fmla="*/ 406 h 425"/>
                <a:gd name="T28" fmla="*/ 136 w 477"/>
                <a:gd name="T29" fmla="*/ 403 h 425"/>
                <a:gd name="T30" fmla="*/ 136 w 477"/>
                <a:gd name="T31" fmla="*/ 259 h 425"/>
                <a:gd name="T32" fmla="*/ 114 w 477"/>
                <a:gd name="T33" fmla="*/ 236 h 425"/>
                <a:gd name="T34" fmla="*/ 22 w 477"/>
                <a:gd name="T35" fmla="*/ 236 h 425"/>
                <a:gd name="T36" fmla="*/ 0 w 477"/>
                <a:gd name="T37" fmla="*/ 259 h 425"/>
                <a:gd name="T38" fmla="*/ 0 w 477"/>
                <a:gd name="T39" fmla="*/ 403 h 425"/>
                <a:gd name="T40" fmla="*/ 22 w 477"/>
                <a:gd name="T41" fmla="*/ 425 h 425"/>
                <a:gd name="T42" fmla="*/ 68 w 477"/>
                <a:gd name="T43" fmla="*/ 425 h 425"/>
                <a:gd name="T44" fmla="*/ 114 w 477"/>
                <a:gd name="T45" fmla="*/ 425 h 425"/>
                <a:gd name="T46" fmla="*/ 193 w 477"/>
                <a:gd name="T47" fmla="*/ 425 h 425"/>
                <a:gd name="T48" fmla="*/ 284 w 477"/>
                <a:gd name="T49" fmla="*/ 425 h 425"/>
                <a:gd name="T50" fmla="*/ 363 w 477"/>
                <a:gd name="T51" fmla="*/ 425 h 425"/>
                <a:gd name="T52" fmla="*/ 455 w 477"/>
                <a:gd name="T53" fmla="*/ 425 h 425"/>
                <a:gd name="T54" fmla="*/ 477 w 477"/>
                <a:gd name="T55" fmla="*/ 403 h 425"/>
                <a:gd name="T56" fmla="*/ 477 w 477"/>
                <a:gd name="T57" fmla="*/ 141 h 425"/>
                <a:gd name="T58" fmla="*/ 455 w 477"/>
                <a:gd name="T59" fmla="*/ 118 h 425"/>
                <a:gd name="T60" fmla="*/ 68 w 477"/>
                <a:gd name="T61" fmla="*/ 406 h 425"/>
                <a:gd name="T62" fmla="*/ 22 w 477"/>
                <a:gd name="T63" fmla="*/ 406 h 425"/>
                <a:gd name="T64" fmla="*/ 19 w 477"/>
                <a:gd name="T65" fmla="*/ 403 h 425"/>
                <a:gd name="T66" fmla="*/ 19 w 477"/>
                <a:gd name="T67" fmla="*/ 259 h 425"/>
                <a:gd name="T68" fmla="*/ 22 w 477"/>
                <a:gd name="T69" fmla="*/ 255 h 425"/>
                <a:gd name="T70" fmla="*/ 114 w 477"/>
                <a:gd name="T71" fmla="*/ 255 h 425"/>
                <a:gd name="T72" fmla="*/ 118 w 477"/>
                <a:gd name="T73" fmla="*/ 259 h 425"/>
                <a:gd name="T74" fmla="*/ 118 w 477"/>
                <a:gd name="T75" fmla="*/ 403 h 425"/>
                <a:gd name="T76" fmla="*/ 114 w 477"/>
                <a:gd name="T77" fmla="*/ 406 h 425"/>
                <a:gd name="T78" fmla="*/ 68 w 477"/>
                <a:gd name="T79" fmla="*/ 406 h 425"/>
                <a:gd name="T80" fmla="*/ 193 w 477"/>
                <a:gd name="T81" fmla="*/ 406 h 425"/>
                <a:gd name="T82" fmla="*/ 189 w 477"/>
                <a:gd name="T83" fmla="*/ 403 h 425"/>
                <a:gd name="T84" fmla="*/ 189 w 477"/>
                <a:gd name="T85" fmla="*/ 23 h 425"/>
                <a:gd name="T86" fmla="*/ 193 w 477"/>
                <a:gd name="T87" fmla="*/ 19 h 425"/>
                <a:gd name="T88" fmla="*/ 284 w 477"/>
                <a:gd name="T89" fmla="*/ 19 h 425"/>
                <a:gd name="T90" fmla="*/ 288 w 477"/>
                <a:gd name="T91" fmla="*/ 23 h 425"/>
                <a:gd name="T92" fmla="*/ 288 w 477"/>
                <a:gd name="T93" fmla="*/ 403 h 425"/>
                <a:gd name="T94" fmla="*/ 284 w 477"/>
                <a:gd name="T95" fmla="*/ 406 h 425"/>
                <a:gd name="T96" fmla="*/ 193 w 477"/>
                <a:gd name="T97" fmla="*/ 406 h 425"/>
                <a:gd name="T98" fmla="*/ 363 w 477"/>
                <a:gd name="T99" fmla="*/ 406 h 425"/>
                <a:gd name="T100" fmla="*/ 359 w 477"/>
                <a:gd name="T101" fmla="*/ 403 h 425"/>
                <a:gd name="T102" fmla="*/ 359 w 477"/>
                <a:gd name="T103" fmla="*/ 141 h 425"/>
                <a:gd name="T104" fmla="*/ 363 w 477"/>
                <a:gd name="T105" fmla="*/ 137 h 425"/>
                <a:gd name="T106" fmla="*/ 455 w 477"/>
                <a:gd name="T107" fmla="*/ 137 h 425"/>
                <a:gd name="T108" fmla="*/ 458 w 477"/>
                <a:gd name="T109" fmla="*/ 141 h 425"/>
                <a:gd name="T110" fmla="*/ 458 w 477"/>
                <a:gd name="T111" fmla="*/ 403 h 425"/>
                <a:gd name="T112" fmla="*/ 455 w 477"/>
                <a:gd name="T113" fmla="*/ 406 h 425"/>
                <a:gd name="T114" fmla="*/ 363 w 477"/>
                <a:gd name="T115" fmla="*/ 40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7" h="425">
                  <a:moveTo>
                    <a:pt x="455" y="118"/>
                  </a:moveTo>
                  <a:cubicBezTo>
                    <a:pt x="363" y="118"/>
                    <a:pt x="363" y="118"/>
                    <a:pt x="363" y="118"/>
                  </a:cubicBezTo>
                  <a:cubicBezTo>
                    <a:pt x="351" y="118"/>
                    <a:pt x="341" y="128"/>
                    <a:pt x="341" y="141"/>
                  </a:cubicBezTo>
                  <a:cubicBezTo>
                    <a:pt x="341" y="403"/>
                    <a:pt x="341" y="403"/>
                    <a:pt x="341" y="403"/>
                  </a:cubicBezTo>
                  <a:cubicBezTo>
                    <a:pt x="341" y="404"/>
                    <a:pt x="341" y="405"/>
                    <a:pt x="341" y="406"/>
                  </a:cubicBezTo>
                  <a:cubicBezTo>
                    <a:pt x="306" y="406"/>
                    <a:pt x="306" y="406"/>
                    <a:pt x="306" y="406"/>
                  </a:cubicBezTo>
                  <a:cubicBezTo>
                    <a:pt x="307" y="405"/>
                    <a:pt x="307" y="404"/>
                    <a:pt x="307" y="403"/>
                  </a:cubicBezTo>
                  <a:cubicBezTo>
                    <a:pt x="307" y="23"/>
                    <a:pt x="307" y="23"/>
                    <a:pt x="307" y="23"/>
                  </a:cubicBezTo>
                  <a:cubicBezTo>
                    <a:pt x="307" y="10"/>
                    <a:pt x="297" y="0"/>
                    <a:pt x="284" y="0"/>
                  </a:cubicBezTo>
                  <a:cubicBezTo>
                    <a:pt x="193" y="0"/>
                    <a:pt x="193" y="0"/>
                    <a:pt x="193" y="0"/>
                  </a:cubicBezTo>
                  <a:cubicBezTo>
                    <a:pt x="180" y="0"/>
                    <a:pt x="170" y="10"/>
                    <a:pt x="170" y="23"/>
                  </a:cubicBezTo>
                  <a:cubicBezTo>
                    <a:pt x="170" y="403"/>
                    <a:pt x="170" y="403"/>
                    <a:pt x="170" y="403"/>
                  </a:cubicBezTo>
                  <a:cubicBezTo>
                    <a:pt x="170" y="404"/>
                    <a:pt x="170" y="405"/>
                    <a:pt x="171" y="406"/>
                  </a:cubicBezTo>
                  <a:cubicBezTo>
                    <a:pt x="136" y="406"/>
                    <a:pt x="136" y="406"/>
                    <a:pt x="136" y="406"/>
                  </a:cubicBezTo>
                  <a:cubicBezTo>
                    <a:pt x="136" y="405"/>
                    <a:pt x="136" y="404"/>
                    <a:pt x="136" y="403"/>
                  </a:cubicBezTo>
                  <a:cubicBezTo>
                    <a:pt x="136" y="259"/>
                    <a:pt x="136" y="259"/>
                    <a:pt x="136" y="259"/>
                  </a:cubicBezTo>
                  <a:cubicBezTo>
                    <a:pt x="136" y="246"/>
                    <a:pt x="126" y="236"/>
                    <a:pt x="114" y="236"/>
                  </a:cubicBezTo>
                  <a:cubicBezTo>
                    <a:pt x="22" y="236"/>
                    <a:pt x="22" y="236"/>
                    <a:pt x="22" y="236"/>
                  </a:cubicBezTo>
                  <a:cubicBezTo>
                    <a:pt x="10" y="236"/>
                    <a:pt x="0" y="246"/>
                    <a:pt x="0" y="259"/>
                  </a:cubicBezTo>
                  <a:cubicBezTo>
                    <a:pt x="0" y="403"/>
                    <a:pt x="0" y="403"/>
                    <a:pt x="0" y="403"/>
                  </a:cubicBezTo>
                  <a:cubicBezTo>
                    <a:pt x="0" y="415"/>
                    <a:pt x="10" y="425"/>
                    <a:pt x="22" y="425"/>
                  </a:cubicBezTo>
                  <a:cubicBezTo>
                    <a:pt x="68" y="425"/>
                    <a:pt x="68" y="425"/>
                    <a:pt x="68" y="425"/>
                  </a:cubicBezTo>
                  <a:cubicBezTo>
                    <a:pt x="114" y="425"/>
                    <a:pt x="114" y="425"/>
                    <a:pt x="114" y="425"/>
                  </a:cubicBezTo>
                  <a:cubicBezTo>
                    <a:pt x="193" y="425"/>
                    <a:pt x="193" y="425"/>
                    <a:pt x="193" y="425"/>
                  </a:cubicBezTo>
                  <a:cubicBezTo>
                    <a:pt x="284" y="425"/>
                    <a:pt x="284" y="425"/>
                    <a:pt x="284" y="425"/>
                  </a:cubicBezTo>
                  <a:cubicBezTo>
                    <a:pt x="363" y="425"/>
                    <a:pt x="363" y="425"/>
                    <a:pt x="363" y="425"/>
                  </a:cubicBezTo>
                  <a:cubicBezTo>
                    <a:pt x="455" y="425"/>
                    <a:pt x="455" y="425"/>
                    <a:pt x="455" y="425"/>
                  </a:cubicBezTo>
                  <a:cubicBezTo>
                    <a:pt x="467" y="425"/>
                    <a:pt x="477" y="415"/>
                    <a:pt x="477" y="403"/>
                  </a:cubicBezTo>
                  <a:cubicBezTo>
                    <a:pt x="477" y="141"/>
                    <a:pt x="477" y="141"/>
                    <a:pt x="477" y="141"/>
                  </a:cubicBezTo>
                  <a:cubicBezTo>
                    <a:pt x="477" y="128"/>
                    <a:pt x="467" y="118"/>
                    <a:pt x="455" y="118"/>
                  </a:cubicBezTo>
                  <a:close/>
                  <a:moveTo>
                    <a:pt x="68" y="406"/>
                  </a:moveTo>
                  <a:cubicBezTo>
                    <a:pt x="22" y="406"/>
                    <a:pt x="22" y="406"/>
                    <a:pt x="22" y="406"/>
                  </a:cubicBezTo>
                  <a:cubicBezTo>
                    <a:pt x="20" y="406"/>
                    <a:pt x="19" y="405"/>
                    <a:pt x="19" y="403"/>
                  </a:cubicBezTo>
                  <a:cubicBezTo>
                    <a:pt x="19" y="259"/>
                    <a:pt x="19" y="259"/>
                    <a:pt x="19" y="259"/>
                  </a:cubicBezTo>
                  <a:cubicBezTo>
                    <a:pt x="19" y="257"/>
                    <a:pt x="20" y="255"/>
                    <a:pt x="22" y="255"/>
                  </a:cubicBezTo>
                  <a:cubicBezTo>
                    <a:pt x="114" y="255"/>
                    <a:pt x="114" y="255"/>
                    <a:pt x="114" y="255"/>
                  </a:cubicBezTo>
                  <a:cubicBezTo>
                    <a:pt x="116" y="255"/>
                    <a:pt x="118" y="257"/>
                    <a:pt x="118" y="259"/>
                  </a:cubicBezTo>
                  <a:cubicBezTo>
                    <a:pt x="118" y="403"/>
                    <a:pt x="118" y="403"/>
                    <a:pt x="118" y="403"/>
                  </a:cubicBezTo>
                  <a:cubicBezTo>
                    <a:pt x="118" y="405"/>
                    <a:pt x="116" y="406"/>
                    <a:pt x="114" y="406"/>
                  </a:cubicBezTo>
                  <a:lnTo>
                    <a:pt x="68" y="406"/>
                  </a:lnTo>
                  <a:close/>
                  <a:moveTo>
                    <a:pt x="193" y="406"/>
                  </a:moveTo>
                  <a:cubicBezTo>
                    <a:pt x="191" y="406"/>
                    <a:pt x="189" y="405"/>
                    <a:pt x="189" y="403"/>
                  </a:cubicBezTo>
                  <a:cubicBezTo>
                    <a:pt x="189" y="23"/>
                    <a:pt x="189" y="23"/>
                    <a:pt x="189" y="23"/>
                  </a:cubicBezTo>
                  <a:cubicBezTo>
                    <a:pt x="189" y="21"/>
                    <a:pt x="191" y="19"/>
                    <a:pt x="193" y="19"/>
                  </a:cubicBezTo>
                  <a:cubicBezTo>
                    <a:pt x="284" y="19"/>
                    <a:pt x="284" y="19"/>
                    <a:pt x="284" y="19"/>
                  </a:cubicBezTo>
                  <a:cubicBezTo>
                    <a:pt x="286" y="19"/>
                    <a:pt x="288" y="21"/>
                    <a:pt x="288" y="23"/>
                  </a:cubicBezTo>
                  <a:cubicBezTo>
                    <a:pt x="288" y="403"/>
                    <a:pt x="288" y="403"/>
                    <a:pt x="288" y="403"/>
                  </a:cubicBezTo>
                  <a:cubicBezTo>
                    <a:pt x="288" y="405"/>
                    <a:pt x="286" y="406"/>
                    <a:pt x="284" y="406"/>
                  </a:cubicBezTo>
                  <a:lnTo>
                    <a:pt x="193" y="406"/>
                  </a:lnTo>
                  <a:close/>
                  <a:moveTo>
                    <a:pt x="363" y="406"/>
                  </a:moveTo>
                  <a:cubicBezTo>
                    <a:pt x="361" y="406"/>
                    <a:pt x="359" y="405"/>
                    <a:pt x="359" y="403"/>
                  </a:cubicBezTo>
                  <a:cubicBezTo>
                    <a:pt x="359" y="141"/>
                    <a:pt x="359" y="141"/>
                    <a:pt x="359" y="141"/>
                  </a:cubicBezTo>
                  <a:cubicBezTo>
                    <a:pt x="359" y="139"/>
                    <a:pt x="361" y="137"/>
                    <a:pt x="363" y="137"/>
                  </a:cubicBezTo>
                  <a:cubicBezTo>
                    <a:pt x="455" y="137"/>
                    <a:pt x="455" y="137"/>
                    <a:pt x="455" y="137"/>
                  </a:cubicBezTo>
                  <a:cubicBezTo>
                    <a:pt x="457" y="137"/>
                    <a:pt x="458" y="139"/>
                    <a:pt x="458" y="141"/>
                  </a:cubicBezTo>
                  <a:cubicBezTo>
                    <a:pt x="458" y="403"/>
                    <a:pt x="458" y="403"/>
                    <a:pt x="458" y="403"/>
                  </a:cubicBezTo>
                  <a:cubicBezTo>
                    <a:pt x="458" y="405"/>
                    <a:pt x="457" y="406"/>
                    <a:pt x="455" y="406"/>
                  </a:cubicBezTo>
                  <a:lnTo>
                    <a:pt x="363" y="406"/>
                  </a:lnTo>
                  <a:close/>
                </a:path>
              </a:pathLst>
            </a:custGeom>
            <a:grpFill/>
            <a:ln>
              <a:noFill/>
            </a:ln>
          </p:spPr>
          <p:txBody>
            <a:bodyPr vert="horz" wrap="square" lIns="45720" tIns="22860" rIns="45720" bIns="22860" numCol="1" anchor="t" anchorCtr="0" compatLnSpc="1">
              <a:prstTxWarp prst="textNoShape">
                <a:avLst/>
              </a:prstTxWarp>
            </a:bodyPr>
            <a:lstStyle/>
            <a:p>
              <a:endParaRPr lang="en-US" sz="675" spc="400"/>
            </a:p>
          </p:txBody>
        </p:sp>
      </p:grpSp>
      <p:sp>
        <p:nvSpPr>
          <p:cNvPr id="55" name="Title 2">
            <a:extLst>
              <a:ext uri="{FF2B5EF4-FFF2-40B4-BE49-F238E27FC236}">
                <a16:creationId xmlns:a16="http://schemas.microsoft.com/office/drawing/2014/main" id="{FF272142-ADBF-C44B-BE48-7113EE8F5C96}"/>
              </a:ext>
            </a:extLst>
          </p:cNvPr>
          <p:cNvSpPr txBox="1">
            <a:spLocks/>
          </p:cNvSpPr>
          <p:nvPr/>
        </p:nvSpPr>
        <p:spPr>
          <a:xfrm>
            <a:off x="7598355" y="4685902"/>
            <a:ext cx="3858691" cy="692497"/>
          </a:xfrm>
          <a:prstGeom prst="rect">
            <a:avLst/>
          </a:prstGeom>
          <a:ln>
            <a:noFill/>
          </a:ln>
        </p:spPr>
        <p:txBody>
          <a:bodyPr wrap="square" lIns="0" tIns="0" rIns="0" bIns="0">
            <a:spAutoFit/>
          </a:bodyPr>
          <a:lstStyle>
            <a:lvl1pPr algn="ctr" defTabSz="1828800" rtl="0" eaLnBrk="1" latinLnBrk="0" hangingPunct="1">
              <a:lnSpc>
                <a:spcPct val="100000"/>
              </a:lnSpc>
              <a:spcBef>
                <a:spcPct val="0"/>
              </a:spcBef>
              <a:buNone/>
              <a:defRPr sz="6000" b="1" kern="1200" cap="none" spc="-1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l"/>
            <a:r>
              <a:rPr lang="en-US" sz="1500" cap="all" spc="400" dirty="0">
                <a:solidFill>
                  <a:schemeClr val="accent1"/>
                </a:solidFill>
                <a:latin typeface="Myriad Pro Cond" panose="020B0506030403020204" pitchFamily="34" charset="0"/>
              </a:rPr>
              <a:t>Discuss multimodal, multidisciplinary pain management planning</a:t>
            </a:r>
          </a:p>
        </p:txBody>
      </p:sp>
      <p:grpSp>
        <p:nvGrpSpPr>
          <p:cNvPr id="56" name="Group 55">
            <a:extLst>
              <a:ext uri="{FF2B5EF4-FFF2-40B4-BE49-F238E27FC236}">
                <a16:creationId xmlns:a16="http://schemas.microsoft.com/office/drawing/2014/main" id="{2D868A07-B1AF-BF41-971F-788764F90C21}"/>
              </a:ext>
            </a:extLst>
          </p:cNvPr>
          <p:cNvGrpSpPr/>
          <p:nvPr/>
        </p:nvGrpSpPr>
        <p:grpSpPr>
          <a:xfrm>
            <a:off x="6542641" y="3292120"/>
            <a:ext cx="792969" cy="792967"/>
            <a:chOff x="4892821" y="1547349"/>
            <a:chExt cx="594727" cy="594725"/>
          </a:xfrm>
          <a:solidFill>
            <a:srgbClr val="00B0F0"/>
          </a:solidFill>
        </p:grpSpPr>
        <p:sp>
          <p:nvSpPr>
            <p:cNvPr id="57" name="Oval 56">
              <a:extLst>
                <a:ext uri="{FF2B5EF4-FFF2-40B4-BE49-F238E27FC236}">
                  <a16:creationId xmlns:a16="http://schemas.microsoft.com/office/drawing/2014/main" id="{F0069855-9296-1B44-BF27-7709A9374DEC}"/>
                </a:ext>
              </a:extLst>
            </p:cNvPr>
            <p:cNvSpPr/>
            <p:nvPr/>
          </p:nvSpPr>
          <p:spPr>
            <a:xfrm>
              <a:off x="4892821" y="1547349"/>
              <a:ext cx="594727" cy="594725"/>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spc="400"/>
            </a:p>
          </p:txBody>
        </p:sp>
        <p:grpSp>
          <p:nvGrpSpPr>
            <p:cNvPr id="58" name="Group 57">
              <a:extLst>
                <a:ext uri="{FF2B5EF4-FFF2-40B4-BE49-F238E27FC236}">
                  <a16:creationId xmlns:a16="http://schemas.microsoft.com/office/drawing/2014/main" id="{A23C57F1-03D6-F346-9EEA-37341915D2DD}"/>
                </a:ext>
              </a:extLst>
            </p:cNvPr>
            <p:cNvGrpSpPr/>
            <p:nvPr/>
          </p:nvGrpSpPr>
          <p:grpSpPr>
            <a:xfrm>
              <a:off x="5059310" y="1717660"/>
              <a:ext cx="261748" cy="254105"/>
              <a:chOff x="5529264" y="1682751"/>
              <a:chExt cx="434975" cy="422275"/>
            </a:xfrm>
            <a:grpFill/>
          </p:grpSpPr>
          <p:sp>
            <p:nvSpPr>
              <p:cNvPr id="59" name="Freeform 107">
                <a:extLst>
                  <a:ext uri="{FF2B5EF4-FFF2-40B4-BE49-F238E27FC236}">
                    <a16:creationId xmlns:a16="http://schemas.microsoft.com/office/drawing/2014/main" id="{F9BC1E7F-EB4E-884D-9D8E-81BD9B74B856}"/>
                  </a:ext>
                </a:extLst>
              </p:cNvPr>
              <p:cNvSpPr>
                <a:spLocks noEditPoints="1"/>
              </p:cNvSpPr>
              <p:nvPr/>
            </p:nvSpPr>
            <p:spPr bwMode="auto">
              <a:xfrm>
                <a:off x="5529264" y="1682751"/>
                <a:ext cx="382588" cy="369888"/>
              </a:xfrm>
              <a:custGeom>
                <a:avLst/>
                <a:gdLst>
                  <a:gd name="T0" fmla="*/ 385 w 385"/>
                  <a:gd name="T1" fmla="*/ 350 h 372"/>
                  <a:gd name="T2" fmla="*/ 385 w 385"/>
                  <a:gd name="T3" fmla="*/ 22 h 372"/>
                  <a:gd name="T4" fmla="*/ 363 w 385"/>
                  <a:gd name="T5" fmla="*/ 0 h 372"/>
                  <a:gd name="T6" fmla="*/ 22 w 385"/>
                  <a:gd name="T7" fmla="*/ 0 h 372"/>
                  <a:gd name="T8" fmla="*/ 0 w 385"/>
                  <a:gd name="T9" fmla="*/ 22 h 372"/>
                  <a:gd name="T10" fmla="*/ 0 w 385"/>
                  <a:gd name="T11" fmla="*/ 350 h 372"/>
                  <a:gd name="T12" fmla="*/ 22 w 385"/>
                  <a:gd name="T13" fmla="*/ 372 h 372"/>
                  <a:gd name="T14" fmla="*/ 363 w 385"/>
                  <a:gd name="T15" fmla="*/ 372 h 372"/>
                  <a:gd name="T16" fmla="*/ 385 w 385"/>
                  <a:gd name="T17" fmla="*/ 350 h 372"/>
                  <a:gd name="T18" fmla="*/ 18 w 385"/>
                  <a:gd name="T19" fmla="*/ 350 h 372"/>
                  <a:gd name="T20" fmla="*/ 18 w 385"/>
                  <a:gd name="T21" fmla="*/ 22 h 372"/>
                  <a:gd name="T22" fmla="*/ 22 w 385"/>
                  <a:gd name="T23" fmla="*/ 19 h 372"/>
                  <a:gd name="T24" fmla="*/ 363 w 385"/>
                  <a:gd name="T25" fmla="*/ 19 h 372"/>
                  <a:gd name="T26" fmla="*/ 366 w 385"/>
                  <a:gd name="T27" fmla="*/ 22 h 372"/>
                  <a:gd name="T28" fmla="*/ 366 w 385"/>
                  <a:gd name="T29" fmla="*/ 350 h 372"/>
                  <a:gd name="T30" fmla="*/ 363 w 385"/>
                  <a:gd name="T31" fmla="*/ 354 h 372"/>
                  <a:gd name="T32" fmla="*/ 22 w 385"/>
                  <a:gd name="T33" fmla="*/ 354 h 372"/>
                  <a:gd name="T34" fmla="*/ 18 w 385"/>
                  <a:gd name="T35" fmla="*/ 35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5" h="372">
                    <a:moveTo>
                      <a:pt x="385" y="350"/>
                    </a:moveTo>
                    <a:cubicBezTo>
                      <a:pt x="385" y="22"/>
                      <a:pt x="385" y="22"/>
                      <a:pt x="385" y="22"/>
                    </a:cubicBezTo>
                    <a:cubicBezTo>
                      <a:pt x="385" y="10"/>
                      <a:pt x="375" y="0"/>
                      <a:pt x="363" y="0"/>
                    </a:cubicBezTo>
                    <a:cubicBezTo>
                      <a:pt x="22" y="0"/>
                      <a:pt x="22" y="0"/>
                      <a:pt x="22" y="0"/>
                    </a:cubicBezTo>
                    <a:cubicBezTo>
                      <a:pt x="10" y="0"/>
                      <a:pt x="0" y="10"/>
                      <a:pt x="0" y="22"/>
                    </a:cubicBezTo>
                    <a:cubicBezTo>
                      <a:pt x="0" y="350"/>
                      <a:pt x="0" y="350"/>
                      <a:pt x="0" y="350"/>
                    </a:cubicBezTo>
                    <a:cubicBezTo>
                      <a:pt x="0" y="362"/>
                      <a:pt x="10" y="372"/>
                      <a:pt x="22" y="372"/>
                    </a:cubicBezTo>
                    <a:cubicBezTo>
                      <a:pt x="363" y="372"/>
                      <a:pt x="363" y="372"/>
                      <a:pt x="363" y="372"/>
                    </a:cubicBezTo>
                    <a:cubicBezTo>
                      <a:pt x="375" y="372"/>
                      <a:pt x="385" y="362"/>
                      <a:pt x="385" y="350"/>
                    </a:cubicBezTo>
                    <a:close/>
                    <a:moveTo>
                      <a:pt x="18" y="350"/>
                    </a:moveTo>
                    <a:cubicBezTo>
                      <a:pt x="18" y="22"/>
                      <a:pt x="18" y="22"/>
                      <a:pt x="18" y="22"/>
                    </a:cubicBezTo>
                    <a:cubicBezTo>
                      <a:pt x="18" y="20"/>
                      <a:pt x="20" y="19"/>
                      <a:pt x="22" y="19"/>
                    </a:cubicBezTo>
                    <a:cubicBezTo>
                      <a:pt x="363" y="19"/>
                      <a:pt x="363" y="19"/>
                      <a:pt x="363" y="19"/>
                    </a:cubicBezTo>
                    <a:cubicBezTo>
                      <a:pt x="365" y="19"/>
                      <a:pt x="366" y="20"/>
                      <a:pt x="366" y="22"/>
                    </a:cubicBezTo>
                    <a:cubicBezTo>
                      <a:pt x="366" y="350"/>
                      <a:pt x="366" y="350"/>
                      <a:pt x="366" y="350"/>
                    </a:cubicBezTo>
                    <a:cubicBezTo>
                      <a:pt x="366" y="352"/>
                      <a:pt x="365" y="354"/>
                      <a:pt x="363" y="354"/>
                    </a:cubicBezTo>
                    <a:cubicBezTo>
                      <a:pt x="22" y="354"/>
                      <a:pt x="22" y="354"/>
                      <a:pt x="22" y="354"/>
                    </a:cubicBezTo>
                    <a:cubicBezTo>
                      <a:pt x="20" y="354"/>
                      <a:pt x="18" y="352"/>
                      <a:pt x="18" y="35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0" name="Freeform 108">
                <a:extLst>
                  <a:ext uri="{FF2B5EF4-FFF2-40B4-BE49-F238E27FC236}">
                    <a16:creationId xmlns:a16="http://schemas.microsoft.com/office/drawing/2014/main" id="{559F7F57-4533-584B-911F-763B1A579068}"/>
                  </a:ext>
                </a:extLst>
              </p:cNvPr>
              <p:cNvSpPr>
                <a:spLocks noEditPoints="1"/>
              </p:cNvSpPr>
              <p:nvPr/>
            </p:nvSpPr>
            <p:spPr bwMode="auto">
              <a:xfrm>
                <a:off x="5737226" y="1774826"/>
                <a:ext cx="57150" cy="57150"/>
              </a:xfrm>
              <a:custGeom>
                <a:avLst/>
                <a:gdLst>
                  <a:gd name="T0" fmla="*/ 29 w 58"/>
                  <a:gd name="T1" fmla="*/ 58 h 58"/>
                  <a:gd name="T2" fmla="*/ 58 w 58"/>
                  <a:gd name="T3" fmla="*/ 29 h 58"/>
                  <a:gd name="T4" fmla="*/ 29 w 58"/>
                  <a:gd name="T5" fmla="*/ 0 h 58"/>
                  <a:gd name="T6" fmla="*/ 0 w 58"/>
                  <a:gd name="T7" fmla="*/ 29 h 58"/>
                  <a:gd name="T8" fmla="*/ 29 w 58"/>
                  <a:gd name="T9" fmla="*/ 58 h 58"/>
                  <a:gd name="T10" fmla="*/ 29 w 58"/>
                  <a:gd name="T11" fmla="*/ 18 h 58"/>
                  <a:gd name="T12" fmla="*/ 40 w 58"/>
                  <a:gd name="T13" fmla="*/ 29 h 58"/>
                  <a:gd name="T14" fmla="*/ 29 w 58"/>
                  <a:gd name="T15" fmla="*/ 39 h 58"/>
                  <a:gd name="T16" fmla="*/ 19 w 58"/>
                  <a:gd name="T17" fmla="*/ 29 h 58"/>
                  <a:gd name="T18" fmla="*/ 29 w 58"/>
                  <a:gd name="T19"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58"/>
                    </a:moveTo>
                    <a:cubicBezTo>
                      <a:pt x="45" y="58"/>
                      <a:pt x="58" y="45"/>
                      <a:pt x="58" y="29"/>
                    </a:cubicBezTo>
                    <a:cubicBezTo>
                      <a:pt x="58" y="13"/>
                      <a:pt x="45" y="0"/>
                      <a:pt x="29" y="0"/>
                    </a:cubicBezTo>
                    <a:cubicBezTo>
                      <a:pt x="13" y="0"/>
                      <a:pt x="0" y="13"/>
                      <a:pt x="0" y="29"/>
                    </a:cubicBezTo>
                    <a:cubicBezTo>
                      <a:pt x="0" y="45"/>
                      <a:pt x="13" y="58"/>
                      <a:pt x="29" y="58"/>
                    </a:cubicBezTo>
                    <a:close/>
                    <a:moveTo>
                      <a:pt x="29" y="18"/>
                    </a:moveTo>
                    <a:cubicBezTo>
                      <a:pt x="35" y="18"/>
                      <a:pt x="40" y="23"/>
                      <a:pt x="40" y="29"/>
                    </a:cubicBezTo>
                    <a:cubicBezTo>
                      <a:pt x="40" y="34"/>
                      <a:pt x="35" y="39"/>
                      <a:pt x="29" y="39"/>
                    </a:cubicBezTo>
                    <a:cubicBezTo>
                      <a:pt x="24" y="39"/>
                      <a:pt x="19" y="34"/>
                      <a:pt x="19" y="29"/>
                    </a:cubicBezTo>
                    <a:cubicBezTo>
                      <a:pt x="19" y="23"/>
                      <a:pt x="24" y="18"/>
                      <a:pt x="29" y="18"/>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sp>
            <p:nvSpPr>
              <p:cNvPr id="61" name="Freeform 110">
                <a:extLst>
                  <a:ext uri="{FF2B5EF4-FFF2-40B4-BE49-F238E27FC236}">
                    <a16:creationId xmlns:a16="http://schemas.microsoft.com/office/drawing/2014/main" id="{87F778DF-6975-7042-9535-264B623900F1}"/>
                  </a:ext>
                </a:extLst>
              </p:cNvPr>
              <p:cNvSpPr>
                <a:spLocks/>
              </p:cNvSpPr>
              <p:nvPr/>
            </p:nvSpPr>
            <p:spPr bwMode="auto">
              <a:xfrm>
                <a:off x="5580064" y="1720851"/>
                <a:ext cx="384175" cy="384175"/>
              </a:xfrm>
              <a:custGeom>
                <a:avLst/>
                <a:gdLst>
                  <a:gd name="T0" fmla="*/ 363 w 386"/>
                  <a:gd name="T1" fmla="*/ 0 h 386"/>
                  <a:gd name="T2" fmla="*/ 351 w 386"/>
                  <a:gd name="T3" fmla="*/ 0 h 386"/>
                  <a:gd name="T4" fmla="*/ 342 w 386"/>
                  <a:gd name="T5" fmla="*/ 10 h 386"/>
                  <a:gd name="T6" fmla="*/ 351 w 386"/>
                  <a:gd name="T7" fmla="*/ 19 h 386"/>
                  <a:gd name="T8" fmla="*/ 363 w 386"/>
                  <a:gd name="T9" fmla="*/ 19 h 386"/>
                  <a:gd name="T10" fmla="*/ 367 w 386"/>
                  <a:gd name="T11" fmla="*/ 23 h 386"/>
                  <a:gd name="T12" fmla="*/ 367 w 386"/>
                  <a:gd name="T13" fmla="*/ 363 h 386"/>
                  <a:gd name="T14" fmla="*/ 363 w 386"/>
                  <a:gd name="T15" fmla="*/ 367 h 386"/>
                  <a:gd name="T16" fmla="*/ 22 w 386"/>
                  <a:gd name="T17" fmla="*/ 367 h 386"/>
                  <a:gd name="T18" fmla="*/ 19 w 386"/>
                  <a:gd name="T19" fmla="*/ 363 h 386"/>
                  <a:gd name="T20" fmla="*/ 19 w 386"/>
                  <a:gd name="T21" fmla="*/ 351 h 386"/>
                  <a:gd name="T22" fmla="*/ 9 w 386"/>
                  <a:gd name="T23" fmla="*/ 342 h 386"/>
                  <a:gd name="T24" fmla="*/ 0 w 386"/>
                  <a:gd name="T25" fmla="*/ 351 h 386"/>
                  <a:gd name="T26" fmla="*/ 0 w 386"/>
                  <a:gd name="T27" fmla="*/ 363 h 386"/>
                  <a:gd name="T28" fmla="*/ 22 w 386"/>
                  <a:gd name="T29" fmla="*/ 386 h 386"/>
                  <a:gd name="T30" fmla="*/ 363 w 386"/>
                  <a:gd name="T31" fmla="*/ 386 h 386"/>
                  <a:gd name="T32" fmla="*/ 386 w 386"/>
                  <a:gd name="T33" fmla="*/ 363 h 386"/>
                  <a:gd name="T34" fmla="*/ 386 w 386"/>
                  <a:gd name="T35" fmla="*/ 23 h 386"/>
                  <a:gd name="T36" fmla="*/ 363 w 386"/>
                  <a:gd name="T37"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386">
                    <a:moveTo>
                      <a:pt x="363" y="0"/>
                    </a:moveTo>
                    <a:cubicBezTo>
                      <a:pt x="351" y="0"/>
                      <a:pt x="351" y="0"/>
                      <a:pt x="351" y="0"/>
                    </a:cubicBezTo>
                    <a:cubicBezTo>
                      <a:pt x="346" y="0"/>
                      <a:pt x="342" y="4"/>
                      <a:pt x="342" y="10"/>
                    </a:cubicBezTo>
                    <a:cubicBezTo>
                      <a:pt x="342" y="15"/>
                      <a:pt x="346" y="19"/>
                      <a:pt x="351" y="19"/>
                    </a:cubicBezTo>
                    <a:cubicBezTo>
                      <a:pt x="363" y="19"/>
                      <a:pt x="363" y="19"/>
                      <a:pt x="363" y="19"/>
                    </a:cubicBezTo>
                    <a:cubicBezTo>
                      <a:pt x="365" y="19"/>
                      <a:pt x="367" y="21"/>
                      <a:pt x="367" y="23"/>
                    </a:cubicBezTo>
                    <a:cubicBezTo>
                      <a:pt x="367" y="363"/>
                      <a:pt x="367" y="363"/>
                      <a:pt x="367" y="363"/>
                    </a:cubicBezTo>
                    <a:cubicBezTo>
                      <a:pt x="367" y="365"/>
                      <a:pt x="365" y="367"/>
                      <a:pt x="363" y="367"/>
                    </a:cubicBezTo>
                    <a:cubicBezTo>
                      <a:pt x="22" y="367"/>
                      <a:pt x="22" y="367"/>
                      <a:pt x="22" y="367"/>
                    </a:cubicBezTo>
                    <a:cubicBezTo>
                      <a:pt x="20" y="367"/>
                      <a:pt x="19" y="365"/>
                      <a:pt x="19" y="363"/>
                    </a:cubicBezTo>
                    <a:cubicBezTo>
                      <a:pt x="19" y="351"/>
                      <a:pt x="19" y="351"/>
                      <a:pt x="19" y="351"/>
                    </a:cubicBezTo>
                    <a:cubicBezTo>
                      <a:pt x="19" y="346"/>
                      <a:pt x="15" y="342"/>
                      <a:pt x="9" y="342"/>
                    </a:cubicBezTo>
                    <a:cubicBezTo>
                      <a:pt x="4" y="342"/>
                      <a:pt x="0" y="346"/>
                      <a:pt x="0" y="351"/>
                    </a:cubicBezTo>
                    <a:cubicBezTo>
                      <a:pt x="0" y="363"/>
                      <a:pt x="0" y="363"/>
                      <a:pt x="0" y="363"/>
                    </a:cubicBezTo>
                    <a:cubicBezTo>
                      <a:pt x="0" y="376"/>
                      <a:pt x="10" y="386"/>
                      <a:pt x="22" y="386"/>
                    </a:cubicBezTo>
                    <a:cubicBezTo>
                      <a:pt x="363" y="386"/>
                      <a:pt x="363" y="386"/>
                      <a:pt x="363" y="386"/>
                    </a:cubicBezTo>
                    <a:cubicBezTo>
                      <a:pt x="376" y="386"/>
                      <a:pt x="386" y="376"/>
                      <a:pt x="386" y="363"/>
                    </a:cubicBezTo>
                    <a:cubicBezTo>
                      <a:pt x="386" y="23"/>
                      <a:pt x="386" y="23"/>
                      <a:pt x="386" y="23"/>
                    </a:cubicBezTo>
                    <a:cubicBezTo>
                      <a:pt x="386" y="10"/>
                      <a:pt x="376" y="0"/>
                      <a:pt x="363" y="0"/>
                    </a:cubicBezTo>
                    <a:close/>
                  </a:path>
                </a:pathLst>
              </a:custGeom>
              <a:grpFill/>
              <a:ln>
                <a:solidFill>
                  <a:srgbClr val="00B0F0"/>
                </a:solidFill>
              </a:ln>
            </p:spPr>
            <p:txBody>
              <a:bodyPr vert="horz" wrap="square" lIns="45720" tIns="22860" rIns="45720" bIns="22860" numCol="1" anchor="t" anchorCtr="0" compatLnSpc="1">
                <a:prstTxWarp prst="textNoShape">
                  <a:avLst/>
                </a:prstTxWarp>
              </a:bodyPr>
              <a:lstStyle/>
              <a:p>
                <a:endParaRPr lang="en-US" sz="675" spc="400"/>
              </a:p>
            </p:txBody>
          </p:sp>
        </p:grpSp>
      </p:grpSp>
      <p:sp>
        <p:nvSpPr>
          <p:cNvPr id="3" name="TextBox 2">
            <a:extLst>
              <a:ext uri="{FF2B5EF4-FFF2-40B4-BE49-F238E27FC236}">
                <a16:creationId xmlns:a16="http://schemas.microsoft.com/office/drawing/2014/main" id="{93427EE4-F634-C54E-8295-00FD056EB792}"/>
              </a:ext>
            </a:extLst>
          </p:cNvPr>
          <p:cNvSpPr txBox="1"/>
          <p:nvPr/>
        </p:nvSpPr>
        <p:spPr>
          <a:xfrm>
            <a:off x="7557594" y="3350715"/>
            <a:ext cx="3899451" cy="784830"/>
          </a:xfrm>
          <a:prstGeom prst="rect">
            <a:avLst/>
          </a:prstGeom>
          <a:noFill/>
        </p:spPr>
        <p:txBody>
          <a:bodyPr wrap="square" rtlCol="0">
            <a:spAutoFit/>
          </a:bodyPr>
          <a:lstStyle/>
          <a:p>
            <a:r>
              <a:rPr lang="en-US" sz="1500" b="1" cap="all" spc="400" dirty="0">
                <a:solidFill>
                  <a:schemeClr val="accent1"/>
                </a:solidFill>
                <a:latin typeface="Myriad Pro Cond" panose="020B0506030403020204" pitchFamily="34" charset="0"/>
              </a:rPr>
              <a:t>Understand post operative implication of NSAID use</a:t>
            </a:r>
          </a:p>
        </p:txBody>
      </p:sp>
    </p:spTree>
    <p:extLst>
      <p:ext uri="{BB962C8B-B14F-4D97-AF65-F5344CB8AC3E}">
        <p14:creationId xmlns:p14="http://schemas.microsoft.com/office/powerpoint/2010/main" val="3240141085"/>
      </p:ext>
    </p:extLst>
  </p:cSld>
  <p:clrMapOvr>
    <a:masterClrMapping/>
  </p:clrMapOvr>
  <p:transition spd="slow"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room, small, table&#10;&#10;Description automatically generated">
            <a:extLst>
              <a:ext uri="{FF2B5EF4-FFF2-40B4-BE49-F238E27FC236}">
                <a16:creationId xmlns:a16="http://schemas.microsoft.com/office/drawing/2014/main" id="{16EB9404-F154-8446-BDA6-62A1EC6E5625}"/>
              </a:ext>
            </a:extLst>
          </p:cNvPr>
          <p:cNvPicPr>
            <a:picLocks noChangeAspect="1"/>
          </p:cNvPicPr>
          <p:nvPr/>
        </p:nvPicPr>
        <p:blipFill rotWithShape="1">
          <a:blip r:embed="rId2"/>
          <a:srcRect l="31665" t="9091" r="168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A3289A-AB48-6545-AE4E-F568B912D3A8}"/>
              </a:ext>
            </a:extLst>
          </p:cNvPr>
          <p:cNvSpPr>
            <a:spLocks noGrp="1"/>
          </p:cNvSpPr>
          <p:nvPr>
            <p:ph type="ctrTitle"/>
          </p:nvPr>
        </p:nvSpPr>
        <p:spPr>
          <a:xfrm>
            <a:off x="481029" y="1397671"/>
            <a:ext cx="4023360" cy="3204134"/>
          </a:xfrm>
        </p:spPr>
        <p:txBody>
          <a:bodyPr anchor="b">
            <a:noAutofit/>
          </a:bodyPr>
          <a:lstStyle/>
          <a:p>
            <a:pPr algn="l"/>
            <a:r>
              <a:rPr lang="en-US" sz="3600" cap="all" spc="400" dirty="0">
                <a:solidFill>
                  <a:srgbClr val="00B0F0"/>
                </a:solidFill>
                <a:latin typeface="Myriad Pro Cond" panose="020B0506030403020204" pitchFamily="34" charset="0"/>
              </a:rPr>
              <a:t>PURPOSE:</a:t>
            </a:r>
            <a:br>
              <a:rPr lang="en-US" sz="3600" cap="all" spc="400" dirty="0">
                <a:latin typeface="Myriad Pro Cond" panose="020B0506030403020204" pitchFamily="34" charset="0"/>
              </a:rPr>
            </a:br>
            <a:r>
              <a:rPr lang="en-US" sz="3600" cap="all" spc="400" dirty="0">
                <a:solidFill>
                  <a:schemeClr val="accent2">
                    <a:lumMod val="50000"/>
                  </a:schemeClr>
                </a:solidFill>
                <a:latin typeface="Myriad Pro Cond" panose="020B0506030403020204" pitchFamily="34" charset="0"/>
              </a:rPr>
              <a:t>Closing a Silent Gateway to Opioid Use &amp; Dependence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982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BFA71-B0DC-304C-A2B7-C45847235B9A}"/>
              </a:ext>
            </a:extLst>
          </p:cNvPr>
          <p:cNvSpPr>
            <a:spLocks noGrp="1"/>
          </p:cNvSpPr>
          <p:nvPr>
            <p:ph type="title"/>
          </p:nvPr>
        </p:nvSpPr>
        <p:spPr>
          <a:xfrm>
            <a:off x="408707" y="1153571"/>
            <a:ext cx="3200400" cy="4461163"/>
          </a:xfrm>
        </p:spPr>
        <p:txBody>
          <a:bodyPr>
            <a:normAutofit/>
          </a:bodyPr>
          <a:lstStyle/>
          <a:p>
            <a:r>
              <a:rPr lang="en-US" sz="3200" cap="all" spc="400" dirty="0">
                <a:solidFill>
                  <a:schemeClr val="bg1"/>
                </a:solidFill>
              </a:rPr>
              <a:t>Review the Problem:</a:t>
            </a:r>
            <a:br>
              <a:rPr lang="en-US" sz="3200" cap="all" spc="400" dirty="0">
                <a:solidFill>
                  <a:schemeClr val="bg1"/>
                </a:solidFill>
              </a:rPr>
            </a:br>
            <a:br>
              <a:rPr lang="en-US" sz="2400" cap="all" spc="400" dirty="0">
                <a:solidFill>
                  <a:schemeClr val="bg1"/>
                </a:solidFill>
              </a:rPr>
            </a:br>
            <a:r>
              <a:rPr lang="en-US" sz="2400" cap="all" spc="400" dirty="0">
                <a:solidFill>
                  <a:schemeClr val="bg1"/>
                </a:solidFill>
              </a:rPr>
              <a:t>Surgery has been a long-ignored gateway to persistent opioid use, dependence and addiction</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8B9ABF-C800-AD4F-B933-B37CE33F533C}"/>
              </a:ext>
            </a:extLst>
          </p:cNvPr>
          <p:cNvSpPr>
            <a:spLocks noGrp="1"/>
          </p:cNvSpPr>
          <p:nvPr>
            <p:ph idx="1"/>
          </p:nvPr>
        </p:nvSpPr>
        <p:spPr>
          <a:xfrm>
            <a:off x="4370190" y="817189"/>
            <a:ext cx="6906491" cy="5585619"/>
          </a:xfrm>
        </p:spPr>
        <p:txBody>
          <a:bodyPr anchor="ctr">
            <a:normAutofit fontScale="85000" lnSpcReduction="10000"/>
          </a:bodyPr>
          <a:lstStyle/>
          <a:p>
            <a:r>
              <a:rPr lang="en-US" sz="2400" b="1" cap="all" spc="400" dirty="0">
                <a:solidFill>
                  <a:schemeClr val="accent2">
                    <a:lumMod val="50000"/>
                  </a:schemeClr>
                </a:solidFill>
                <a:latin typeface="+mj-lt"/>
                <a:ea typeface="+mj-ea"/>
                <a:cs typeface="+mj-cs"/>
              </a:rPr>
              <a:t>Surgery is frequently the first-time patients are exposed to opioids</a:t>
            </a:r>
          </a:p>
          <a:p>
            <a:endParaRPr lang="en-US" sz="2400" b="1" cap="all" spc="400" dirty="0">
              <a:solidFill>
                <a:schemeClr val="accent2">
                  <a:lumMod val="50000"/>
                </a:schemeClr>
              </a:solidFill>
              <a:latin typeface="+mj-lt"/>
              <a:ea typeface="+mj-ea"/>
              <a:cs typeface="+mj-cs"/>
            </a:endParaRPr>
          </a:p>
          <a:p>
            <a:r>
              <a:rPr lang="en-US" sz="2400" b="1" cap="all" spc="400" dirty="0">
                <a:solidFill>
                  <a:schemeClr val="accent2">
                    <a:lumMod val="50000"/>
                  </a:schemeClr>
                </a:solidFill>
                <a:latin typeface="+mj-lt"/>
                <a:ea typeface="+mj-ea"/>
                <a:cs typeface="+mj-cs"/>
              </a:rPr>
              <a:t>The role of opioids in treating postsurgical pain has been overlooked as a contributing factor to the opioid epidemic </a:t>
            </a:r>
          </a:p>
          <a:p>
            <a:endParaRPr lang="en-US" sz="2400" b="1" cap="all" spc="400" dirty="0">
              <a:solidFill>
                <a:schemeClr val="accent2">
                  <a:lumMod val="50000"/>
                </a:schemeClr>
              </a:solidFill>
              <a:latin typeface="+mj-lt"/>
              <a:ea typeface="+mj-ea"/>
              <a:cs typeface="+mj-cs"/>
            </a:endParaRPr>
          </a:p>
          <a:p>
            <a:r>
              <a:rPr lang="en-US" sz="2400" b="1" cap="all" spc="400" dirty="0">
                <a:solidFill>
                  <a:schemeClr val="accent2">
                    <a:lumMod val="50000"/>
                  </a:schemeClr>
                </a:solidFill>
                <a:latin typeface="+mj-lt"/>
                <a:ea typeface="+mj-ea"/>
                <a:cs typeface="+mj-cs"/>
              </a:rPr>
              <a:t>Nearly 4.7-12% of surgical patients in 2017 continued to take opioids three to six months following surgery  with as high as 17% for patients undergoing certain surgeries. </a:t>
            </a:r>
          </a:p>
          <a:p>
            <a:endParaRPr lang="en-US" sz="2400" b="1" cap="all" spc="400" dirty="0">
              <a:solidFill>
                <a:schemeClr val="accent2">
                  <a:lumMod val="50000"/>
                </a:schemeClr>
              </a:solidFill>
              <a:latin typeface="+mj-lt"/>
              <a:ea typeface="+mj-ea"/>
              <a:cs typeface="+mj-cs"/>
            </a:endParaRPr>
          </a:p>
          <a:p>
            <a:r>
              <a:rPr lang="en-US" sz="2400" b="1" cap="all" spc="400" dirty="0">
                <a:solidFill>
                  <a:schemeClr val="accent2">
                    <a:lumMod val="50000"/>
                  </a:schemeClr>
                </a:solidFill>
                <a:latin typeface="+mj-lt"/>
                <a:ea typeface="+mj-ea"/>
                <a:cs typeface="+mj-cs"/>
              </a:rPr>
              <a:t>Clinicians treating surgical pain need the tools and resources to make evidence-based prescribing decisions that will adequately treat patients’ pain while minimizing opioid risks</a:t>
            </a:r>
          </a:p>
          <a:p>
            <a:endParaRPr lang="en-US" sz="2600" dirty="0"/>
          </a:p>
        </p:txBody>
      </p:sp>
    </p:spTree>
    <p:extLst>
      <p:ext uri="{BB962C8B-B14F-4D97-AF65-F5344CB8AC3E}">
        <p14:creationId xmlns:p14="http://schemas.microsoft.com/office/powerpoint/2010/main" val="403697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9A43A-81FF-5643-B4DD-34EED386A802}"/>
              </a:ext>
            </a:extLst>
          </p:cNvPr>
          <p:cNvSpPr>
            <a:spLocks noGrp="1"/>
          </p:cNvSpPr>
          <p:nvPr>
            <p:ph type="title"/>
          </p:nvPr>
        </p:nvSpPr>
        <p:spPr>
          <a:xfrm>
            <a:off x="686834" y="1153572"/>
            <a:ext cx="3200400" cy="4461163"/>
          </a:xfrm>
        </p:spPr>
        <p:txBody>
          <a:bodyPr>
            <a:normAutofit/>
          </a:bodyPr>
          <a:lstStyle/>
          <a:p>
            <a:r>
              <a:rPr lang="en-US">
                <a:solidFill>
                  <a:srgbClr val="FFFFFF"/>
                </a:solidFill>
              </a:rPr>
              <a:t>Movement away from perioperative opioid use is a necessary paradigm shift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40C8C2-D1DC-E04E-94CB-AA1189216916}"/>
              </a:ext>
            </a:extLst>
          </p:cNvPr>
          <p:cNvSpPr>
            <a:spLocks noGrp="1"/>
          </p:cNvSpPr>
          <p:nvPr>
            <p:ph idx="1"/>
          </p:nvPr>
        </p:nvSpPr>
        <p:spPr>
          <a:xfrm>
            <a:off x="4447308" y="591344"/>
            <a:ext cx="6906491" cy="5585619"/>
          </a:xfrm>
        </p:spPr>
        <p:txBody>
          <a:bodyPr anchor="ctr">
            <a:normAutofit/>
          </a:bodyPr>
          <a:lstStyle/>
          <a:p>
            <a:r>
              <a:rPr lang="en-US" dirty="0">
                <a:solidFill>
                  <a:schemeClr val="accent2">
                    <a:lumMod val="50000"/>
                  </a:schemeClr>
                </a:solidFill>
              </a:rPr>
              <a:t>Perioperative opioid prescription is an independent risk factor for chronic opioid use </a:t>
            </a:r>
          </a:p>
          <a:p>
            <a:r>
              <a:rPr lang="en-US" dirty="0">
                <a:solidFill>
                  <a:schemeClr val="accent2">
                    <a:lumMod val="50000"/>
                  </a:schemeClr>
                </a:solidFill>
              </a:rPr>
              <a:t>Opioids should be reserved as rescue analgesia </a:t>
            </a:r>
          </a:p>
          <a:p>
            <a:r>
              <a:rPr lang="en-US" dirty="0">
                <a:solidFill>
                  <a:schemeClr val="accent2">
                    <a:lumMod val="50000"/>
                  </a:schemeClr>
                </a:solidFill>
              </a:rPr>
              <a:t>Perioperative opioid sparing strategies endorse regional anesthesia &amp; non-opioid pain management </a:t>
            </a:r>
          </a:p>
          <a:p>
            <a:r>
              <a:rPr lang="en-US" dirty="0">
                <a:solidFill>
                  <a:schemeClr val="accent2">
                    <a:lumMod val="50000"/>
                  </a:schemeClr>
                </a:solidFill>
              </a:rPr>
              <a:t>Opioid free analgesia combines various opioid sparing strategies to eliminate opioid usage.</a:t>
            </a:r>
          </a:p>
        </p:txBody>
      </p:sp>
    </p:spTree>
    <p:extLst>
      <p:ext uri="{BB962C8B-B14F-4D97-AF65-F5344CB8AC3E}">
        <p14:creationId xmlns:p14="http://schemas.microsoft.com/office/powerpoint/2010/main" val="3863697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0" y="178329"/>
            <a:ext cx="12192000" cy="1510301"/>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Post Surgical Pain</a:t>
            </a:r>
            <a:r>
              <a:rPr lang="en-US" sz="5100" kern="1200" dirty="0">
                <a:solidFill>
                  <a:srgbClr val="FFFFFF"/>
                </a:solidFill>
                <a:latin typeface="+mj-lt"/>
                <a:ea typeface="+mj-ea"/>
                <a:cs typeface="+mj-cs"/>
              </a:rPr>
              <a:t>: American College of Surgeons </a:t>
            </a:r>
          </a:p>
        </p:txBody>
      </p:sp>
      <p:sp>
        <p:nvSpPr>
          <p:cNvPr id="3" name="Content Placeholder 2">
            <a:extLst>
              <a:ext uri="{FF2B5EF4-FFF2-40B4-BE49-F238E27FC236}">
                <a16:creationId xmlns:a16="http://schemas.microsoft.com/office/drawing/2014/main" id="{072FAB4C-3A86-0D42-B140-E12BEFBC1708}"/>
              </a:ext>
            </a:extLst>
          </p:cNvPr>
          <p:cNvSpPr>
            <a:spLocks noGrp="1"/>
          </p:cNvSpPr>
          <p:nvPr>
            <p:ph idx="1"/>
          </p:nvPr>
        </p:nvSpPr>
        <p:spPr>
          <a:xfrm>
            <a:off x="2895601" y="1900826"/>
            <a:ext cx="6396204" cy="662542"/>
          </a:xfrm>
        </p:spPr>
        <p:txBody>
          <a:bodyPr vert="horz" lIns="91440" tIns="45720" rIns="91440" bIns="45720" rtlCol="0" anchor="ctr">
            <a:normAutofit/>
          </a:bodyPr>
          <a:lstStyle/>
          <a:p>
            <a:pPr marL="0" indent="0" algn="ctr">
              <a:buNone/>
            </a:pPr>
            <a:r>
              <a:rPr lang="en-US" sz="3200" b="1" kern="1200" dirty="0">
                <a:solidFill>
                  <a:srgbClr val="FFFFFF"/>
                </a:solidFill>
                <a:latin typeface="+mn-lt"/>
                <a:ea typeface="+mn-ea"/>
                <a:cs typeface="+mn-cs"/>
              </a:rPr>
              <a:t>What are their recommendations? </a:t>
            </a:r>
          </a:p>
        </p:txBody>
      </p:sp>
      <p:sp>
        <p:nvSpPr>
          <p:cNvPr id="2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7FD5AEF8-1B32-5E42-BD7D-42327B781205}"/>
              </a:ext>
            </a:extLst>
          </p:cNvPr>
          <p:cNvPicPr>
            <a:picLocks noChangeAspect="1"/>
          </p:cNvPicPr>
          <p:nvPr/>
        </p:nvPicPr>
        <p:blipFill>
          <a:blip r:embed="rId2"/>
          <a:stretch>
            <a:fillRect/>
          </a:stretch>
        </p:blipFill>
        <p:spPr>
          <a:xfrm>
            <a:off x="910300" y="3263567"/>
            <a:ext cx="10873062" cy="2935724"/>
          </a:xfrm>
          <a:prstGeom prst="rect">
            <a:avLst/>
          </a:prstGeom>
        </p:spPr>
      </p:pic>
      <p:pic>
        <p:nvPicPr>
          <p:cNvPr id="11" name="Picture 10" descr="Text&#10;&#10;Description automatically generated">
            <a:extLst>
              <a:ext uri="{FF2B5EF4-FFF2-40B4-BE49-F238E27FC236}">
                <a16:creationId xmlns:a16="http://schemas.microsoft.com/office/drawing/2014/main" id="{B62B700F-FA34-7149-B0DC-1C03CFB08DA7}"/>
              </a:ext>
            </a:extLst>
          </p:cNvPr>
          <p:cNvPicPr>
            <a:picLocks noChangeAspect="1"/>
          </p:cNvPicPr>
          <p:nvPr/>
        </p:nvPicPr>
        <p:blipFill>
          <a:blip r:embed="rId3"/>
          <a:stretch>
            <a:fillRect/>
          </a:stretch>
        </p:blipFill>
        <p:spPr>
          <a:xfrm>
            <a:off x="0" y="0"/>
            <a:ext cx="12192000" cy="1993900"/>
          </a:xfrm>
          <a:prstGeom prst="rect">
            <a:avLst/>
          </a:prstGeom>
        </p:spPr>
      </p:pic>
    </p:spTree>
    <p:extLst>
      <p:ext uri="{BB962C8B-B14F-4D97-AF65-F5344CB8AC3E}">
        <p14:creationId xmlns:p14="http://schemas.microsoft.com/office/powerpoint/2010/main" val="161402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D3CAD-3268-4947-A322-202DB7B1F2D1}"/>
              </a:ext>
            </a:extLst>
          </p:cNvPr>
          <p:cNvSpPr>
            <a:spLocks noGrp="1"/>
          </p:cNvSpPr>
          <p:nvPr>
            <p:ph type="title"/>
          </p:nvPr>
        </p:nvSpPr>
        <p:spPr>
          <a:xfrm>
            <a:off x="346509" y="-96887"/>
            <a:ext cx="11007291" cy="1325563"/>
          </a:xfrm>
        </p:spPr>
        <p:txBody>
          <a:bodyPr/>
          <a:lstStyle/>
          <a:p>
            <a:r>
              <a:rPr lang="en-US" b="1" dirty="0">
                <a:ln w="0"/>
                <a:solidFill>
                  <a:schemeClr val="accent1"/>
                </a:solidFill>
                <a:effectLst>
                  <a:outerShdw blurRad="38100" dist="25400" dir="5400000" algn="ctr" rotWithShape="0">
                    <a:srgbClr val="6E747A">
                      <a:alpha val="43000"/>
                    </a:srgbClr>
                  </a:outerShdw>
                </a:effectLst>
              </a:rPr>
              <a:t>Opioids: American College of Surgeons </a:t>
            </a:r>
          </a:p>
        </p:txBody>
      </p:sp>
      <p:pic>
        <p:nvPicPr>
          <p:cNvPr id="5" name="Content Placeholder 4" descr="A picture containing text, indoor, screenshot, document&#10;&#10;Description automatically generated">
            <a:extLst>
              <a:ext uri="{FF2B5EF4-FFF2-40B4-BE49-F238E27FC236}">
                <a16:creationId xmlns:a16="http://schemas.microsoft.com/office/drawing/2014/main" id="{4AC51D5A-2170-214A-81CA-BAFB4F2CC662}"/>
              </a:ext>
            </a:extLst>
          </p:cNvPr>
          <p:cNvPicPr>
            <a:picLocks noGrp="1" noChangeAspect="1"/>
          </p:cNvPicPr>
          <p:nvPr>
            <p:ph idx="1"/>
          </p:nvPr>
        </p:nvPicPr>
        <p:blipFill>
          <a:blip r:embed="rId2"/>
          <a:stretch>
            <a:fillRect/>
          </a:stretch>
        </p:blipFill>
        <p:spPr>
          <a:xfrm>
            <a:off x="0" y="2207510"/>
            <a:ext cx="12192000" cy="4650490"/>
          </a:xfrm>
        </p:spPr>
      </p:pic>
      <p:pic>
        <p:nvPicPr>
          <p:cNvPr id="7" name="Picture 6">
            <a:extLst>
              <a:ext uri="{FF2B5EF4-FFF2-40B4-BE49-F238E27FC236}">
                <a16:creationId xmlns:a16="http://schemas.microsoft.com/office/drawing/2014/main" id="{F24FD78C-38DF-4543-8AC7-F2F77535FA50}"/>
              </a:ext>
            </a:extLst>
          </p:cNvPr>
          <p:cNvPicPr>
            <a:picLocks noChangeAspect="1"/>
          </p:cNvPicPr>
          <p:nvPr/>
        </p:nvPicPr>
        <p:blipFill>
          <a:blip r:embed="rId3"/>
          <a:stretch>
            <a:fillRect/>
          </a:stretch>
        </p:blipFill>
        <p:spPr>
          <a:xfrm>
            <a:off x="0" y="1103026"/>
            <a:ext cx="10795000" cy="987477"/>
          </a:xfrm>
          <a:prstGeom prst="rect">
            <a:avLst/>
          </a:prstGeom>
        </p:spPr>
      </p:pic>
      <p:sp>
        <p:nvSpPr>
          <p:cNvPr id="8" name="Oval 7">
            <a:extLst>
              <a:ext uri="{FF2B5EF4-FFF2-40B4-BE49-F238E27FC236}">
                <a16:creationId xmlns:a16="http://schemas.microsoft.com/office/drawing/2014/main" id="{8F92370A-9F3B-5F42-8D3F-36DE42B57CE2}"/>
              </a:ext>
            </a:extLst>
          </p:cNvPr>
          <p:cNvSpPr/>
          <p:nvPr/>
        </p:nvSpPr>
        <p:spPr>
          <a:xfrm>
            <a:off x="0" y="2441523"/>
            <a:ext cx="6220918" cy="1974954"/>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art, line chart&#10;&#10;Description automatically generated">
            <a:extLst>
              <a:ext uri="{FF2B5EF4-FFF2-40B4-BE49-F238E27FC236}">
                <a16:creationId xmlns:a16="http://schemas.microsoft.com/office/drawing/2014/main" id="{D02393DD-BD40-604F-987E-54068264948D}"/>
              </a:ext>
            </a:extLst>
          </p:cNvPr>
          <p:cNvPicPr>
            <a:picLocks noChangeAspect="1"/>
          </p:cNvPicPr>
          <p:nvPr/>
        </p:nvPicPr>
        <p:blipFill>
          <a:blip r:embed="rId4"/>
          <a:stretch>
            <a:fillRect/>
          </a:stretch>
        </p:blipFill>
        <p:spPr>
          <a:xfrm>
            <a:off x="6096000" y="1103026"/>
            <a:ext cx="6080920" cy="5754974"/>
          </a:xfrm>
          <a:prstGeom prst="rect">
            <a:avLst/>
          </a:prstGeom>
        </p:spPr>
      </p:pic>
    </p:spTree>
    <p:extLst>
      <p:ext uri="{BB962C8B-B14F-4D97-AF65-F5344CB8AC3E}">
        <p14:creationId xmlns:p14="http://schemas.microsoft.com/office/powerpoint/2010/main" val="263657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99113</TotalTime>
  <Words>2378</Words>
  <Application>Microsoft Macintosh PowerPoint</Application>
  <PresentationFormat>Widescreen</PresentationFormat>
  <Paragraphs>210</Paragraphs>
  <Slides>30</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Calibri Light</vt:lpstr>
      <vt:lpstr>Myriad Pro Cond</vt:lpstr>
      <vt:lpstr>Office Theme</vt:lpstr>
      <vt:lpstr>1_Office Theme</vt:lpstr>
      <vt:lpstr>PowerPoint Presentation</vt:lpstr>
      <vt:lpstr>PowerPoint Presentation</vt:lpstr>
      <vt:lpstr>PowerPoint Presentation</vt:lpstr>
      <vt:lpstr>PowerPoint Presentation</vt:lpstr>
      <vt:lpstr>PURPOSE: Closing a Silent Gateway to Opioid Use &amp; Dependence</vt:lpstr>
      <vt:lpstr>Review the Problem:  Surgery has been a long-ignored gateway to persistent opioid use, dependence and addiction</vt:lpstr>
      <vt:lpstr>Movement away from perioperative opioid use is a necessary paradigm shift</vt:lpstr>
      <vt:lpstr>Post Surgical Pain: American College of Surgeons </vt:lpstr>
      <vt:lpstr>Opioids: American College of Surgeons </vt:lpstr>
      <vt:lpstr>NSAIDs:  American College of Surgeons </vt:lpstr>
      <vt:lpstr>Opioids?</vt:lpstr>
      <vt:lpstr>NSAIDs:</vt:lpstr>
      <vt:lpstr>Non-Medications?</vt:lpstr>
      <vt:lpstr>Review of NSAIDs</vt:lpstr>
      <vt:lpstr>NSAIDs: General</vt:lpstr>
      <vt:lpstr>NSAIDs: Class Adverse Effects </vt:lpstr>
      <vt:lpstr>PowerPoint Presentation</vt:lpstr>
      <vt:lpstr>NSAIDs: Integral to Pain Optimization Plan</vt:lpstr>
      <vt:lpstr>Pain Pathways are very  complex!!  Can opioids possibly  block all this?</vt:lpstr>
      <vt:lpstr>Simplify to 5 main pathways</vt:lpstr>
      <vt:lpstr>Can Opioid-Free Analgesia be accomplished?</vt:lpstr>
      <vt:lpstr>‘New paradigm in analgesia management’ ‘The rising tide of opioid use and abuse: Role of Anesthesiologist’   Perioper Med 2018 Jul 3;7:16</vt:lpstr>
      <vt:lpstr>Opioids Actually Aren’t The Best For Acute Pain</vt:lpstr>
      <vt:lpstr>PowerPoint Presentation</vt:lpstr>
      <vt:lpstr>The “buy in”; Everyone has to be on board</vt:lpstr>
      <vt:lpstr>PowerPoint Presentation</vt:lpstr>
      <vt:lpstr>Empowering the PCPs &amp; Patients/Families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Riega</dc:creator>
  <cp:lastModifiedBy>Sam Riega</cp:lastModifiedBy>
  <cp:revision>64</cp:revision>
  <dcterms:created xsi:type="dcterms:W3CDTF">2020-12-02T13:36:24Z</dcterms:created>
  <dcterms:modified xsi:type="dcterms:W3CDTF">2021-04-02T20:44:51Z</dcterms:modified>
</cp:coreProperties>
</file>