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1"/>
  </p:notesMasterIdLst>
  <p:sldIdLst>
    <p:sldId id="610" r:id="rId3"/>
    <p:sldId id="600" r:id="rId4"/>
    <p:sldId id="584" r:id="rId5"/>
    <p:sldId id="591" r:id="rId6"/>
    <p:sldId id="256" r:id="rId7"/>
    <p:sldId id="300" r:id="rId8"/>
    <p:sldId id="472" r:id="rId9"/>
    <p:sldId id="513" r:id="rId10"/>
    <p:sldId id="278" r:id="rId11"/>
    <p:sldId id="345" r:id="rId12"/>
    <p:sldId id="489" r:id="rId13"/>
    <p:sldId id="506" r:id="rId14"/>
    <p:sldId id="590" r:id="rId15"/>
    <p:sldId id="477" r:id="rId16"/>
    <p:sldId id="509" r:id="rId17"/>
    <p:sldId id="504" r:id="rId18"/>
    <p:sldId id="484" r:id="rId19"/>
    <p:sldId id="498" r:id="rId20"/>
    <p:sldId id="510" r:id="rId21"/>
    <p:sldId id="476" r:id="rId22"/>
    <p:sldId id="352" r:id="rId23"/>
    <p:sldId id="511" r:id="rId24"/>
    <p:sldId id="514" r:id="rId25"/>
    <p:sldId id="496" r:id="rId26"/>
    <p:sldId id="515" r:id="rId27"/>
    <p:sldId id="516" r:id="rId28"/>
    <p:sldId id="599" r:id="rId29"/>
    <p:sldId id="5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5"/>
    <p:restoredTop sz="95246"/>
  </p:normalViewPr>
  <p:slideViewPr>
    <p:cSldViewPr snapToGrid="0" snapToObjects="1">
      <p:cViewPr varScale="1">
        <p:scale>
          <a:sx n="118" d="100"/>
          <a:sy n="118" d="100"/>
        </p:scale>
        <p:origin x="10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8" d="100"/>
        <a:sy n="10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90E088-4417-4F18-9BD1-7984B2BF678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4825CBB-012C-40B0-9A5F-384AD9F723E4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400" dirty="0"/>
            <a:t>Poor impulse control</a:t>
          </a:r>
        </a:p>
      </dgm:t>
    </dgm:pt>
    <dgm:pt modelId="{906EF896-2494-477B-8BCD-470C060EAB19}" type="parTrans" cxnId="{11116097-F229-4335-843F-551E40F1DFE3}">
      <dgm:prSet/>
      <dgm:spPr/>
      <dgm:t>
        <a:bodyPr/>
        <a:lstStyle/>
        <a:p>
          <a:endParaRPr lang="en-US"/>
        </a:p>
      </dgm:t>
    </dgm:pt>
    <dgm:pt modelId="{42D6C759-6BA8-4858-B18F-F99F39AE3E00}" type="sibTrans" cxnId="{11116097-F229-4335-843F-551E40F1DFE3}">
      <dgm:prSet/>
      <dgm:spPr/>
      <dgm:t>
        <a:bodyPr/>
        <a:lstStyle/>
        <a:p>
          <a:endParaRPr lang="en-US"/>
        </a:p>
      </dgm:t>
    </dgm:pt>
    <dgm:pt modelId="{D1508523-B7EA-4446-83EB-BD453D3A7E8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400" dirty="0"/>
            <a:t>Poor weighing of risks</a:t>
          </a:r>
        </a:p>
      </dgm:t>
    </dgm:pt>
    <dgm:pt modelId="{025D19B8-22B9-4FC1-AB23-208962A4A066}" type="parTrans" cxnId="{A26DEF5E-0FB5-495A-9427-13A51C146276}">
      <dgm:prSet/>
      <dgm:spPr/>
      <dgm:t>
        <a:bodyPr/>
        <a:lstStyle/>
        <a:p>
          <a:endParaRPr lang="en-US"/>
        </a:p>
      </dgm:t>
    </dgm:pt>
    <dgm:pt modelId="{D2F80CA7-A970-4C0B-9D5F-DA91CE53EA51}" type="sibTrans" cxnId="{A26DEF5E-0FB5-495A-9427-13A51C146276}">
      <dgm:prSet/>
      <dgm:spPr/>
      <dgm:t>
        <a:bodyPr/>
        <a:lstStyle/>
        <a:p>
          <a:endParaRPr lang="en-US"/>
        </a:p>
      </dgm:t>
    </dgm:pt>
    <dgm:pt modelId="{28908675-5F2F-444D-89CC-D392D8617E1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High reward responses</a:t>
          </a:r>
        </a:p>
      </dgm:t>
    </dgm:pt>
    <dgm:pt modelId="{6D43B0D8-2935-408B-9AD9-AC657C7E6A81}" type="parTrans" cxnId="{8F52BE3F-DD88-4C9A-AA23-69288B4AAF7A}">
      <dgm:prSet/>
      <dgm:spPr/>
      <dgm:t>
        <a:bodyPr/>
        <a:lstStyle/>
        <a:p>
          <a:endParaRPr lang="en-US"/>
        </a:p>
      </dgm:t>
    </dgm:pt>
    <dgm:pt modelId="{9968EA15-B6E8-4914-BA75-1E2176D08374}" type="sibTrans" cxnId="{8F52BE3F-DD88-4C9A-AA23-69288B4AAF7A}">
      <dgm:prSet/>
      <dgm:spPr/>
      <dgm:t>
        <a:bodyPr/>
        <a:lstStyle/>
        <a:p>
          <a:endParaRPr lang="en-US"/>
        </a:p>
      </dgm:t>
    </dgm:pt>
    <dgm:pt modelId="{9309B8F0-F27B-4D3F-B033-BD2C4DBA6FE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Low baseline levels of dopamine</a:t>
          </a:r>
        </a:p>
      </dgm:t>
    </dgm:pt>
    <dgm:pt modelId="{D4775ADD-3D5F-4552-A3B6-5BD66DB8087D}" type="parTrans" cxnId="{C1D63E08-A525-4FA1-BB7F-F535C4C7CF5C}">
      <dgm:prSet/>
      <dgm:spPr/>
      <dgm:t>
        <a:bodyPr/>
        <a:lstStyle/>
        <a:p>
          <a:endParaRPr lang="en-US"/>
        </a:p>
      </dgm:t>
    </dgm:pt>
    <dgm:pt modelId="{855B7F1D-116A-42BA-A111-149D1D719601}" type="sibTrans" cxnId="{C1D63E08-A525-4FA1-BB7F-F535C4C7CF5C}">
      <dgm:prSet/>
      <dgm:spPr/>
      <dgm:t>
        <a:bodyPr/>
        <a:lstStyle/>
        <a:p>
          <a:endParaRPr lang="en-US"/>
        </a:p>
      </dgm:t>
    </dgm:pt>
    <dgm:pt modelId="{970519F5-780C-4DD1-8BEB-0F4D2DD3D640}" type="pres">
      <dgm:prSet presAssocID="{4390E088-4417-4F18-9BD1-7984B2BF6783}" presName="root" presStyleCnt="0">
        <dgm:presLayoutVars>
          <dgm:dir/>
          <dgm:resizeHandles val="exact"/>
        </dgm:presLayoutVars>
      </dgm:prSet>
      <dgm:spPr/>
    </dgm:pt>
    <dgm:pt modelId="{97A16EDC-D393-4B1B-9DCC-5DE7CAABEC51}" type="pres">
      <dgm:prSet presAssocID="{C4825CBB-012C-40B0-9A5F-384AD9F723E4}" presName="compNode" presStyleCnt="0"/>
      <dgm:spPr/>
    </dgm:pt>
    <dgm:pt modelId="{D674FC7D-AD99-454D-B527-DE4DDCE920B0}" type="pres">
      <dgm:prSet presAssocID="{C4825CBB-012C-40B0-9A5F-384AD9F723E4}" presName="iconBgRect" presStyleLbl="bgShp" presStyleIdx="0" presStyleCnt="4"/>
      <dgm:spPr/>
    </dgm:pt>
    <dgm:pt modelId="{61F2144E-0518-4621-995D-62FB1D918EC5}" type="pres">
      <dgm:prSet presAssocID="{C4825CBB-012C-40B0-9A5F-384AD9F723E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955231FF-D6A6-4887-8D68-DE8142D5E501}" type="pres">
      <dgm:prSet presAssocID="{C4825CBB-012C-40B0-9A5F-384AD9F723E4}" presName="spaceRect" presStyleCnt="0"/>
      <dgm:spPr/>
    </dgm:pt>
    <dgm:pt modelId="{6EF0CC09-2C00-4F95-A34D-8792249DFAE7}" type="pres">
      <dgm:prSet presAssocID="{C4825CBB-012C-40B0-9A5F-384AD9F723E4}" presName="textRect" presStyleLbl="revTx" presStyleIdx="0" presStyleCnt="4">
        <dgm:presLayoutVars>
          <dgm:chMax val="1"/>
          <dgm:chPref val="1"/>
        </dgm:presLayoutVars>
      </dgm:prSet>
      <dgm:spPr/>
    </dgm:pt>
    <dgm:pt modelId="{95D1356B-3407-4F0F-8E6C-4179DA3E0C36}" type="pres">
      <dgm:prSet presAssocID="{42D6C759-6BA8-4858-B18F-F99F39AE3E00}" presName="sibTrans" presStyleCnt="0"/>
      <dgm:spPr/>
    </dgm:pt>
    <dgm:pt modelId="{FBBC6BA8-AC0C-465C-8B8B-727BFE50A547}" type="pres">
      <dgm:prSet presAssocID="{D1508523-B7EA-4446-83EB-BD453D3A7E8C}" presName="compNode" presStyleCnt="0"/>
      <dgm:spPr/>
    </dgm:pt>
    <dgm:pt modelId="{3FEBE6E2-15F5-4E62-8D9E-13F136DB6676}" type="pres">
      <dgm:prSet presAssocID="{D1508523-B7EA-4446-83EB-BD453D3A7E8C}" presName="iconBgRect" presStyleLbl="bgShp" presStyleIdx="1" presStyleCnt="4"/>
      <dgm:spPr/>
    </dgm:pt>
    <dgm:pt modelId="{299D0EE9-25CF-4EC7-B9C6-7B5F61EF4A17}" type="pres">
      <dgm:prSet presAssocID="{D1508523-B7EA-4446-83EB-BD453D3A7E8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F0C1D7D2-507C-4F22-9FA5-B5742380ACA9}" type="pres">
      <dgm:prSet presAssocID="{D1508523-B7EA-4446-83EB-BD453D3A7E8C}" presName="spaceRect" presStyleCnt="0"/>
      <dgm:spPr/>
    </dgm:pt>
    <dgm:pt modelId="{12090129-E777-43A3-A2DA-176403C24BDE}" type="pres">
      <dgm:prSet presAssocID="{D1508523-B7EA-4446-83EB-BD453D3A7E8C}" presName="textRect" presStyleLbl="revTx" presStyleIdx="1" presStyleCnt="4">
        <dgm:presLayoutVars>
          <dgm:chMax val="1"/>
          <dgm:chPref val="1"/>
        </dgm:presLayoutVars>
      </dgm:prSet>
      <dgm:spPr/>
    </dgm:pt>
    <dgm:pt modelId="{EF1E2DDB-F282-4768-81DF-553DD3729EB1}" type="pres">
      <dgm:prSet presAssocID="{D2F80CA7-A970-4C0B-9D5F-DA91CE53EA51}" presName="sibTrans" presStyleCnt="0"/>
      <dgm:spPr/>
    </dgm:pt>
    <dgm:pt modelId="{2483C336-A816-4221-9FFA-0E799D869F17}" type="pres">
      <dgm:prSet presAssocID="{28908675-5F2F-444D-89CC-D392D8617E17}" presName="compNode" presStyleCnt="0"/>
      <dgm:spPr/>
    </dgm:pt>
    <dgm:pt modelId="{BEE96EE5-ACA3-4BF5-963F-B1A81E87F1B1}" type="pres">
      <dgm:prSet presAssocID="{28908675-5F2F-444D-89CC-D392D8617E17}" presName="iconBgRect" presStyleLbl="bgShp" presStyleIdx="2" presStyleCnt="4"/>
      <dgm:spPr/>
    </dgm:pt>
    <dgm:pt modelId="{4F2CF2B0-C067-46F7-8B04-82721E90F2A0}" type="pres">
      <dgm:prSet presAssocID="{28908675-5F2F-444D-89CC-D392D8617E1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1790B8FF-6693-401C-8A01-2D5BEC1EB41A}" type="pres">
      <dgm:prSet presAssocID="{28908675-5F2F-444D-89CC-D392D8617E17}" presName="spaceRect" presStyleCnt="0"/>
      <dgm:spPr/>
    </dgm:pt>
    <dgm:pt modelId="{250777C9-F3E8-4F43-8155-08CD78BAE07A}" type="pres">
      <dgm:prSet presAssocID="{28908675-5F2F-444D-89CC-D392D8617E17}" presName="textRect" presStyleLbl="revTx" presStyleIdx="2" presStyleCnt="4">
        <dgm:presLayoutVars>
          <dgm:chMax val="1"/>
          <dgm:chPref val="1"/>
        </dgm:presLayoutVars>
      </dgm:prSet>
      <dgm:spPr/>
    </dgm:pt>
    <dgm:pt modelId="{527E6529-AEE0-49D8-BB8C-D2A619AA7E22}" type="pres">
      <dgm:prSet presAssocID="{9968EA15-B6E8-4914-BA75-1E2176D08374}" presName="sibTrans" presStyleCnt="0"/>
      <dgm:spPr/>
    </dgm:pt>
    <dgm:pt modelId="{FE53CEA2-688E-43E2-A565-0CD60DE8821E}" type="pres">
      <dgm:prSet presAssocID="{9309B8F0-F27B-4D3F-B033-BD2C4DBA6FE5}" presName="compNode" presStyleCnt="0"/>
      <dgm:spPr/>
    </dgm:pt>
    <dgm:pt modelId="{2F2D7704-439D-498F-91F1-7CADB1441D88}" type="pres">
      <dgm:prSet presAssocID="{9309B8F0-F27B-4D3F-B033-BD2C4DBA6FE5}" presName="iconBgRect" presStyleLbl="bgShp" presStyleIdx="3" presStyleCnt="4"/>
      <dgm:spPr/>
    </dgm:pt>
    <dgm:pt modelId="{C0513012-77EC-4900-AD56-390A751DFEE5}" type="pres">
      <dgm:prSet presAssocID="{9309B8F0-F27B-4D3F-B033-BD2C4DBA6FE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15619CD-56BE-4BB9-BB76-FD647C7471B4}" type="pres">
      <dgm:prSet presAssocID="{9309B8F0-F27B-4D3F-B033-BD2C4DBA6FE5}" presName="spaceRect" presStyleCnt="0"/>
      <dgm:spPr/>
    </dgm:pt>
    <dgm:pt modelId="{BB5771C2-703F-4168-B0F3-84A21652477C}" type="pres">
      <dgm:prSet presAssocID="{9309B8F0-F27B-4D3F-B033-BD2C4DBA6FE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1D63E08-A525-4FA1-BB7F-F535C4C7CF5C}" srcId="{4390E088-4417-4F18-9BD1-7984B2BF6783}" destId="{9309B8F0-F27B-4D3F-B033-BD2C4DBA6FE5}" srcOrd="3" destOrd="0" parTransId="{D4775ADD-3D5F-4552-A3B6-5BD66DB8087D}" sibTransId="{855B7F1D-116A-42BA-A111-149D1D719601}"/>
    <dgm:cxn modelId="{29AA701A-8C68-5A46-B51D-AEFD22AC4C8D}" type="presOf" srcId="{9309B8F0-F27B-4D3F-B033-BD2C4DBA6FE5}" destId="{BB5771C2-703F-4168-B0F3-84A21652477C}" srcOrd="0" destOrd="0" presId="urn:microsoft.com/office/officeart/2018/5/layout/IconCircleLabelList"/>
    <dgm:cxn modelId="{F0AEA539-D693-7940-8F90-97395EA8BA9A}" type="presOf" srcId="{28908675-5F2F-444D-89CC-D392D8617E17}" destId="{250777C9-F3E8-4F43-8155-08CD78BAE07A}" srcOrd="0" destOrd="0" presId="urn:microsoft.com/office/officeart/2018/5/layout/IconCircleLabelList"/>
    <dgm:cxn modelId="{8F52BE3F-DD88-4C9A-AA23-69288B4AAF7A}" srcId="{4390E088-4417-4F18-9BD1-7984B2BF6783}" destId="{28908675-5F2F-444D-89CC-D392D8617E17}" srcOrd="2" destOrd="0" parTransId="{6D43B0D8-2935-408B-9AD9-AC657C7E6A81}" sibTransId="{9968EA15-B6E8-4914-BA75-1E2176D08374}"/>
    <dgm:cxn modelId="{A26DEF5E-0FB5-495A-9427-13A51C146276}" srcId="{4390E088-4417-4F18-9BD1-7984B2BF6783}" destId="{D1508523-B7EA-4446-83EB-BD453D3A7E8C}" srcOrd="1" destOrd="0" parTransId="{025D19B8-22B9-4FC1-AB23-208962A4A066}" sibTransId="{D2F80CA7-A970-4C0B-9D5F-DA91CE53EA51}"/>
    <dgm:cxn modelId="{11116097-F229-4335-843F-551E40F1DFE3}" srcId="{4390E088-4417-4F18-9BD1-7984B2BF6783}" destId="{C4825CBB-012C-40B0-9A5F-384AD9F723E4}" srcOrd="0" destOrd="0" parTransId="{906EF896-2494-477B-8BCD-470C060EAB19}" sibTransId="{42D6C759-6BA8-4858-B18F-F99F39AE3E00}"/>
    <dgm:cxn modelId="{295741BC-A447-164E-821C-352601915BA2}" type="presOf" srcId="{D1508523-B7EA-4446-83EB-BD453D3A7E8C}" destId="{12090129-E777-43A3-A2DA-176403C24BDE}" srcOrd="0" destOrd="0" presId="urn:microsoft.com/office/officeart/2018/5/layout/IconCircleLabelList"/>
    <dgm:cxn modelId="{AE76B4BE-B661-AC43-9246-7EE805A75284}" type="presOf" srcId="{4390E088-4417-4F18-9BD1-7984B2BF6783}" destId="{970519F5-780C-4DD1-8BEB-0F4D2DD3D640}" srcOrd="0" destOrd="0" presId="urn:microsoft.com/office/officeart/2018/5/layout/IconCircleLabelList"/>
    <dgm:cxn modelId="{952BADD5-FDD2-674E-899A-517A06D06484}" type="presOf" srcId="{C4825CBB-012C-40B0-9A5F-384AD9F723E4}" destId="{6EF0CC09-2C00-4F95-A34D-8792249DFAE7}" srcOrd="0" destOrd="0" presId="urn:microsoft.com/office/officeart/2018/5/layout/IconCircleLabelList"/>
    <dgm:cxn modelId="{6E99C992-E343-9D4D-BE28-90D43792096E}" type="presParOf" srcId="{970519F5-780C-4DD1-8BEB-0F4D2DD3D640}" destId="{97A16EDC-D393-4B1B-9DCC-5DE7CAABEC51}" srcOrd="0" destOrd="0" presId="urn:microsoft.com/office/officeart/2018/5/layout/IconCircleLabelList"/>
    <dgm:cxn modelId="{5626B4F5-6DCE-D444-9399-4575E73EB00A}" type="presParOf" srcId="{97A16EDC-D393-4B1B-9DCC-5DE7CAABEC51}" destId="{D674FC7D-AD99-454D-B527-DE4DDCE920B0}" srcOrd="0" destOrd="0" presId="urn:microsoft.com/office/officeart/2018/5/layout/IconCircleLabelList"/>
    <dgm:cxn modelId="{97E18A4E-955A-574D-AEB1-FFF7D400E3A7}" type="presParOf" srcId="{97A16EDC-D393-4B1B-9DCC-5DE7CAABEC51}" destId="{61F2144E-0518-4621-995D-62FB1D918EC5}" srcOrd="1" destOrd="0" presId="urn:microsoft.com/office/officeart/2018/5/layout/IconCircleLabelList"/>
    <dgm:cxn modelId="{2E7A608B-863C-A54E-877F-D362663BA0CF}" type="presParOf" srcId="{97A16EDC-D393-4B1B-9DCC-5DE7CAABEC51}" destId="{955231FF-D6A6-4887-8D68-DE8142D5E501}" srcOrd="2" destOrd="0" presId="urn:microsoft.com/office/officeart/2018/5/layout/IconCircleLabelList"/>
    <dgm:cxn modelId="{749FEC2B-F99E-F54A-A94A-8D0A5792E507}" type="presParOf" srcId="{97A16EDC-D393-4B1B-9DCC-5DE7CAABEC51}" destId="{6EF0CC09-2C00-4F95-A34D-8792249DFAE7}" srcOrd="3" destOrd="0" presId="urn:microsoft.com/office/officeart/2018/5/layout/IconCircleLabelList"/>
    <dgm:cxn modelId="{C3C7288C-6F67-F54B-B4DE-0FA3D8D83C7E}" type="presParOf" srcId="{970519F5-780C-4DD1-8BEB-0F4D2DD3D640}" destId="{95D1356B-3407-4F0F-8E6C-4179DA3E0C36}" srcOrd="1" destOrd="0" presId="urn:microsoft.com/office/officeart/2018/5/layout/IconCircleLabelList"/>
    <dgm:cxn modelId="{B26C450A-6C57-EA4E-85AF-AAD4FD32D686}" type="presParOf" srcId="{970519F5-780C-4DD1-8BEB-0F4D2DD3D640}" destId="{FBBC6BA8-AC0C-465C-8B8B-727BFE50A547}" srcOrd="2" destOrd="0" presId="urn:microsoft.com/office/officeart/2018/5/layout/IconCircleLabelList"/>
    <dgm:cxn modelId="{50AD998B-2896-704F-BC04-5158E51B6688}" type="presParOf" srcId="{FBBC6BA8-AC0C-465C-8B8B-727BFE50A547}" destId="{3FEBE6E2-15F5-4E62-8D9E-13F136DB6676}" srcOrd="0" destOrd="0" presId="urn:microsoft.com/office/officeart/2018/5/layout/IconCircleLabelList"/>
    <dgm:cxn modelId="{25BFC21D-378B-4149-9958-415C5A0A655B}" type="presParOf" srcId="{FBBC6BA8-AC0C-465C-8B8B-727BFE50A547}" destId="{299D0EE9-25CF-4EC7-B9C6-7B5F61EF4A17}" srcOrd="1" destOrd="0" presId="urn:microsoft.com/office/officeart/2018/5/layout/IconCircleLabelList"/>
    <dgm:cxn modelId="{F47DC783-F770-B740-B6EA-2C37D59494CB}" type="presParOf" srcId="{FBBC6BA8-AC0C-465C-8B8B-727BFE50A547}" destId="{F0C1D7D2-507C-4F22-9FA5-B5742380ACA9}" srcOrd="2" destOrd="0" presId="urn:microsoft.com/office/officeart/2018/5/layout/IconCircleLabelList"/>
    <dgm:cxn modelId="{83594E74-C747-944C-8C15-8534A4154298}" type="presParOf" srcId="{FBBC6BA8-AC0C-465C-8B8B-727BFE50A547}" destId="{12090129-E777-43A3-A2DA-176403C24BDE}" srcOrd="3" destOrd="0" presId="urn:microsoft.com/office/officeart/2018/5/layout/IconCircleLabelList"/>
    <dgm:cxn modelId="{B31F5B56-AF50-C64F-8374-96B5E8CD73B4}" type="presParOf" srcId="{970519F5-780C-4DD1-8BEB-0F4D2DD3D640}" destId="{EF1E2DDB-F282-4768-81DF-553DD3729EB1}" srcOrd="3" destOrd="0" presId="urn:microsoft.com/office/officeart/2018/5/layout/IconCircleLabelList"/>
    <dgm:cxn modelId="{D6222CFB-D4F1-D84B-BE7F-67F8BC0138B3}" type="presParOf" srcId="{970519F5-780C-4DD1-8BEB-0F4D2DD3D640}" destId="{2483C336-A816-4221-9FFA-0E799D869F17}" srcOrd="4" destOrd="0" presId="urn:microsoft.com/office/officeart/2018/5/layout/IconCircleLabelList"/>
    <dgm:cxn modelId="{CAE90B2A-C37D-E346-A297-A6C65F65EDD6}" type="presParOf" srcId="{2483C336-A816-4221-9FFA-0E799D869F17}" destId="{BEE96EE5-ACA3-4BF5-963F-B1A81E87F1B1}" srcOrd="0" destOrd="0" presId="urn:microsoft.com/office/officeart/2018/5/layout/IconCircleLabelList"/>
    <dgm:cxn modelId="{2D6B55AA-2777-C645-B3D0-AF0FD1279DB6}" type="presParOf" srcId="{2483C336-A816-4221-9FFA-0E799D869F17}" destId="{4F2CF2B0-C067-46F7-8B04-82721E90F2A0}" srcOrd="1" destOrd="0" presId="urn:microsoft.com/office/officeart/2018/5/layout/IconCircleLabelList"/>
    <dgm:cxn modelId="{B790BE6A-3A2D-E844-A7D2-505BAE7E25C9}" type="presParOf" srcId="{2483C336-A816-4221-9FFA-0E799D869F17}" destId="{1790B8FF-6693-401C-8A01-2D5BEC1EB41A}" srcOrd="2" destOrd="0" presId="urn:microsoft.com/office/officeart/2018/5/layout/IconCircleLabelList"/>
    <dgm:cxn modelId="{C5A17FE1-2474-874E-94C8-6325784AB75B}" type="presParOf" srcId="{2483C336-A816-4221-9FFA-0E799D869F17}" destId="{250777C9-F3E8-4F43-8155-08CD78BAE07A}" srcOrd="3" destOrd="0" presId="urn:microsoft.com/office/officeart/2018/5/layout/IconCircleLabelList"/>
    <dgm:cxn modelId="{487D4191-253B-854B-AD3F-A8A9F27ADA6D}" type="presParOf" srcId="{970519F5-780C-4DD1-8BEB-0F4D2DD3D640}" destId="{527E6529-AEE0-49D8-BB8C-D2A619AA7E22}" srcOrd="5" destOrd="0" presId="urn:microsoft.com/office/officeart/2018/5/layout/IconCircleLabelList"/>
    <dgm:cxn modelId="{2C8609AD-8C86-B944-8E79-E90315645F42}" type="presParOf" srcId="{970519F5-780C-4DD1-8BEB-0F4D2DD3D640}" destId="{FE53CEA2-688E-43E2-A565-0CD60DE8821E}" srcOrd="6" destOrd="0" presId="urn:microsoft.com/office/officeart/2018/5/layout/IconCircleLabelList"/>
    <dgm:cxn modelId="{60513537-D332-8D45-BF6F-63F95E818F5E}" type="presParOf" srcId="{FE53CEA2-688E-43E2-A565-0CD60DE8821E}" destId="{2F2D7704-439D-498F-91F1-7CADB1441D88}" srcOrd="0" destOrd="0" presId="urn:microsoft.com/office/officeart/2018/5/layout/IconCircleLabelList"/>
    <dgm:cxn modelId="{D501258B-F9EA-AE48-AD63-1C6CE617EBB9}" type="presParOf" srcId="{FE53CEA2-688E-43E2-A565-0CD60DE8821E}" destId="{C0513012-77EC-4900-AD56-390A751DFEE5}" srcOrd="1" destOrd="0" presId="urn:microsoft.com/office/officeart/2018/5/layout/IconCircleLabelList"/>
    <dgm:cxn modelId="{2C372717-DA49-B64C-9DD9-82582DE6B696}" type="presParOf" srcId="{FE53CEA2-688E-43E2-A565-0CD60DE8821E}" destId="{515619CD-56BE-4BB9-BB76-FD647C7471B4}" srcOrd="2" destOrd="0" presId="urn:microsoft.com/office/officeart/2018/5/layout/IconCircleLabelList"/>
    <dgm:cxn modelId="{7F5F18C7-448B-CC4D-9588-F3DC218D5A0A}" type="presParOf" srcId="{FE53CEA2-688E-43E2-A565-0CD60DE8821E}" destId="{BB5771C2-703F-4168-B0F3-84A21652477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78D4B0-0E15-4D38-A7C9-42796A01CE0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939EC25-EF25-4EA3-9175-2C817D8837E6}">
      <dgm:prSet/>
      <dgm:spPr/>
      <dgm:t>
        <a:bodyPr/>
        <a:lstStyle/>
        <a:p>
          <a:r>
            <a:rPr lang="en-US" dirty="0"/>
            <a:t>Brain learns via reward system</a:t>
          </a:r>
        </a:p>
      </dgm:t>
    </dgm:pt>
    <dgm:pt modelId="{CD84967C-2619-4D99-87BC-89E800467822}" type="parTrans" cxnId="{49D0E613-91F8-4764-81BF-14248C56C86E}">
      <dgm:prSet/>
      <dgm:spPr/>
      <dgm:t>
        <a:bodyPr/>
        <a:lstStyle/>
        <a:p>
          <a:endParaRPr lang="en-US"/>
        </a:p>
      </dgm:t>
    </dgm:pt>
    <dgm:pt modelId="{4D1E4381-C31F-43A5-8D8F-73700AC892B6}" type="sibTrans" cxnId="{49D0E613-91F8-4764-81BF-14248C56C86E}">
      <dgm:prSet/>
      <dgm:spPr/>
      <dgm:t>
        <a:bodyPr/>
        <a:lstStyle/>
        <a:p>
          <a:endParaRPr lang="en-US"/>
        </a:p>
      </dgm:t>
    </dgm:pt>
    <dgm:pt modelId="{D1266255-DC41-4D51-AD91-80C36B800B0A}">
      <dgm:prSet/>
      <dgm:spPr/>
      <dgm:t>
        <a:bodyPr/>
        <a:lstStyle/>
        <a:p>
          <a:r>
            <a:rPr lang="en-US" dirty="0"/>
            <a:t>Learning occurs in the addiction centers</a:t>
          </a:r>
        </a:p>
      </dgm:t>
    </dgm:pt>
    <dgm:pt modelId="{AB1A7EA7-8A43-4B3B-AEBB-FA883234992B}" type="parTrans" cxnId="{F137431E-BFFB-4377-B081-BD06E2A7D54C}">
      <dgm:prSet/>
      <dgm:spPr/>
      <dgm:t>
        <a:bodyPr/>
        <a:lstStyle/>
        <a:p>
          <a:endParaRPr lang="en-US"/>
        </a:p>
      </dgm:t>
    </dgm:pt>
    <dgm:pt modelId="{9E682DC0-0C61-4DDE-A808-6497ABBC5397}" type="sibTrans" cxnId="{F137431E-BFFB-4377-B081-BD06E2A7D54C}">
      <dgm:prSet/>
      <dgm:spPr/>
      <dgm:t>
        <a:bodyPr/>
        <a:lstStyle/>
        <a:p>
          <a:endParaRPr lang="en-US"/>
        </a:p>
      </dgm:t>
    </dgm:pt>
    <dgm:pt modelId="{C2A43E81-1645-42E2-B069-9BA0FC1FCD91}">
      <dgm:prSet/>
      <dgm:spPr/>
      <dgm:t>
        <a:bodyPr/>
        <a:lstStyle/>
        <a:p>
          <a:r>
            <a:rPr lang="en-US"/>
            <a:t>Teens get addicted harder, stronger, and faster</a:t>
          </a:r>
        </a:p>
      </dgm:t>
    </dgm:pt>
    <dgm:pt modelId="{4346150F-9346-4AD2-8DCA-AEB6936DA867}" type="parTrans" cxnId="{9A02BBD8-E75B-44BB-89F5-E4E38AD37C2C}">
      <dgm:prSet/>
      <dgm:spPr/>
      <dgm:t>
        <a:bodyPr/>
        <a:lstStyle/>
        <a:p>
          <a:endParaRPr lang="en-US"/>
        </a:p>
      </dgm:t>
    </dgm:pt>
    <dgm:pt modelId="{DC8E3F3B-0808-4DCF-B67D-D61CA90FE00D}" type="sibTrans" cxnId="{9A02BBD8-E75B-44BB-89F5-E4E38AD37C2C}">
      <dgm:prSet/>
      <dgm:spPr/>
      <dgm:t>
        <a:bodyPr/>
        <a:lstStyle/>
        <a:p>
          <a:endParaRPr lang="en-US"/>
        </a:p>
      </dgm:t>
    </dgm:pt>
    <dgm:pt modelId="{FECDEBD6-0DAE-834B-B530-95C3C68EACD9}" type="pres">
      <dgm:prSet presAssocID="{7A78D4B0-0E15-4D38-A7C9-42796A01CE0E}" presName="linear" presStyleCnt="0">
        <dgm:presLayoutVars>
          <dgm:animLvl val="lvl"/>
          <dgm:resizeHandles val="exact"/>
        </dgm:presLayoutVars>
      </dgm:prSet>
      <dgm:spPr/>
    </dgm:pt>
    <dgm:pt modelId="{A8CC30E1-1A83-BB43-AA8B-7AB08C0A5930}" type="pres">
      <dgm:prSet presAssocID="{F939EC25-EF25-4EA3-9175-2C817D8837E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FC0D48D-8C98-D14C-A05A-68EB3C4E09F0}" type="pres">
      <dgm:prSet presAssocID="{4D1E4381-C31F-43A5-8D8F-73700AC892B6}" presName="spacer" presStyleCnt="0"/>
      <dgm:spPr/>
    </dgm:pt>
    <dgm:pt modelId="{3AB90E67-9B6C-2C45-9334-47DFB3E87690}" type="pres">
      <dgm:prSet presAssocID="{D1266255-DC41-4D51-AD91-80C36B800B0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0B35E6E-BF09-1443-82DA-A115AD5218C7}" type="pres">
      <dgm:prSet presAssocID="{9E682DC0-0C61-4DDE-A808-6497ABBC5397}" presName="spacer" presStyleCnt="0"/>
      <dgm:spPr/>
    </dgm:pt>
    <dgm:pt modelId="{440A2E63-AC3A-5F4F-A4AE-83F879F70D8F}" type="pres">
      <dgm:prSet presAssocID="{C2A43E81-1645-42E2-B069-9BA0FC1FCD9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9D0E613-91F8-4764-81BF-14248C56C86E}" srcId="{7A78D4B0-0E15-4D38-A7C9-42796A01CE0E}" destId="{F939EC25-EF25-4EA3-9175-2C817D8837E6}" srcOrd="0" destOrd="0" parTransId="{CD84967C-2619-4D99-87BC-89E800467822}" sibTransId="{4D1E4381-C31F-43A5-8D8F-73700AC892B6}"/>
    <dgm:cxn modelId="{F137431E-BFFB-4377-B081-BD06E2A7D54C}" srcId="{7A78D4B0-0E15-4D38-A7C9-42796A01CE0E}" destId="{D1266255-DC41-4D51-AD91-80C36B800B0A}" srcOrd="1" destOrd="0" parTransId="{AB1A7EA7-8A43-4B3B-AEBB-FA883234992B}" sibTransId="{9E682DC0-0C61-4DDE-A808-6497ABBC5397}"/>
    <dgm:cxn modelId="{3B6D426D-3FC1-E648-8FE0-988DFBC8FC43}" type="presOf" srcId="{D1266255-DC41-4D51-AD91-80C36B800B0A}" destId="{3AB90E67-9B6C-2C45-9334-47DFB3E87690}" srcOrd="0" destOrd="0" presId="urn:microsoft.com/office/officeart/2005/8/layout/vList2"/>
    <dgm:cxn modelId="{6901246F-51FB-754E-85A6-DF1E792A60B5}" type="presOf" srcId="{7A78D4B0-0E15-4D38-A7C9-42796A01CE0E}" destId="{FECDEBD6-0DAE-834B-B530-95C3C68EACD9}" srcOrd="0" destOrd="0" presId="urn:microsoft.com/office/officeart/2005/8/layout/vList2"/>
    <dgm:cxn modelId="{048D1452-0DD6-A64B-8EBC-2000AC3886B8}" type="presOf" srcId="{F939EC25-EF25-4EA3-9175-2C817D8837E6}" destId="{A8CC30E1-1A83-BB43-AA8B-7AB08C0A5930}" srcOrd="0" destOrd="0" presId="urn:microsoft.com/office/officeart/2005/8/layout/vList2"/>
    <dgm:cxn modelId="{BBF8CA56-772D-A241-9903-54A39CA086E3}" type="presOf" srcId="{C2A43E81-1645-42E2-B069-9BA0FC1FCD91}" destId="{440A2E63-AC3A-5F4F-A4AE-83F879F70D8F}" srcOrd="0" destOrd="0" presId="urn:microsoft.com/office/officeart/2005/8/layout/vList2"/>
    <dgm:cxn modelId="{9A02BBD8-E75B-44BB-89F5-E4E38AD37C2C}" srcId="{7A78D4B0-0E15-4D38-A7C9-42796A01CE0E}" destId="{C2A43E81-1645-42E2-B069-9BA0FC1FCD91}" srcOrd="2" destOrd="0" parTransId="{4346150F-9346-4AD2-8DCA-AEB6936DA867}" sibTransId="{DC8E3F3B-0808-4DCF-B67D-D61CA90FE00D}"/>
    <dgm:cxn modelId="{DAD4BD96-F3FA-734C-93E9-5B8016BFC1DE}" type="presParOf" srcId="{FECDEBD6-0DAE-834B-B530-95C3C68EACD9}" destId="{A8CC30E1-1A83-BB43-AA8B-7AB08C0A5930}" srcOrd="0" destOrd="0" presId="urn:microsoft.com/office/officeart/2005/8/layout/vList2"/>
    <dgm:cxn modelId="{7126DE2B-F448-3842-B60E-8366BF44B964}" type="presParOf" srcId="{FECDEBD6-0DAE-834B-B530-95C3C68EACD9}" destId="{CFC0D48D-8C98-D14C-A05A-68EB3C4E09F0}" srcOrd="1" destOrd="0" presId="urn:microsoft.com/office/officeart/2005/8/layout/vList2"/>
    <dgm:cxn modelId="{E855B959-4551-4A47-A91F-F2D1FCA0870A}" type="presParOf" srcId="{FECDEBD6-0DAE-834B-B530-95C3C68EACD9}" destId="{3AB90E67-9B6C-2C45-9334-47DFB3E87690}" srcOrd="2" destOrd="0" presId="urn:microsoft.com/office/officeart/2005/8/layout/vList2"/>
    <dgm:cxn modelId="{67676C3D-85EC-7946-B912-B8041DF9EAD9}" type="presParOf" srcId="{FECDEBD6-0DAE-834B-B530-95C3C68EACD9}" destId="{C0B35E6E-BF09-1443-82DA-A115AD5218C7}" srcOrd="3" destOrd="0" presId="urn:microsoft.com/office/officeart/2005/8/layout/vList2"/>
    <dgm:cxn modelId="{A2DA668C-BF79-BE4E-8A41-462CC64DC9C3}" type="presParOf" srcId="{FECDEBD6-0DAE-834B-B530-95C3C68EACD9}" destId="{440A2E63-AC3A-5F4F-A4AE-83F879F70D8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74FC7D-AD99-454D-B527-DE4DDCE920B0}">
      <dsp:nvSpPr>
        <dsp:cNvPr id="0" name=""/>
        <dsp:cNvSpPr/>
      </dsp:nvSpPr>
      <dsp:spPr>
        <a:xfrm>
          <a:off x="973190" y="784927"/>
          <a:ext cx="1264141" cy="12641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2144E-0518-4621-995D-62FB1D918EC5}">
      <dsp:nvSpPr>
        <dsp:cNvPr id="0" name=""/>
        <dsp:cNvSpPr/>
      </dsp:nvSpPr>
      <dsp:spPr>
        <a:xfrm>
          <a:off x="1242597" y="1054334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F0CC09-2C00-4F95-A34D-8792249DFAE7}">
      <dsp:nvSpPr>
        <dsp:cNvPr id="0" name=""/>
        <dsp:cNvSpPr/>
      </dsp:nvSpPr>
      <dsp:spPr>
        <a:xfrm>
          <a:off x="569079" y="2442817"/>
          <a:ext cx="2072362" cy="112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Poor impulse control</a:t>
          </a:r>
        </a:p>
      </dsp:txBody>
      <dsp:txXfrm>
        <a:off x="569079" y="2442817"/>
        <a:ext cx="2072362" cy="1123593"/>
      </dsp:txXfrm>
    </dsp:sp>
    <dsp:sp modelId="{3FEBE6E2-15F5-4E62-8D9E-13F136DB6676}">
      <dsp:nvSpPr>
        <dsp:cNvPr id="0" name=""/>
        <dsp:cNvSpPr/>
      </dsp:nvSpPr>
      <dsp:spPr>
        <a:xfrm>
          <a:off x="3408216" y="784927"/>
          <a:ext cx="1264141" cy="126414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9D0EE9-25CF-4EC7-B9C6-7B5F61EF4A17}">
      <dsp:nvSpPr>
        <dsp:cNvPr id="0" name=""/>
        <dsp:cNvSpPr/>
      </dsp:nvSpPr>
      <dsp:spPr>
        <a:xfrm>
          <a:off x="3677623" y="1054334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090129-E777-43A3-A2DA-176403C24BDE}">
      <dsp:nvSpPr>
        <dsp:cNvPr id="0" name=""/>
        <dsp:cNvSpPr/>
      </dsp:nvSpPr>
      <dsp:spPr>
        <a:xfrm>
          <a:off x="3004105" y="2442817"/>
          <a:ext cx="2072362" cy="112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Poor weighing of risks</a:t>
          </a:r>
        </a:p>
      </dsp:txBody>
      <dsp:txXfrm>
        <a:off x="3004105" y="2442817"/>
        <a:ext cx="2072362" cy="1123593"/>
      </dsp:txXfrm>
    </dsp:sp>
    <dsp:sp modelId="{BEE96EE5-ACA3-4BF5-963F-B1A81E87F1B1}">
      <dsp:nvSpPr>
        <dsp:cNvPr id="0" name=""/>
        <dsp:cNvSpPr/>
      </dsp:nvSpPr>
      <dsp:spPr>
        <a:xfrm>
          <a:off x="5843242" y="784927"/>
          <a:ext cx="1264141" cy="12641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2CF2B0-C067-46F7-8B04-82721E90F2A0}">
      <dsp:nvSpPr>
        <dsp:cNvPr id="0" name=""/>
        <dsp:cNvSpPr/>
      </dsp:nvSpPr>
      <dsp:spPr>
        <a:xfrm>
          <a:off x="6112649" y="1054334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0777C9-F3E8-4F43-8155-08CD78BAE07A}">
      <dsp:nvSpPr>
        <dsp:cNvPr id="0" name=""/>
        <dsp:cNvSpPr/>
      </dsp:nvSpPr>
      <dsp:spPr>
        <a:xfrm>
          <a:off x="5439131" y="2442817"/>
          <a:ext cx="2072362" cy="112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High reward responses</a:t>
          </a:r>
        </a:p>
      </dsp:txBody>
      <dsp:txXfrm>
        <a:off x="5439131" y="2442817"/>
        <a:ext cx="2072362" cy="1123593"/>
      </dsp:txXfrm>
    </dsp:sp>
    <dsp:sp modelId="{2F2D7704-439D-498F-91F1-7CADB1441D88}">
      <dsp:nvSpPr>
        <dsp:cNvPr id="0" name=""/>
        <dsp:cNvSpPr/>
      </dsp:nvSpPr>
      <dsp:spPr>
        <a:xfrm>
          <a:off x="8278268" y="784927"/>
          <a:ext cx="1264141" cy="12641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513012-77EC-4900-AD56-390A751DFEE5}">
      <dsp:nvSpPr>
        <dsp:cNvPr id="0" name=""/>
        <dsp:cNvSpPr/>
      </dsp:nvSpPr>
      <dsp:spPr>
        <a:xfrm>
          <a:off x="8547675" y="1054334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5771C2-703F-4168-B0F3-84A21652477C}">
      <dsp:nvSpPr>
        <dsp:cNvPr id="0" name=""/>
        <dsp:cNvSpPr/>
      </dsp:nvSpPr>
      <dsp:spPr>
        <a:xfrm>
          <a:off x="7874157" y="2442817"/>
          <a:ext cx="2072362" cy="112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Low baseline levels of dopamine</a:t>
          </a:r>
        </a:p>
      </dsp:txBody>
      <dsp:txXfrm>
        <a:off x="7874157" y="2442817"/>
        <a:ext cx="2072362" cy="11235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CC30E1-1A83-BB43-AA8B-7AB08C0A5930}">
      <dsp:nvSpPr>
        <dsp:cNvPr id="0" name=""/>
        <dsp:cNvSpPr/>
      </dsp:nvSpPr>
      <dsp:spPr>
        <a:xfrm>
          <a:off x="0" y="563094"/>
          <a:ext cx="5257800" cy="13922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Brain learns via reward system</a:t>
          </a:r>
        </a:p>
      </dsp:txBody>
      <dsp:txXfrm>
        <a:off x="67966" y="631060"/>
        <a:ext cx="5121868" cy="1256367"/>
      </dsp:txXfrm>
    </dsp:sp>
    <dsp:sp modelId="{3AB90E67-9B6C-2C45-9334-47DFB3E87690}">
      <dsp:nvSpPr>
        <dsp:cNvPr id="0" name=""/>
        <dsp:cNvSpPr/>
      </dsp:nvSpPr>
      <dsp:spPr>
        <a:xfrm>
          <a:off x="0" y="2056194"/>
          <a:ext cx="5257800" cy="139229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Learning occurs in the addiction centers</a:t>
          </a:r>
        </a:p>
      </dsp:txBody>
      <dsp:txXfrm>
        <a:off x="67966" y="2124160"/>
        <a:ext cx="5121868" cy="1256367"/>
      </dsp:txXfrm>
    </dsp:sp>
    <dsp:sp modelId="{440A2E63-AC3A-5F4F-A4AE-83F879F70D8F}">
      <dsp:nvSpPr>
        <dsp:cNvPr id="0" name=""/>
        <dsp:cNvSpPr/>
      </dsp:nvSpPr>
      <dsp:spPr>
        <a:xfrm>
          <a:off x="0" y="3549294"/>
          <a:ext cx="5257800" cy="139229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Teens get addicted harder, stronger, and faster</a:t>
          </a:r>
        </a:p>
      </dsp:txBody>
      <dsp:txXfrm>
        <a:off x="67966" y="3617260"/>
        <a:ext cx="5121868" cy="1256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622D8-9C16-1246-A378-A988D15FDC3A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E3EC0-182D-EE4C-9AC3-EF68FEBB5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62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E3EC0-182D-EE4C-9AC3-EF68FEBB56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31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…And the doctor gave it to you…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E3EC0-182D-EE4C-9AC3-EF68FEBB56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49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92295-DF28-5748-96B4-4EC60F615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139DAE-DA2B-7247-A06A-BE96B967D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E90BA-3EF5-C54C-AC6D-A31BC8129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A9AE-0E96-9442-B533-94B1E7D6A91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F89B9-052D-EA4E-98C4-FD8E5CC4F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7F74A-D8B8-AB45-9EB3-28AE96100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3B05-8AA7-0E47-9FA3-7EBC2E8C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2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A3C72-FF4B-CB44-9C2E-29D34D741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052969-92BE-1C4B-BB98-929CE531C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7DB3E-78E4-3549-A1FE-9CB806A7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A9AE-0E96-9442-B533-94B1E7D6A91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2455E-E049-CF44-B98E-075E646C5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A4910-D375-6649-92D1-E469DD65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3B05-8AA7-0E47-9FA3-7EBC2E8C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18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5DB3F5-C675-6B4A-BBC2-1DAE3214D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5B3456-F851-D94C-AB61-2A21FDB9E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2ED12-8DC2-8347-8FBE-8526E7AAF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A9AE-0E96-9442-B533-94B1E7D6A91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8CE3B-5817-3C49-8075-F98866F34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E485E-4CA9-B044-BE9C-0F81BCBA1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3B05-8AA7-0E47-9FA3-7EBC2E8C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58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5949939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884232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78936" y="767788"/>
            <a:ext cx="10604499" cy="5110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933" b="0" cap="all" spc="67" baseline="0">
                <a:solidFill>
                  <a:schemeClr val="accent1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91633" y="1278801"/>
            <a:ext cx="10604499" cy="18845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200" b="0" cap="none" spc="0" baseline="0">
                <a:solidFill>
                  <a:schemeClr val="accent4"/>
                </a:solidFill>
                <a:latin typeface="Myriad Pro Cond" panose="020B0506030403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91633" y="656089"/>
            <a:ext cx="12192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5">
            <a:hlinkClick r:id="" action="ppaction://hlinkshowjump?jump=previousslide"/>
          </p:cNvPr>
          <p:cNvSpPr>
            <a:spLocks noEditPoints="1"/>
          </p:cNvSpPr>
          <p:nvPr userDrawn="1"/>
        </p:nvSpPr>
        <p:spPr bwMode="auto">
          <a:xfrm>
            <a:off x="10992130" y="6284422"/>
            <a:ext cx="188345" cy="188345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39154933"/>
      </p:ext>
    </p:extLst>
  </p:cSld>
  <p:clrMapOvr>
    <a:masterClrMapping/>
  </p:clrMapOvr>
  <p:transition spd="slow" advClick="0" advTm="300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1A6D2-E222-F548-9A0B-A8F88A44E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683EAA-7FFD-3044-8284-105519D3E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735C5-6088-1347-B84D-86931DADD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650F-6792-564E-AEAD-47EAFFCE0AD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08E1D-F686-094D-BF28-6A4FF92E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A371F-EB28-C44A-82C0-C3BC8305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2CAD7-8BED-2F4F-B0F7-402AC11F5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97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87767-1B2C-A34F-8928-B43209B9C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9114B-20FA-044D-8CEA-135206100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E66E0-3DB7-E242-93BB-C73C013D1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650F-6792-564E-AEAD-47EAFFCE0AD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ED534-6DD7-A843-BFC7-EB7874AFB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17E89-A064-1946-8493-DF748E0BD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2CAD7-8BED-2F4F-B0F7-402AC11F5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71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762A5-5546-3E4C-8A30-F755F8BD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50F07-EDDD-834D-8085-6FE900AA5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07987-EED4-A14E-A30B-5503E4BBD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650F-6792-564E-AEAD-47EAFFCE0AD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4CC4E-0A7D-1D44-85F7-94FD1577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22071-D9AF-1744-8FDE-4843DCB87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2CAD7-8BED-2F4F-B0F7-402AC11F5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98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14298-9446-E445-9B83-360920C3A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9C3F5-4E2E-5049-B64B-0B35AE86E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E68A5-7E3F-9546-AAB4-1AEFDFC64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67FFE-AF8D-ED4B-AAFA-17B1A2B1D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650F-6792-564E-AEAD-47EAFFCE0AD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D67EB1-85EE-5D4E-AACE-DECA955C5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0A018-E73C-BF46-B2BA-01B3426D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2CAD7-8BED-2F4F-B0F7-402AC11F5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5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6556-00DF-0443-813C-199733E71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32B43-AD31-0141-9082-04E8839A7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317A5D-AE6C-DD4C-BA74-F8EF5277D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AA15BF-B436-A44D-B2C0-2F9BE0044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ECC8CF-1644-FC4D-A4E3-898268A47F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B6BDA9-AF78-B842-BC8C-51A5E01BB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650F-6792-564E-AEAD-47EAFFCE0AD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E7454E-88A9-4C4E-A1AD-316EF2FDA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1F6FD7-3FBD-3A41-9344-93C932C3F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2CAD7-8BED-2F4F-B0F7-402AC11F5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11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EAC49-8E87-6E40-B73F-E5DF84577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DE402-69AE-F34F-A7CC-68364B501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DAAE1-B469-A744-B50B-A3C139AF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A9AE-0E96-9442-B533-94B1E7D6A91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45DD8-28B7-3B45-A047-D305D59C8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6D186-C680-3B47-A945-306A9E4FC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3B05-8AA7-0E47-9FA3-7EBC2E8C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68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A237-5412-9A45-A7AA-077334CF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37170A-C6A7-B44E-98FE-7EF2343F9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650F-6792-564E-AEAD-47EAFFCE0AD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E0BE88-F83C-2C42-AE5D-1FEB23CE5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C4B1B-01E2-E944-BD30-A99616761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2CAD7-8BED-2F4F-B0F7-402AC11F5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35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613F99-9787-5C4D-994B-8526B4423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650F-6792-564E-AEAD-47EAFFCE0AD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6704B-0E0A-4D4C-9B9D-2C84878FA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C9397-97FA-8945-82E3-0FB0633FE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2CAD7-8BED-2F4F-B0F7-402AC11F5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93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0F35A-5575-BC4E-A780-83BB3AAAA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3363E-8D60-9B46-AC97-D323CF35E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AD1B4-80ED-A546-9486-8EFE42333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C4266F-889C-D14F-B845-DC596EAEE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650F-6792-564E-AEAD-47EAFFCE0AD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D1288-780B-6F46-8DC2-656EDD474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3D322C-F344-FF4C-8519-EB4F9E764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2CAD7-8BED-2F4F-B0F7-402AC11F5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79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09AFB-702B-2A48-9B8E-D1BA9122F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23676B-EB35-D249-A394-34B811DAE4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56209-6A96-CD41-ACEF-A65BD22271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C8122-3891-154B-870B-900D6917C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650F-6792-564E-AEAD-47EAFFCE0AD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D3EA7-062C-9B40-AB1C-6B30199E3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8D64F3-890E-6D46-A767-38CDF393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2CAD7-8BED-2F4F-B0F7-402AC11F5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42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17EB5-5581-C846-A7E9-A25B66B0F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56A375-7696-DF4B-B98F-0EB2CAFE1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4BFBD-9011-C148-B90A-004CC269D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650F-6792-564E-AEAD-47EAFFCE0AD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EC4EB-D88E-CA41-A2C8-28CF7138C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3835F-FA45-9E4A-9370-4FE5FC43D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2CAD7-8BED-2F4F-B0F7-402AC11F5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376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171C51-AFC4-B942-9010-08E1798A2E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691B4E-C37E-6748-9BC5-5F7F2FBCA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5E68D-498D-B942-BD1F-D3644E56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650F-6792-564E-AEAD-47EAFFCE0AD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EBC95-180C-EB45-B8C4-4AAE9E8CE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2953E-7920-8746-9FCF-E7F9CA2C8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2CAD7-8BED-2F4F-B0F7-402AC11F5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1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9C9D9-47AA-C745-B885-6708B5EC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50661-E8ED-6E47-BD9E-6F53F1A20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AAD29-5542-0E47-A57F-EBE98BB5D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A9AE-0E96-9442-B533-94B1E7D6A91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6EA43-CF43-274D-BDF9-C4C1E856F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6AB04-2CFF-4C46-94DC-4FD723969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3B05-8AA7-0E47-9FA3-7EBC2E8C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80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4D59E-D695-2A41-A746-7F943DEFB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1765F-4411-3143-81A2-2785B5DC1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2C071-F55E-4F4B-9E09-656EF4D673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845899-8EEB-CA40-9A9D-8649C96BE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A9AE-0E96-9442-B533-94B1E7D6A91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726DE-64EC-5B4E-9C46-725C27E9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E2C43-92DD-0949-B449-B3CE8447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3B05-8AA7-0E47-9FA3-7EBC2E8C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68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8850B-B4E9-D443-A05A-6BF831796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5EAE3-4C4B-B840-8175-5EF1209EC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51E83-505E-C845-8AF2-E11B49214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E263A2-A147-4544-B8AE-E0E6DF6EE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C75DFE-90BD-224F-8EE9-60D6FF8104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83A3A2-4B49-E54E-A1E8-22FAAD02C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A9AE-0E96-9442-B533-94B1E7D6A91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5B3BD9-25C5-B042-BB67-5EC355901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53FAD2-24AD-DD41-9415-D97E4636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3B05-8AA7-0E47-9FA3-7EBC2E8C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30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36217-CB40-0A4D-9AAE-9FE0733D4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FA49E9-B1A4-9445-96FA-9EF2D6662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A9AE-0E96-9442-B533-94B1E7D6A91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64F1F7-62F9-5F42-951F-C67CDFB6E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851E7C-320D-BD4B-8B5F-40312522D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3B05-8AA7-0E47-9FA3-7EBC2E8C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34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8260B8-1C43-BF44-A6DA-EE32D4BD9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A9AE-0E96-9442-B533-94B1E7D6A91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AF03A9-56BF-A349-8C3A-22A698F5E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DF555-BF7C-7845-8FE6-61C10246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3B05-8AA7-0E47-9FA3-7EBC2E8C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31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5E16B-8AA1-FF4C-A696-77C80FD35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BDE47-2917-F745-9670-ACE0E7D02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C61B24-0FF5-9049-92B1-8E81AF3DF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A2F1F9-5907-F642-951F-CFE3776B4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A9AE-0E96-9442-B533-94B1E7D6A91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61874-8EB7-2B4E-A8C9-571E857CB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90334-0A26-DA4B-AC64-0439EE50E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3B05-8AA7-0E47-9FA3-7EBC2E8C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04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43045-1AE2-4742-AF7B-F78041833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3FC969-82BA-9049-BC9A-60B7143404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CE78C-4AE3-5447-9472-4ACE180B1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73DF6-7601-BF4A-86AC-6BF812CB2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A9AE-0E96-9442-B533-94B1E7D6A91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446DC-B4FF-D448-8526-1FE2B27B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32297-8593-A347-A11D-44C26792F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3B05-8AA7-0E47-9FA3-7EBC2E8C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7B1A2D-3885-634E-9B61-A03170E0C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847C2-8EE0-8D43-8E18-335EAABD1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8E2A7-4E16-FA44-ABEE-EFDB5E345D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6A9AE-0E96-9442-B533-94B1E7D6A91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488F7-EA4B-3C45-8BD5-2F0DCEFFAF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7502C-D3C1-894B-94DF-300AA2A9B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43B05-8AA7-0E47-9FA3-7EBC2E8C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9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E7815A-C26C-3346-A0E6-2B43A9C66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F8179-FF9E-B94E-89B1-318C540D3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BCE9F-E908-AF49-BAA1-641E20AE7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D650F-6792-564E-AEAD-47EAFFCE0AD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86B88-AFCB-1443-BEF4-C855A4607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942E4-A803-4944-AF33-CABF085DD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2CAD7-8BED-2F4F-B0F7-402AC11F5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5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63491"/>
            <a:ext cx="12192000" cy="10945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" name="Straight Connector 3"/>
          <p:cNvCxnSpPr/>
          <p:nvPr/>
        </p:nvCxnSpPr>
        <p:spPr>
          <a:xfrm>
            <a:off x="5486400" y="2759351"/>
            <a:ext cx="12192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5314" y="6179502"/>
            <a:ext cx="717126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spc="400" dirty="0">
                <a:solidFill>
                  <a:schemeClr val="bg1"/>
                </a:solidFill>
                <a:latin typeface="Myriad Pro Cond" panose="020B0506030403020204" pitchFamily="34" charset="0"/>
              </a:rPr>
              <a:t>© 2021 Cornerstone Whole Healthcare Organization. All rights reserved.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6862" y="3014783"/>
            <a:ext cx="10478276" cy="2718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667" spc="400" dirty="0">
                <a:solidFill>
                  <a:schemeClr val="accent1">
                    <a:lumMod val="75000"/>
                  </a:schemeClr>
                </a:solidFill>
                <a:latin typeface="Myriad Pro Cond" panose="020B0506030403020204" pitchFamily="34" charset="0"/>
              </a:rPr>
              <a:t>Closing the Door on Surgery as a Gateway to Persistent Use of Opioids</a:t>
            </a:r>
          </a:p>
          <a:p>
            <a:pPr>
              <a:lnSpc>
                <a:spcPct val="110000"/>
              </a:lnSpc>
            </a:pPr>
            <a:endParaRPr lang="en-US" sz="2800" spc="400" dirty="0">
              <a:solidFill>
                <a:srgbClr val="00B0F0"/>
              </a:solidFill>
              <a:latin typeface="+mj-lt"/>
            </a:endParaRPr>
          </a:p>
          <a:p>
            <a:pPr>
              <a:lnSpc>
                <a:spcPct val="110000"/>
              </a:lnSpc>
            </a:pPr>
            <a:r>
              <a:rPr lang="en-US" sz="2800" spc="400" dirty="0">
                <a:solidFill>
                  <a:srgbClr val="00B0F0"/>
                </a:solidFill>
                <a:latin typeface="+mj-lt"/>
              </a:rPr>
              <a:t> Module 4:	</a:t>
            </a:r>
            <a:r>
              <a:rPr lang="en-US" sz="2667" spc="400" dirty="0">
                <a:solidFill>
                  <a:schemeClr val="accent1">
                    <a:lumMod val="75000"/>
                  </a:schemeClr>
                </a:solidFill>
                <a:latin typeface="Myriad Pro Cond" panose="020B0506030403020204" pitchFamily="34" charset="0"/>
              </a:rPr>
              <a:t>Adolescents and Young Adults; 					Uniquely Susceptible to OUD </a:t>
            </a:r>
          </a:p>
          <a:p>
            <a:pPr>
              <a:lnSpc>
                <a:spcPct val="110000"/>
              </a:lnSpc>
            </a:pPr>
            <a:endParaRPr lang="en-US" sz="2667" b="1" spc="400" dirty="0">
              <a:solidFill>
                <a:schemeClr val="tx2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7593A3-D229-47B7-B5BC-5F490200A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606" y="6041272"/>
            <a:ext cx="3450002" cy="6354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000944-4800-C547-BD7F-0B6A966D54C2}"/>
              </a:ext>
            </a:extLst>
          </p:cNvPr>
          <p:cNvSpPr txBox="1"/>
          <p:nvPr/>
        </p:nvSpPr>
        <p:spPr>
          <a:xfrm>
            <a:off x="962227" y="859547"/>
            <a:ext cx="102675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400" dirty="0">
                <a:latin typeface="+mj-lt"/>
              </a:rPr>
              <a:t>rEASON PROJECT </a:t>
            </a:r>
          </a:p>
          <a:p>
            <a:r>
              <a:rPr lang="en-US" sz="2800" b="1" spc="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Rural Emergent Alternative Surgical Opioid Non-use 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8105087"/>
      </p:ext>
    </p:extLst>
  </p:cSld>
  <p:clrMapOvr>
    <a:masterClrMapping/>
  </p:clrMapOvr>
  <p:transition spd="slow"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87080B-2FC7-454E-986F-380DB477B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t="23380" b="3323"/>
          <a:stretch/>
        </p:blipFill>
        <p:spPr>
          <a:xfrm>
            <a:off x="180975" y="179108"/>
            <a:ext cx="11823637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1E2BE8-85BF-8948-8ECB-F5B17C176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6286" y="4574211"/>
            <a:ext cx="2961640" cy="933941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Why teens?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4FEEB-5E81-B145-80B1-4D53CDC88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4254" y="5616392"/>
            <a:ext cx="6058877" cy="95426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Designed to take risks &amp; be rewarded</a:t>
            </a:r>
          </a:p>
          <a:p>
            <a:r>
              <a:rPr lang="en-US" b="1" dirty="0">
                <a:solidFill>
                  <a:schemeClr val="bg1"/>
                </a:solidFill>
              </a:rPr>
              <a:t>Designed to learn fast</a:t>
            </a:r>
          </a:p>
        </p:txBody>
      </p:sp>
    </p:spTree>
    <p:extLst>
      <p:ext uri="{BB962C8B-B14F-4D97-AF65-F5344CB8AC3E}">
        <p14:creationId xmlns:p14="http://schemas.microsoft.com/office/powerpoint/2010/main" val="1615229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3C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F97B9-8C14-FA40-BF8A-34D016556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Brain connectivity  over 20 years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DF9B49-3E40-4042-9215-220C7EEC5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92" b="8373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64946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13">
            <a:extLst>
              <a:ext uri="{FF2B5EF4-FFF2-40B4-BE49-F238E27FC236}">
                <a16:creationId xmlns:a16="http://schemas.microsoft.com/office/drawing/2014/main" id="{69990876-8E19-4DBE-90C6-6B7F333E0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C0B3B5-7222-394E-91DF-514BE82D5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30" y="375285"/>
            <a:ext cx="11356340" cy="132556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Teenage brain have incomplete connections between limbic system and the prefrontal cortex  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563C6740-5E96-4F42-A5AE-FF8396D45B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878971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9272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C724EE-0898-A342-95B6-3E70A1A48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895" b="989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09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0B40C-3209-CB40-AD9B-1E327AFA2E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55" b="1239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6C7083-5A49-304D-B467-43FF96E69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2440" y="1591989"/>
            <a:ext cx="1854200" cy="1410157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WHY?</a:t>
            </a:r>
            <a:br>
              <a:rPr lang="en-US" sz="4000" dirty="0">
                <a:solidFill>
                  <a:srgbClr val="000000"/>
                </a:solidFill>
              </a:rPr>
            </a:b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F01F7-A24A-6E42-B460-D318622C4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0" y="3002146"/>
            <a:ext cx="5257800" cy="15435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Teens must take risks necessary for adulthood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400050" lvl="1" indent="0">
              <a:buNone/>
            </a:pPr>
            <a:r>
              <a:rPr lang="en-US" dirty="0">
                <a:solidFill>
                  <a:srgbClr val="000000"/>
                </a:solidFill>
              </a:rPr>
              <a:t>*  start a job</a:t>
            </a:r>
          </a:p>
          <a:p>
            <a:pPr marL="400050" lvl="1" indent="0">
              <a:buNone/>
            </a:pPr>
            <a:r>
              <a:rPr lang="en-US" dirty="0">
                <a:solidFill>
                  <a:srgbClr val="000000"/>
                </a:solidFill>
              </a:rPr>
              <a:t>*  leave home</a:t>
            </a:r>
          </a:p>
          <a:p>
            <a:pPr marL="400050" lvl="1" indent="0">
              <a:buNone/>
            </a:pPr>
            <a:r>
              <a:rPr lang="en-US" dirty="0">
                <a:solidFill>
                  <a:srgbClr val="000000"/>
                </a:solidFill>
              </a:rPr>
              <a:t>*  form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317488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2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0A273-49AA-3049-9292-A2923A32E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19" y="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1E2BE8-85BF-8948-8ECB-F5B17C176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960" y="3982720"/>
            <a:ext cx="9144000" cy="924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Why teens?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4FEEB-5E81-B145-80B1-4D53CDC88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370" y="4784562"/>
            <a:ext cx="837819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</a:rPr>
              <a:t>Also; Faster learners</a:t>
            </a:r>
          </a:p>
        </p:txBody>
      </p:sp>
    </p:spTree>
    <p:extLst>
      <p:ext uri="{BB962C8B-B14F-4D97-AF65-F5344CB8AC3E}">
        <p14:creationId xmlns:p14="http://schemas.microsoft.com/office/powerpoint/2010/main" val="1863613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A991A-0E8A-954C-BC1F-0255C92E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/>
              <a:t>Synapses; connections of the brain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1CD64-FA2D-904F-B372-6A531D03A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4" y="2462350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sz="2400" dirty="0"/>
              <a:t>The ability of synapses to change themselves is called </a:t>
            </a:r>
            <a:r>
              <a:rPr lang="en-US" sz="2400" b="1" dirty="0"/>
              <a:t>synaptic</a:t>
            </a:r>
            <a:r>
              <a:rPr lang="en-US" sz="2400" dirty="0"/>
              <a:t> plasticity.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r>
              <a:rPr lang="en-US" sz="2400" dirty="0"/>
              <a:t>Learning is persistent changes in the number and shape of synapses, as well as the amount of neurotransmitter and number of receptor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81F9F4-3B3A-C343-9670-784790F2FE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53" r="11743" b="-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79629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2DDE4A-24AB-0146-B2BD-77732BE57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995" b="1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81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03664A2-5A52-8946-80C1-00D31AECB2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44" b="10030"/>
          <a:stretch/>
        </p:blipFill>
        <p:spPr>
          <a:xfrm>
            <a:off x="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EBF1E5-7533-EB47-A131-11D36E8EB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13" y="525855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 b="1" dirty="0"/>
              <a:t>Dopamine; </a:t>
            </a:r>
            <a:br>
              <a:rPr lang="en-US" sz="5000" b="1" dirty="0"/>
            </a:br>
            <a:r>
              <a:rPr lang="en-US" sz="5000" b="1" dirty="0"/>
              <a:t>Neurochemical learning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4FCA4-FA16-9643-A8AC-4DC1294A6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837432"/>
            <a:ext cx="10506456" cy="2670048"/>
          </a:xfrm>
        </p:spPr>
        <p:txBody>
          <a:bodyPr>
            <a:norm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Goal-directed motivation  is learned </a:t>
            </a:r>
          </a:p>
          <a:p>
            <a:r>
              <a:rPr lang="en-US" dirty="0">
                <a:latin typeface="Georgia" panose="02040502050405020303" pitchFamily="18" charset="0"/>
              </a:rPr>
              <a:t>Selective rewards of random infant behavior</a:t>
            </a:r>
          </a:p>
          <a:p>
            <a:r>
              <a:rPr lang="en-US" dirty="0"/>
              <a:t>Dopamine reinforces life-sustaining behavior (eating, staying warm)</a:t>
            </a:r>
          </a:p>
        </p:txBody>
      </p:sp>
    </p:spTree>
    <p:extLst>
      <p:ext uri="{BB962C8B-B14F-4D97-AF65-F5344CB8AC3E}">
        <p14:creationId xmlns:p14="http://schemas.microsoft.com/office/powerpoint/2010/main" val="2594459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4C94-DC1F-7149-BB02-C23BF7D74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621792"/>
            <a:ext cx="5181503" cy="5504688"/>
          </a:xfrm>
        </p:spPr>
        <p:txBody>
          <a:bodyPr>
            <a:normAutofit/>
          </a:bodyPr>
          <a:lstStyle/>
          <a:p>
            <a:r>
              <a:rPr lang="en-US" sz="4800" dirty="0"/>
              <a:t>Basically, addiction is a form of learning and teens are designed to learn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56F8EA-3356-4455-9899-320874F6E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B1A7D16-1B85-4FD1-B5A0-DA31373CA6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8615986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81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ABCA2BAE-1143-8942-9E1F-993564CE79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440" y="1062024"/>
            <a:ext cx="10307279" cy="4798947"/>
          </a:xfr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/>
          <a:p>
            <a:r>
              <a:rPr lang="en-US" dirty="0"/>
              <a:t> </a:t>
            </a:r>
          </a:p>
          <a:p>
            <a:r>
              <a:rPr lang="en-US" dirty="0"/>
              <a:t>    </a:t>
            </a:r>
            <a:r>
              <a:rPr lang="en-US" sz="3200" dirty="0">
                <a:solidFill>
                  <a:schemeClr val="tx1"/>
                </a:solidFill>
              </a:rPr>
              <a:t>about this </a:t>
            </a:r>
            <a:r>
              <a:rPr lang="en-US" sz="3200" dirty="0">
                <a:solidFill>
                  <a:srgbClr val="00B0F0"/>
                </a:solidFill>
              </a:rPr>
              <a:t>course:</a:t>
            </a:r>
            <a:r>
              <a:rPr lang="en-US" sz="3200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9F4C7B-55AA-2E40-85B4-5408F9F26482}"/>
              </a:ext>
            </a:extLst>
          </p:cNvPr>
          <p:cNvSpPr/>
          <p:nvPr/>
        </p:nvSpPr>
        <p:spPr>
          <a:xfrm>
            <a:off x="8307573" y="1094924"/>
            <a:ext cx="3005472" cy="259496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pc="400"/>
          </a:p>
        </p:txBody>
      </p:sp>
      <p:sp>
        <p:nvSpPr>
          <p:cNvPr id="16" name="Freeform 125">
            <a:extLst>
              <a:ext uri="{FF2B5EF4-FFF2-40B4-BE49-F238E27FC236}">
                <a16:creationId xmlns:a16="http://schemas.microsoft.com/office/drawing/2014/main" id="{E25389C9-0030-6B42-AB19-5E1D8541D58B}"/>
              </a:ext>
            </a:extLst>
          </p:cNvPr>
          <p:cNvSpPr>
            <a:spLocks noEditPoints="1"/>
          </p:cNvSpPr>
          <p:nvPr/>
        </p:nvSpPr>
        <p:spPr bwMode="auto">
          <a:xfrm>
            <a:off x="9009369" y="1817747"/>
            <a:ext cx="1755732" cy="1377803"/>
          </a:xfrm>
          <a:custGeom>
            <a:avLst/>
            <a:gdLst>
              <a:gd name="T0" fmla="*/ 608 w 3754"/>
              <a:gd name="T1" fmla="*/ 0 h 3412"/>
              <a:gd name="T2" fmla="*/ 924 w 3754"/>
              <a:gd name="T3" fmla="*/ 393 h 3412"/>
              <a:gd name="T4" fmla="*/ 3754 w 3754"/>
              <a:gd name="T5" fmla="*/ 128 h 3412"/>
              <a:gd name="T6" fmla="*/ 1992 w 3754"/>
              <a:gd name="T7" fmla="*/ 1726 h 3412"/>
              <a:gd name="T8" fmla="*/ 1531 w 3754"/>
              <a:gd name="T9" fmla="*/ 1505 h 3412"/>
              <a:gd name="T10" fmla="*/ 1531 w 3754"/>
              <a:gd name="T11" fmla="*/ 1049 h 3412"/>
              <a:gd name="T12" fmla="*/ 1034 w 3754"/>
              <a:gd name="T13" fmla="*/ 894 h 3412"/>
              <a:gd name="T14" fmla="*/ 1033 w 3754"/>
              <a:gd name="T15" fmla="*/ 1906 h 3412"/>
              <a:gd name="T16" fmla="*/ 1034 w 3754"/>
              <a:gd name="T17" fmla="*/ 3202 h 3412"/>
              <a:gd name="T18" fmla="*/ 816 w 3754"/>
              <a:gd name="T19" fmla="*/ 3412 h 3412"/>
              <a:gd name="T20" fmla="*/ 691 w 3754"/>
              <a:gd name="T21" fmla="*/ 1985 h 3412"/>
              <a:gd name="T22" fmla="*/ 647 w 3754"/>
              <a:gd name="T23" fmla="*/ 3204 h 3412"/>
              <a:gd name="T24" fmla="*/ 425 w 3754"/>
              <a:gd name="T25" fmla="*/ 3412 h 3412"/>
              <a:gd name="T26" fmla="*/ 305 w 3754"/>
              <a:gd name="T27" fmla="*/ 1129 h 3412"/>
              <a:gd name="T28" fmla="*/ 249 w 3754"/>
              <a:gd name="T29" fmla="*/ 1121 h 3412"/>
              <a:gd name="T30" fmla="*/ 88 w 3754"/>
              <a:gd name="T31" fmla="*/ 1986 h 3412"/>
              <a:gd name="T32" fmla="*/ 7 w 3754"/>
              <a:gd name="T33" fmla="*/ 926 h 3412"/>
              <a:gd name="T34" fmla="*/ 386 w 3754"/>
              <a:gd name="T35" fmla="*/ 627 h 3412"/>
              <a:gd name="T36" fmla="*/ 746 w 3754"/>
              <a:gd name="T37" fmla="*/ 626 h 3412"/>
              <a:gd name="T38" fmla="*/ 813 w 3754"/>
              <a:gd name="T39" fmla="*/ 627 h 3412"/>
              <a:gd name="T40" fmla="*/ 1354 w 3754"/>
              <a:gd name="T41" fmla="*/ 733 h 3412"/>
              <a:gd name="T42" fmla="*/ 1531 w 3754"/>
              <a:gd name="T43" fmla="*/ 128 h 3412"/>
              <a:gd name="T44" fmla="*/ 3754 w 3754"/>
              <a:gd name="T45" fmla="*/ 128 h 3412"/>
              <a:gd name="T46" fmla="*/ 672 w 3754"/>
              <a:gd name="T47" fmla="*/ 773 h 3412"/>
              <a:gd name="T48" fmla="*/ 748 w 3754"/>
              <a:gd name="T49" fmla="*/ 660 h 3412"/>
              <a:gd name="T50" fmla="*/ 601 w 3754"/>
              <a:gd name="T51" fmla="*/ 660 h 3412"/>
              <a:gd name="T52" fmla="*/ 675 w 3754"/>
              <a:gd name="T53" fmla="*/ 823 h 3412"/>
              <a:gd name="T54" fmla="*/ 675 w 3754"/>
              <a:gd name="T55" fmla="*/ 1396 h 3412"/>
              <a:gd name="T56" fmla="*/ 3631 w 3754"/>
              <a:gd name="T57" fmla="*/ 107 h 3412"/>
              <a:gd name="T58" fmla="*/ 1633 w 3754"/>
              <a:gd name="T59" fmla="*/ 627 h 3412"/>
              <a:gd name="T60" fmla="*/ 1786 w 3754"/>
              <a:gd name="T61" fmla="*/ 767 h 3412"/>
              <a:gd name="T62" fmla="*/ 1786 w 3754"/>
              <a:gd name="T63" fmla="*/ 634 h 3412"/>
              <a:gd name="T64" fmla="*/ 2390 w 3754"/>
              <a:gd name="T65" fmla="*/ 255 h 3412"/>
              <a:gd name="T66" fmla="*/ 2289 w 3754"/>
              <a:gd name="T67" fmla="*/ 475 h 3412"/>
              <a:gd name="T68" fmla="*/ 2176 w 3754"/>
              <a:gd name="T69" fmla="*/ 634 h 3412"/>
              <a:gd name="T70" fmla="*/ 2316 w 3754"/>
              <a:gd name="T71" fmla="*/ 927 h 3412"/>
              <a:gd name="T72" fmla="*/ 1987 w 3754"/>
              <a:gd name="T73" fmla="*/ 1056 h 3412"/>
              <a:gd name="T74" fmla="*/ 2316 w 3754"/>
              <a:gd name="T75" fmla="*/ 1219 h 3412"/>
              <a:gd name="T76" fmla="*/ 1756 w 3754"/>
              <a:gd name="T77" fmla="*/ 1224 h 3412"/>
              <a:gd name="T78" fmla="*/ 1769 w 3754"/>
              <a:gd name="T79" fmla="*/ 1126 h 3412"/>
              <a:gd name="T80" fmla="*/ 1633 w 3754"/>
              <a:gd name="T81" fmla="*/ 1226 h 3412"/>
              <a:gd name="T82" fmla="*/ 1654 w 3754"/>
              <a:gd name="T83" fmla="*/ 1624 h 3412"/>
              <a:gd name="T84" fmla="*/ 3652 w 3754"/>
              <a:gd name="T85" fmla="*/ 1603 h 3412"/>
              <a:gd name="T86" fmla="*/ 2639 w 3754"/>
              <a:gd name="T87" fmla="*/ 783 h 3412"/>
              <a:gd name="T88" fmla="*/ 3170 w 3754"/>
              <a:gd name="T89" fmla="*/ 481 h 3412"/>
              <a:gd name="T90" fmla="*/ 3170 w 3754"/>
              <a:gd name="T91" fmla="*/ 1310 h 3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754" h="3412">
                <a:moveTo>
                  <a:pt x="386" y="340"/>
                </a:moveTo>
                <a:cubicBezTo>
                  <a:pt x="356" y="205"/>
                  <a:pt x="439" y="61"/>
                  <a:pt x="571" y="17"/>
                </a:cubicBezTo>
                <a:cubicBezTo>
                  <a:pt x="584" y="12"/>
                  <a:pt x="596" y="6"/>
                  <a:pt x="608" y="0"/>
                </a:cubicBezTo>
                <a:cubicBezTo>
                  <a:pt x="644" y="0"/>
                  <a:pt x="680" y="0"/>
                  <a:pt x="716" y="0"/>
                </a:cubicBezTo>
                <a:cubicBezTo>
                  <a:pt x="757" y="21"/>
                  <a:pt x="804" y="36"/>
                  <a:pt x="840" y="64"/>
                </a:cubicBezTo>
                <a:cubicBezTo>
                  <a:pt x="942" y="143"/>
                  <a:pt x="973" y="276"/>
                  <a:pt x="924" y="393"/>
                </a:cubicBezTo>
                <a:cubicBezTo>
                  <a:pt x="876" y="507"/>
                  <a:pt x="759" y="576"/>
                  <a:pt x="634" y="565"/>
                </a:cubicBezTo>
                <a:cubicBezTo>
                  <a:pt x="516" y="554"/>
                  <a:pt x="413" y="461"/>
                  <a:pt x="386" y="340"/>
                </a:cubicBezTo>
                <a:close/>
                <a:moveTo>
                  <a:pt x="3754" y="128"/>
                </a:moveTo>
                <a:cubicBezTo>
                  <a:pt x="3754" y="1603"/>
                  <a:pt x="3754" y="1603"/>
                  <a:pt x="3754" y="1603"/>
                </a:cubicBezTo>
                <a:cubicBezTo>
                  <a:pt x="3754" y="1671"/>
                  <a:pt x="3699" y="1726"/>
                  <a:pt x="3631" y="1726"/>
                </a:cubicBezTo>
                <a:cubicBezTo>
                  <a:pt x="1992" y="1726"/>
                  <a:pt x="1992" y="1726"/>
                  <a:pt x="1992" y="1726"/>
                </a:cubicBezTo>
                <a:cubicBezTo>
                  <a:pt x="1654" y="1726"/>
                  <a:pt x="1654" y="1726"/>
                  <a:pt x="1654" y="1726"/>
                </a:cubicBezTo>
                <a:cubicBezTo>
                  <a:pt x="1586" y="1726"/>
                  <a:pt x="1531" y="1671"/>
                  <a:pt x="1531" y="1603"/>
                </a:cubicBezTo>
                <a:cubicBezTo>
                  <a:pt x="1531" y="1505"/>
                  <a:pt x="1531" y="1505"/>
                  <a:pt x="1531" y="1505"/>
                </a:cubicBezTo>
                <a:cubicBezTo>
                  <a:pt x="1531" y="1465"/>
                  <a:pt x="1531" y="1465"/>
                  <a:pt x="1531" y="1465"/>
                </a:cubicBezTo>
                <a:cubicBezTo>
                  <a:pt x="1531" y="1287"/>
                  <a:pt x="1531" y="1287"/>
                  <a:pt x="1531" y="1287"/>
                </a:cubicBezTo>
                <a:cubicBezTo>
                  <a:pt x="1531" y="1049"/>
                  <a:pt x="1531" y="1049"/>
                  <a:pt x="1531" y="1049"/>
                </a:cubicBezTo>
                <a:cubicBezTo>
                  <a:pt x="1394" y="1005"/>
                  <a:pt x="1258" y="961"/>
                  <a:pt x="1122" y="916"/>
                </a:cubicBezTo>
                <a:cubicBezTo>
                  <a:pt x="1075" y="901"/>
                  <a:pt x="1075" y="901"/>
                  <a:pt x="1075" y="901"/>
                </a:cubicBezTo>
                <a:cubicBezTo>
                  <a:pt x="1034" y="894"/>
                  <a:pt x="1034" y="894"/>
                  <a:pt x="1034" y="894"/>
                </a:cubicBezTo>
                <a:cubicBezTo>
                  <a:pt x="1034" y="1066"/>
                  <a:pt x="1034" y="1066"/>
                  <a:pt x="1034" y="1066"/>
                </a:cubicBezTo>
                <a:cubicBezTo>
                  <a:pt x="1034" y="1066"/>
                  <a:pt x="1033" y="1066"/>
                  <a:pt x="1033" y="1066"/>
                </a:cubicBezTo>
                <a:cubicBezTo>
                  <a:pt x="1033" y="1906"/>
                  <a:pt x="1033" y="1906"/>
                  <a:pt x="1033" y="1906"/>
                </a:cubicBezTo>
                <a:cubicBezTo>
                  <a:pt x="1033" y="2290"/>
                  <a:pt x="1033" y="2290"/>
                  <a:pt x="1033" y="2290"/>
                </a:cubicBezTo>
                <a:cubicBezTo>
                  <a:pt x="1033" y="2530"/>
                  <a:pt x="1034" y="2770"/>
                  <a:pt x="1034" y="3010"/>
                </a:cubicBezTo>
                <a:cubicBezTo>
                  <a:pt x="1034" y="3074"/>
                  <a:pt x="1034" y="3138"/>
                  <a:pt x="1034" y="3202"/>
                </a:cubicBezTo>
                <a:cubicBezTo>
                  <a:pt x="1034" y="3290"/>
                  <a:pt x="1011" y="3358"/>
                  <a:pt x="935" y="3396"/>
                </a:cubicBezTo>
                <a:cubicBezTo>
                  <a:pt x="924" y="3402"/>
                  <a:pt x="912" y="3407"/>
                  <a:pt x="899" y="3412"/>
                </a:cubicBezTo>
                <a:cubicBezTo>
                  <a:pt x="871" y="3412"/>
                  <a:pt x="844" y="3412"/>
                  <a:pt x="816" y="3412"/>
                </a:cubicBezTo>
                <a:cubicBezTo>
                  <a:pt x="718" y="3377"/>
                  <a:pt x="689" y="3305"/>
                  <a:pt x="690" y="3204"/>
                </a:cubicBezTo>
                <a:cubicBezTo>
                  <a:pt x="693" y="2815"/>
                  <a:pt x="691" y="2425"/>
                  <a:pt x="691" y="2036"/>
                </a:cubicBezTo>
                <a:cubicBezTo>
                  <a:pt x="691" y="2019"/>
                  <a:pt x="691" y="2003"/>
                  <a:pt x="691" y="1985"/>
                </a:cubicBezTo>
                <a:cubicBezTo>
                  <a:pt x="674" y="1985"/>
                  <a:pt x="661" y="1985"/>
                  <a:pt x="645" y="1985"/>
                </a:cubicBezTo>
                <a:cubicBezTo>
                  <a:pt x="645" y="2003"/>
                  <a:pt x="645" y="2018"/>
                  <a:pt x="645" y="2034"/>
                </a:cubicBezTo>
                <a:cubicBezTo>
                  <a:pt x="645" y="2424"/>
                  <a:pt x="644" y="2814"/>
                  <a:pt x="647" y="3204"/>
                </a:cubicBezTo>
                <a:cubicBezTo>
                  <a:pt x="647" y="3295"/>
                  <a:pt x="621" y="3361"/>
                  <a:pt x="542" y="3397"/>
                </a:cubicBezTo>
                <a:cubicBezTo>
                  <a:pt x="532" y="3403"/>
                  <a:pt x="521" y="3408"/>
                  <a:pt x="508" y="3412"/>
                </a:cubicBezTo>
                <a:cubicBezTo>
                  <a:pt x="480" y="3412"/>
                  <a:pt x="452" y="3412"/>
                  <a:pt x="425" y="3412"/>
                </a:cubicBezTo>
                <a:cubicBezTo>
                  <a:pt x="372" y="3388"/>
                  <a:pt x="325" y="3358"/>
                  <a:pt x="312" y="3296"/>
                </a:cubicBezTo>
                <a:cubicBezTo>
                  <a:pt x="306" y="3266"/>
                  <a:pt x="305" y="3235"/>
                  <a:pt x="305" y="3205"/>
                </a:cubicBezTo>
                <a:cubicBezTo>
                  <a:pt x="305" y="2513"/>
                  <a:pt x="305" y="1821"/>
                  <a:pt x="305" y="1129"/>
                </a:cubicBezTo>
                <a:cubicBezTo>
                  <a:pt x="305" y="1111"/>
                  <a:pt x="305" y="1094"/>
                  <a:pt x="305" y="1074"/>
                </a:cubicBezTo>
                <a:cubicBezTo>
                  <a:pt x="284" y="1074"/>
                  <a:pt x="269" y="1074"/>
                  <a:pt x="249" y="1074"/>
                </a:cubicBezTo>
                <a:cubicBezTo>
                  <a:pt x="249" y="1092"/>
                  <a:pt x="249" y="1106"/>
                  <a:pt x="249" y="1121"/>
                </a:cubicBezTo>
                <a:cubicBezTo>
                  <a:pt x="249" y="1353"/>
                  <a:pt x="249" y="1585"/>
                  <a:pt x="249" y="1816"/>
                </a:cubicBezTo>
                <a:cubicBezTo>
                  <a:pt x="249" y="1835"/>
                  <a:pt x="250" y="1855"/>
                  <a:pt x="248" y="1874"/>
                </a:cubicBezTo>
                <a:cubicBezTo>
                  <a:pt x="239" y="1960"/>
                  <a:pt x="172" y="2006"/>
                  <a:pt x="88" y="1986"/>
                </a:cubicBezTo>
                <a:cubicBezTo>
                  <a:pt x="44" y="1976"/>
                  <a:pt x="21" y="1942"/>
                  <a:pt x="0" y="1906"/>
                </a:cubicBezTo>
                <a:cubicBezTo>
                  <a:pt x="0" y="1584"/>
                  <a:pt x="0" y="1262"/>
                  <a:pt x="0" y="941"/>
                </a:cubicBezTo>
                <a:cubicBezTo>
                  <a:pt x="3" y="936"/>
                  <a:pt x="6" y="931"/>
                  <a:pt x="7" y="926"/>
                </a:cubicBezTo>
                <a:cubicBezTo>
                  <a:pt x="11" y="909"/>
                  <a:pt x="16" y="893"/>
                  <a:pt x="22" y="878"/>
                </a:cubicBezTo>
                <a:cubicBezTo>
                  <a:pt x="76" y="720"/>
                  <a:pt x="202" y="629"/>
                  <a:pt x="378" y="627"/>
                </a:cubicBezTo>
                <a:cubicBezTo>
                  <a:pt x="380" y="627"/>
                  <a:pt x="383" y="627"/>
                  <a:pt x="386" y="627"/>
                </a:cubicBezTo>
                <a:cubicBezTo>
                  <a:pt x="446" y="627"/>
                  <a:pt x="632" y="626"/>
                  <a:pt x="742" y="626"/>
                </a:cubicBezTo>
                <a:cubicBezTo>
                  <a:pt x="742" y="626"/>
                  <a:pt x="742" y="626"/>
                  <a:pt x="742" y="626"/>
                </a:cubicBezTo>
                <a:cubicBezTo>
                  <a:pt x="743" y="626"/>
                  <a:pt x="744" y="626"/>
                  <a:pt x="746" y="626"/>
                </a:cubicBezTo>
                <a:cubicBezTo>
                  <a:pt x="776" y="626"/>
                  <a:pt x="800" y="626"/>
                  <a:pt x="813" y="626"/>
                </a:cubicBezTo>
                <a:cubicBezTo>
                  <a:pt x="813" y="626"/>
                  <a:pt x="813" y="626"/>
                  <a:pt x="813" y="626"/>
                </a:cubicBezTo>
                <a:cubicBezTo>
                  <a:pt x="813" y="627"/>
                  <a:pt x="813" y="627"/>
                  <a:pt x="813" y="627"/>
                </a:cubicBezTo>
                <a:cubicBezTo>
                  <a:pt x="851" y="627"/>
                  <a:pt x="888" y="627"/>
                  <a:pt x="925" y="628"/>
                </a:cubicBezTo>
                <a:cubicBezTo>
                  <a:pt x="978" y="623"/>
                  <a:pt x="1033" y="629"/>
                  <a:pt x="1089" y="647"/>
                </a:cubicBezTo>
                <a:cubicBezTo>
                  <a:pt x="1177" y="675"/>
                  <a:pt x="1265" y="704"/>
                  <a:pt x="1354" y="733"/>
                </a:cubicBezTo>
                <a:cubicBezTo>
                  <a:pt x="1413" y="752"/>
                  <a:pt x="1472" y="771"/>
                  <a:pt x="1531" y="790"/>
                </a:cubicBezTo>
                <a:cubicBezTo>
                  <a:pt x="1531" y="627"/>
                  <a:pt x="1531" y="627"/>
                  <a:pt x="1531" y="627"/>
                </a:cubicBezTo>
                <a:cubicBezTo>
                  <a:pt x="1531" y="128"/>
                  <a:pt x="1531" y="128"/>
                  <a:pt x="1531" y="128"/>
                </a:cubicBezTo>
                <a:cubicBezTo>
                  <a:pt x="1531" y="60"/>
                  <a:pt x="1586" y="5"/>
                  <a:pt x="1654" y="5"/>
                </a:cubicBezTo>
                <a:cubicBezTo>
                  <a:pt x="3631" y="5"/>
                  <a:pt x="3631" y="5"/>
                  <a:pt x="3631" y="5"/>
                </a:cubicBezTo>
                <a:cubicBezTo>
                  <a:pt x="3699" y="5"/>
                  <a:pt x="3754" y="60"/>
                  <a:pt x="3754" y="128"/>
                </a:cubicBezTo>
                <a:close/>
                <a:moveTo>
                  <a:pt x="601" y="660"/>
                </a:moveTo>
                <a:cubicBezTo>
                  <a:pt x="645" y="773"/>
                  <a:pt x="645" y="773"/>
                  <a:pt x="645" y="773"/>
                </a:cubicBezTo>
                <a:cubicBezTo>
                  <a:pt x="672" y="773"/>
                  <a:pt x="672" y="773"/>
                  <a:pt x="672" y="773"/>
                </a:cubicBezTo>
                <a:cubicBezTo>
                  <a:pt x="677" y="773"/>
                  <a:pt x="677" y="773"/>
                  <a:pt x="677" y="773"/>
                </a:cubicBezTo>
                <a:cubicBezTo>
                  <a:pt x="704" y="773"/>
                  <a:pt x="704" y="773"/>
                  <a:pt x="704" y="773"/>
                </a:cubicBezTo>
                <a:cubicBezTo>
                  <a:pt x="748" y="660"/>
                  <a:pt x="748" y="660"/>
                  <a:pt x="748" y="660"/>
                </a:cubicBezTo>
                <a:cubicBezTo>
                  <a:pt x="677" y="660"/>
                  <a:pt x="677" y="660"/>
                  <a:pt x="677" y="660"/>
                </a:cubicBezTo>
                <a:cubicBezTo>
                  <a:pt x="672" y="660"/>
                  <a:pt x="672" y="660"/>
                  <a:pt x="672" y="660"/>
                </a:cubicBezTo>
                <a:lnTo>
                  <a:pt x="601" y="660"/>
                </a:lnTo>
                <a:close/>
                <a:moveTo>
                  <a:pt x="755" y="1331"/>
                </a:moveTo>
                <a:cubicBezTo>
                  <a:pt x="704" y="823"/>
                  <a:pt x="704" y="823"/>
                  <a:pt x="704" y="823"/>
                </a:cubicBezTo>
                <a:cubicBezTo>
                  <a:pt x="675" y="823"/>
                  <a:pt x="675" y="823"/>
                  <a:pt x="675" y="823"/>
                </a:cubicBezTo>
                <a:cubicBezTo>
                  <a:pt x="645" y="823"/>
                  <a:pt x="645" y="823"/>
                  <a:pt x="645" y="823"/>
                </a:cubicBezTo>
                <a:cubicBezTo>
                  <a:pt x="595" y="1331"/>
                  <a:pt x="595" y="1331"/>
                  <a:pt x="595" y="1331"/>
                </a:cubicBezTo>
                <a:cubicBezTo>
                  <a:pt x="675" y="1396"/>
                  <a:pt x="675" y="1396"/>
                  <a:pt x="675" y="1396"/>
                </a:cubicBezTo>
                <a:lnTo>
                  <a:pt x="755" y="1331"/>
                </a:lnTo>
                <a:close/>
                <a:moveTo>
                  <a:pt x="3652" y="128"/>
                </a:moveTo>
                <a:cubicBezTo>
                  <a:pt x="3652" y="117"/>
                  <a:pt x="3642" y="107"/>
                  <a:pt x="3631" y="107"/>
                </a:cubicBezTo>
                <a:cubicBezTo>
                  <a:pt x="1654" y="107"/>
                  <a:pt x="1654" y="107"/>
                  <a:pt x="1654" y="107"/>
                </a:cubicBezTo>
                <a:cubicBezTo>
                  <a:pt x="1642" y="107"/>
                  <a:pt x="1633" y="117"/>
                  <a:pt x="1633" y="128"/>
                </a:cubicBezTo>
                <a:cubicBezTo>
                  <a:pt x="1633" y="627"/>
                  <a:pt x="1633" y="627"/>
                  <a:pt x="1633" y="627"/>
                </a:cubicBezTo>
                <a:cubicBezTo>
                  <a:pt x="1633" y="823"/>
                  <a:pt x="1633" y="823"/>
                  <a:pt x="1633" y="823"/>
                </a:cubicBezTo>
                <a:cubicBezTo>
                  <a:pt x="1684" y="840"/>
                  <a:pt x="1735" y="856"/>
                  <a:pt x="1786" y="873"/>
                </a:cubicBezTo>
                <a:cubicBezTo>
                  <a:pt x="1786" y="767"/>
                  <a:pt x="1786" y="767"/>
                  <a:pt x="1786" y="767"/>
                </a:cubicBezTo>
                <a:cubicBezTo>
                  <a:pt x="2025" y="767"/>
                  <a:pt x="2025" y="767"/>
                  <a:pt x="2025" y="767"/>
                </a:cubicBezTo>
                <a:cubicBezTo>
                  <a:pt x="2119" y="634"/>
                  <a:pt x="2119" y="634"/>
                  <a:pt x="2119" y="634"/>
                </a:cubicBezTo>
                <a:cubicBezTo>
                  <a:pt x="1786" y="634"/>
                  <a:pt x="1786" y="634"/>
                  <a:pt x="1786" y="634"/>
                </a:cubicBezTo>
                <a:cubicBezTo>
                  <a:pt x="1786" y="475"/>
                  <a:pt x="1786" y="475"/>
                  <a:pt x="1786" y="475"/>
                </a:cubicBezTo>
                <a:cubicBezTo>
                  <a:pt x="2233" y="475"/>
                  <a:pt x="2233" y="475"/>
                  <a:pt x="2233" y="475"/>
                </a:cubicBezTo>
                <a:cubicBezTo>
                  <a:pt x="2390" y="255"/>
                  <a:pt x="2390" y="255"/>
                  <a:pt x="2390" y="255"/>
                </a:cubicBezTo>
                <a:cubicBezTo>
                  <a:pt x="2394" y="248"/>
                  <a:pt x="2406" y="249"/>
                  <a:pt x="2416" y="256"/>
                </a:cubicBezTo>
                <a:cubicBezTo>
                  <a:pt x="2427" y="264"/>
                  <a:pt x="2431" y="275"/>
                  <a:pt x="2427" y="281"/>
                </a:cubicBezTo>
                <a:cubicBezTo>
                  <a:pt x="2289" y="475"/>
                  <a:pt x="2289" y="475"/>
                  <a:pt x="2289" y="475"/>
                </a:cubicBezTo>
                <a:cubicBezTo>
                  <a:pt x="2316" y="475"/>
                  <a:pt x="2316" y="475"/>
                  <a:pt x="2316" y="475"/>
                </a:cubicBezTo>
                <a:cubicBezTo>
                  <a:pt x="2316" y="634"/>
                  <a:pt x="2316" y="634"/>
                  <a:pt x="2316" y="634"/>
                </a:cubicBezTo>
                <a:cubicBezTo>
                  <a:pt x="2176" y="634"/>
                  <a:pt x="2176" y="634"/>
                  <a:pt x="2176" y="634"/>
                </a:cubicBezTo>
                <a:cubicBezTo>
                  <a:pt x="2081" y="767"/>
                  <a:pt x="2081" y="767"/>
                  <a:pt x="2081" y="767"/>
                </a:cubicBezTo>
                <a:cubicBezTo>
                  <a:pt x="2316" y="767"/>
                  <a:pt x="2316" y="767"/>
                  <a:pt x="2316" y="767"/>
                </a:cubicBezTo>
                <a:cubicBezTo>
                  <a:pt x="2316" y="927"/>
                  <a:pt x="2316" y="927"/>
                  <a:pt x="2316" y="927"/>
                </a:cubicBezTo>
                <a:cubicBezTo>
                  <a:pt x="1967" y="927"/>
                  <a:pt x="1967" y="927"/>
                  <a:pt x="1967" y="927"/>
                </a:cubicBezTo>
                <a:cubicBezTo>
                  <a:pt x="1957" y="941"/>
                  <a:pt x="1957" y="941"/>
                  <a:pt x="1957" y="941"/>
                </a:cubicBezTo>
                <a:cubicBezTo>
                  <a:pt x="1987" y="969"/>
                  <a:pt x="1998" y="1011"/>
                  <a:pt x="1987" y="1056"/>
                </a:cubicBezTo>
                <a:cubicBezTo>
                  <a:pt x="1986" y="1058"/>
                  <a:pt x="1986" y="1059"/>
                  <a:pt x="1986" y="1060"/>
                </a:cubicBezTo>
                <a:cubicBezTo>
                  <a:pt x="2316" y="1060"/>
                  <a:pt x="2316" y="1060"/>
                  <a:pt x="2316" y="1060"/>
                </a:cubicBezTo>
                <a:cubicBezTo>
                  <a:pt x="2316" y="1219"/>
                  <a:pt x="2316" y="1219"/>
                  <a:pt x="2316" y="1219"/>
                </a:cubicBezTo>
                <a:cubicBezTo>
                  <a:pt x="1786" y="1219"/>
                  <a:pt x="1786" y="1219"/>
                  <a:pt x="1786" y="1219"/>
                </a:cubicBezTo>
                <a:cubicBezTo>
                  <a:pt x="1786" y="1182"/>
                  <a:pt x="1786" y="1182"/>
                  <a:pt x="1786" y="1182"/>
                </a:cubicBezTo>
                <a:cubicBezTo>
                  <a:pt x="1756" y="1224"/>
                  <a:pt x="1756" y="1224"/>
                  <a:pt x="1756" y="1224"/>
                </a:cubicBezTo>
                <a:cubicBezTo>
                  <a:pt x="1751" y="1230"/>
                  <a:pt x="1739" y="1229"/>
                  <a:pt x="1729" y="1222"/>
                </a:cubicBezTo>
                <a:cubicBezTo>
                  <a:pt x="1719" y="1215"/>
                  <a:pt x="1714" y="1203"/>
                  <a:pt x="1718" y="1197"/>
                </a:cubicBezTo>
                <a:cubicBezTo>
                  <a:pt x="1769" y="1126"/>
                  <a:pt x="1769" y="1126"/>
                  <a:pt x="1769" y="1126"/>
                </a:cubicBezTo>
                <a:cubicBezTo>
                  <a:pt x="1742" y="1117"/>
                  <a:pt x="1714" y="1109"/>
                  <a:pt x="1687" y="1100"/>
                </a:cubicBezTo>
                <a:cubicBezTo>
                  <a:pt x="1669" y="1094"/>
                  <a:pt x="1651" y="1088"/>
                  <a:pt x="1633" y="1082"/>
                </a:cubicBezTo>
                <a:cubicBezTo>
                  <a:pt x="1633" y="1226"/>
                  <a:pt x="1633" y="1226"/>
                  <a:pt x="1633" y="1226"/>
                </a:cubicBezTo>
                <a:cubicBezTo>
                  <a:pt x="1633" y="1505"/>
                  <a:pt x="1633" y="1505"/>
                  <a:pt x="1633" y="1505"/>
                </a:cubicBezTo>
                <a:cubicBezTo>
                  <a:pt x="1633" y="1603"/>
                  <a:pt x="1633" y="1603"/>
                  <a:pt x="1633" y="1603"/>
                </a:cubicBezTo>
                <a:cubicBezTo>
                  <a:pt x="1633" y="1615"/>
                  <a:pt x="1642" y="1624"/>
                  <a:pt x="1654" y="1624"/>
                </a:cubicBezTo>
                <a:cubicBezTo>
                  <a:pt x="2039" y="1624"/>
                  <a:pt x="2039" y="1624"/>
                  <a:pt x="2039" y="1624"/>
                </a:cubicBezTo>
                <a:cubicBezTo>
                  <a:pt x="3631" y="1624"/>
                  <a:pt x="3631" y="1624"/>
                  <a:pt x="3631" y="1624"/>
                </a:cubicBezTo>
                <a:cubicBezTo>
                  <a:pt x="3642" y="1624"/>
                  <a:pt x="3652" y="1615"/>
                  <a:pt x="3652" y="1603"/>
                </a:cubicBezTo>
                <a:lnTo>
                  <a:pt x="3652" y="128"/>
                </a:lnTo>
                <a:close/>
                <a:moveTo>
                  <a:pt x="3053" y="368"/>
                </a:moveTo>
                <a:cubicBezTo>
                  <a:pt x="2824" y="368"/>
                  <a:pt x="2639" y="554"/>
                  <a:pt x="2639" y="783"/>
                </a:cubicBezTo>
                <a:cubicBezTo>
                  <a:pt x="3053" y="783"/>
                  <a:pt x="3053" y="783"/>
                  <a:pt x="3053" y="783"/>
                </a:cubicBezTo>
                <a:lnTo>
                  <a:pt x="3053" y="368"/>
                </a:lnTo>
                <a:close/>
                <a:moveTo>
                  <a:pt x="3170" y="481"/>
                </a:moveTo>
                <a:cubicBezTo>
                  <a:pt x="3170" y="896"/>
                  <a:pt x="3170" y="896"/>
                  <a:pt x="3170" y="896"/>
                </a:cubicBezTo>
                <a:cubicBezTo>
                  <a:pt x="2755" y="896"/>
                  <a:pt x="2755" y="896"/>
                  <a:pt x="2755" y="896"/>
                </a:cubicBezTo>
                <a:cubicBezTo>
                  <a:pt x="2755" y="1125"/>
                  <a:pt x="2941" y="1310"/>
                  <a:pt x="3170" y="1310"/>
                </a:cubicBezTo>
                <a:cubicBezTo>
                  <a:pt x="3399" y="1310"/>
                  <a:pt x="3584" y="1125"/>
                  <a:pt x="3584" y="896"/>
                </a:cubicBezTo>
                <a:cubicBezTo>
                  <a:pt x="3584" y="667"/>
                  <a:pt x="3399" y="481"/>
                  <a:pt x="3170" y="48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675" spc="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410D8D-E76C-2843-9D7B-3FF9B2DA4E77}"/>
              </a:ext>
            </a:extLst>
          </p:cNvPr>
          <p:cNvSpPr txBox="1"/>
          <p:nvPr/>
        </p:nvSpPr>
        <p:spPr>
          <a:xfrm>
            <a:off x="1292637" y="2139590"/>
            <a:ext cx="6741740" cy="365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30" dirty="0"/>
              <a:t>Goal: Educate stakeholders on the role of surgery as a gateway to persistent opioid use.</a:t>
            </a:r>
          </a:p>
          <a:p>
            <a:endParaRPr lang="en-US" sz="1930" dirty="0"/>
          </a:p>
          <a:p>
            <a:r>
              <a:rPr lang="en-US" sz="1930" dirty="0"/>
              <a:t>Means: Seven modules to promote understanding how and why surgery may lead to opioid use disorder.</a:t>
            </a:r>
          </a:p>
          <a:p>
            <a:endParaRPr lang="en-US" sz="1930" dirty="0"/>
          </a:p>
          <a:p>
            <a:r>
              <a:rPr lang="en-US" sz="1930" dirty="0"/>
              <a:t>Outcomes: </a:t>
            </a:r>
          </a:p>
          <a:p>
            <a:pPr marL="457178" indent="-457178">
              <a:buFont typeface="+mj-lt"/>
              <a:buAutoNum type="arabicPeriod"/>
            </a:pPr>
            <a:r>
              <a:rPr lang="en-US" sz="1930" dirty="0"/>
              <a:t>Providers will be able to educate patients about their options for surgical pain management.</a:t>
            </a:r>
          </a:p>
          <a:p>
            <a:pPr marL="457178" indent="-457178">
              <a:buFont typeface="+mj-lt"/>
              <a:buAutoNum type="arabicPeriod"/>
            </a:pPr>
            <a:r>
              <a:rPr lang="en-US" sz="1930" dirty="0"/>
              <a:t>Advocate for safe and effective opioid-free pain treatment and follow-up.  </a:t>
            </a:r>
          </a:p>
          <a:p>
            <a:pPr marL="457178" indent="-457178">
              <a:buFont typeface="+mj-lt"/>
              <a:buAutoNum type="arabicPeriod"/>
            </a:pPr>
            <a:r>
              <a:rPr lang="en-US" sz="1930" dirty="0"/>
              <a:t>Achieve prevention of opioid use disorder.</a:t>
            </a:r>
            <a:endParaRPr lang="en-US" sz="193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34159"/>
      </p:ext>
    </p:extLst>
  </p:cSld>
  <p:clrMapOvr>
    <a:masterClrMapping/>
  </p:clrMapOvr>
  <p:transition spd="slow" advClick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F03EC-EA96-F342-9F55-96FB370E1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3" r="312" b="1"/>
          <a:stretch/>
        </p:blipFill>
        <p:spPr>
          <a:xfrm>
            <a:off x="4439920" y="10"/>
            <a:ext cx="77520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744353-74D4-C544-B70C-0D01331B6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4414266" cy="1124712"/>
          </a:xfrm>
        </p:spPr>
        <p:txBody>
          <a:bodyPr anchor="b">
            <a:noAutofit/>
          </a:bodyPr>
          <a:lstStyle/>
          <a:p>
            <a:r>
              <a:rPr lang="en-US" sz="4000" dirty="0"/>
              <a:t>And, don’t discount social pressure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78558-62BC-0D45-A640-6023E8966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332986" cy="3207258"/>
          </a:xfrm>
        </p:spPr>
        <p:txBody>
          <a:bodyPr anchor="t">
            <a:noAutofit/>
          </a:bodyPr>
          <a:lstStyle/>
          <a:p>
            <a:r>
              <a:rPr lang="en-US" sz="2400" dirty="0"/>
              <a:t>Social benefits from smoking, drinking, or sexual activity.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In schools and communities where the popular students are more likely to smoke, drink, &amp; be sexually active, trying out these risky behaviors is viewed as way to gain approval</a:t>
            </a:r>
          </a:p>
        </p:txBody>
      </p:sp>
    </p:spTree>
    <p:extLst>
      <p:ext uri="{BB962C8B-B14F-4D97-AF65-F5344CB8AC3E}">
        <p14:creationId xmlns:p14="http://schemas.microsoft.com/office/powerpoint/2010/main" val="1672618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2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Connector 24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26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4301E0-70B2-3347-A331-0D64ABA0C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8" y="1566473"/>
            <a:ext cx="10601325" cy="21667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the incidence of continued opioid use in the opioid naïve adolescent after routine surgery?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D61F2-0EFE-7544-BE90-6AB617DBF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5338" y="4092320"/>
            <a:ext cx="10601325" cy="1144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are teens “learning” in the perioperative experience?</a:t>
            </a:r>
          </a:p>
        </p:txBody>
      </p:sp>
      <p:cxnSp>
        <p:nvCxnSpPr>
          <p:cNvPr id="36" name="Straight Connector 28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0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978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401DA0-36B6-1445-8323-EE3992CC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8" y="1566474"/>
            <a:ext cx="10601325" cy="11448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Harbaugh Study 2017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DB21C-9EE1-E94F-BFE1-EBD758504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5338" y="4092319"/>
            <a:ext cx="10601325" cy="1627749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88,637 patients ages 13 to 21 years in the United States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Opioid naïve = no opioids in the 12 months before surgery</a:t>
            </a:r>
            <a:b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Received an outpatient opioid prescription for pain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Prolonged opioid refills as a surrogate for persistent opioid use after surgery</a:t>
            </a:r>
          </a:p>
          <a:p>
            <a:pPr algn="ctr"/>
            <a:endParaRPr lang="en-US" sz="13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865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1059D-A311-CC4E-BDFD-4048037C8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" y="1107440"/>
            <a:ext cx="5314543" cy="4923418"/>
          </a:xfrm>
        </p:spPr>
        <p:txBody>
          <a:bodyPr anchor="t">
            <a:normAutofit/>
          </a:bodyPr>
          <a:lstStyle/>
          <a:p>
            <a:r>
              <a:rPr lang="en-US" sz="2400" dirty="0"/>
              <a:t>Opioid-naïve: No opioid prescriptions in the 366 days preceding surgery</a:t>
            </a:r>
          </a:p>
          <a:p>
            <a:endParaRPr lang="en-US" sz="2400" dirty="0"/>
          </a:p>
          <a:p>
            <a:r>
              <a:rPr lang="en-US" sz="2400" dirty="0"/>
              <a:t>The perioperative surgical period is defined as 30 days prior to  surgery to 14 days post-discharge.</a:t>
            </a:r>
          </a:p>
          <a:p>
            <a:endParaRPr lang="en-US" sz="2400" dirty="0"/>
          </a:p>
          <a:p>
            <a:r>
              <a:rPr lang="en-US" sz="2400" dirty="0"/>
              <a:t>Newly persistent opioid users. Patients receiving a opioid prescription 90 days to 180 days post-discharge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9A4049-9695-A54C-8E58-74E693156D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34" r="1621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43945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E1D52A-4EC6-3C48-A3E4-D05CD522B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2" y="188330"/>
            <a:ext cx="8085550" cy="217366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48B7E0-816E-5B40-ACF8-2350BB6FF5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766" y="2203938"/>
            <a:ext cx="8647986" cy="43454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A764A2-A02F-D247-8C27-44A902EA1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71" r="4" b="4"/>
          <a:stretch/>
        </p:blipFill>
        <p:spPr>
          <a:xfrm>
            <a:off x="8991577" y="322616"/>
            <a:ext cx="2844821" cy="2491704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8603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62C32E-5894-064E-8BED-1B80B6B1E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6065" y="21644"/>
            <a:ext cx="3689091" cy="1960157"/>
          </a:xfrm>
        </p:spPr>
        <p:txBody>
          <a:bodyPr>
            <a:normAutofit/>
          </a:bodyPr>
          <a:lstStyle/>
          <a:p>
            <a:r>
              <a:rPr lang="en-US" sz="4000" dirty="0"/>
              <a:t>Monitoring the Future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3AA48-2398-FB4D-A849-55DFF1B69B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77" b="-2"/>
          <a:stretch/>
        </p:blipFill>
        <p:spPr>
          <a:xfrm>
            <a:off x="20" y="10"/>
            <a:ext cx="7743929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9ED19-89C1-E54A-BA43-C4DBFF760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6085" y="1899920"/>
            <a:ext cx="4185895" cy="4702756"/>
          </a:xfrm>
        </p:spPr>
        <p:txBody>
          <a:bodyPr>
            <a:normAutofit/>
          </a:bodyPr>
          <a:lstStyle/>
          <a:p>
            <a:r>
              <a:rPr lang="en-US" sz="2000" dirty="0"/>
              <a:t>73% of eighth-graders perceived an occasional use of heroin as high risk compared with </a:t>
            </a:r>
          </a:p>
          <a:p>
            <a:endParaRPr lang="en-US" sz="2000" dirty="0"/>
          </a:p>
          <a:p>
            <a:r>
              <a:rPr lang="en-US" sz="2000" dirty="0"/>
              <a:t>26% who perceived an occasional use of Vicodin and </a:t>
            </a:r>
          </a:p>
          <a:p>
            <a:endParaRPr lang="en-US" sz="2000" dirty="0"/>
          </a:p>
          <a:p>
            <a:r>
              <a:rPr lang="en-US" sz="2000" dirty="0"/>
              <a:t>33% who perceived an occasional use of OxyContin as high risk.</a:t>
            </a:r>
          </a:p>
          <a:p>
            <a:endParaRPr lang="en-US" sz="2000" dirty="0"/>
          </a:p>
          <a:p>
            <a:r>
              <a:rPr lang="en-US" sz="2000" dirty="0"/>
              <a:t>More prone to use these medications, which are perceived as a pain medication,</a:t>
            </a:r>
          </a:p>
          <a:p>
            <a:pPr marL="0" indent="0">
              <a:buNone/>
            </a:pPr>
            <a:endParaRPr lang="en-US" sz="1300" dirty="0"/>
          </a:p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012569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B2069EE-A08E-44F0-B3F9-3CF8CC2DC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6740" cy="6857542"/>
          </a:xfrm>
          <a:custGeom>
            <a:avLst/>
            <a:gdLst>
              <a:gd name="connsiteX0" fmla="*/ 0 w 6126740"/>
              <a:gd name="connsiteY0" fmla="*/ 0 h 6857542"/>
              <a:gd name="connsiteX1" fmla="*/ 4980067 w 6126740"/>
              <a:gd name="connsiteY1" fmla="*/ 0 h 6857542"/>
              <a:gd name="connsiteX2" fmla="*/ 4992714 w 6126740"/>
              <a:gd name="connsiteY2" fmla="*/ 31774 h 6857542"/>
              <a:gd name="connsiteX3" fmla="*/ 6047722 w 6126740"/>
              <a:gd name="connsiteY3" fmla="*/ 2682457 h 6857542"/>
              <a:gd name="connsiteX4" fmla="*/ 6047722 w 6126740"/>
              <a:gd name="connsiteY4" fmla="*/ 3752208 h 6857542"/>
              <a:gd name="connsiteX5" fmla="*/ 4890218 w 6126740"/>
              <a:gd name="connsiteY5" fmla="*/ 6660411 h 6857542"/>
              <a:gd name="connsiteX6" fmla="*/ 4811756 w 6126740"/>
              <a:gd name="connsiteY6" fmla="*/ 6857542 h 6857542"/>
              <a:gd name="connsiteX7" fmla="*/ 0 w 6126740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263F1-5690-8748-88D4-1C3F85CB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289146"/>
            <a:ext cx="4153626" cy="4279709"/>
          </a:xfrm>
        </p:spPr>
        <p:txBody>
          <a:bodyPr anchor="ctr">
            <a:normAutofit/>
          </a:bodyPr>
          <a:lstStyle/>
          <a:p>
            <a:pPr algn="r"/>
            <a:r>
              <a:rPr lang="en-US" sz="5000" dirty="0">
                <a:solidFill>
                  <a:schemeClr val="bg1"/>
                </a:solidFill>
              </a:rPr>
              <a:t>Prevention of opioid-associated morbidity and mortality.</a:t>
            </a:r>
            <a:br>
              <a:rPr lang="en-US" sz="5000" dirty="0">
                <a:solidFill>
                  <a:schemeClr val="bg1"/>
                </a:solidFill>
              </a:rPr>
            </a:br>
            <a:endParaRPr lang="en-US" sz="5000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2BF2FB-8A96-4B53-86A0-04755C545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3027" y="681628"/>
            <a:ext cx="1562267" cy="1172973"/>
            <a:chOff x="7493121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93D4739-55F8-4E73-8F98-AF42D54BD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312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1AA190F-FB42-4BED-8AA1-A5A01B43C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9322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500D6-E3F4-B746-9A9E-F5770A69D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4140" y="1854600"/>
            <a:ext cx="5484820" cy="4861159"/>
          </a:xfrm>
        </p:spPr>
        <p:txBody>
          <a:bodyPr anchor="ctr">
            <a:noAutofit/>
          </a:bodyPr>
          <a:lstStyle/>
          <a:p>
            <a:r>
              <a:rPr lang="en-US" sz="2500" dirty="0">
                <a:latin typeface="+mj-lt"/>
              </a:rPr>
              <a:t>Emphasis on multimodal analgesic techniques and avoid unnecessary opioid exposure </a:t>
            </a:r>
          </a:p>
          <a:p>
            <a:endParaRPr lang="en-US" sz="2500" dirty="0">
              <a:latin typeface="+mj-lt"/>
            </a:endParaRPr>
          </a:p>
          <a:p>
            <a:r>
              <a:rPr lang="en-US" sz="2500" dirty="0">
                <a:latin typeface="+mj-lt"/>
              </a:rPr>
              <a:t>Providers need to identify evidence-based strategies for safe postoperative prescribing, appropriate patient and parent education</a:t>
            </a:r>
          </a:p>
          <a:p>
            <a:endParaRPr lang="en-US" sz="2500" dirty="0">
              <a:latin typeface="+mj-lt"/>
            </a:endParaRPr>
          </a:p>
          <a:p>
            <a:r>
              <a:rPr lang="en-US" sz="2500" dirty="0">
                <a:latin typeface="+mj-lt"/>
              </a:rPr>
              <a:t>Proper disposal avenues for unused medications</a:t>
            </a:r>
          </a:p>
        </p:txBody>
      </p:sp>
    </p:spTree>
    <p:extLst>
      <p:ext uri="{BB962C8B-B14F-4D97-AF65-F5344CB8AC3E}">
        <p14:creationId xmlns:p14="http://schemas.microsoft.com/office/powerpoint/2010/main" val="3604058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4FAA3044-427B-4131-9E1C-560C78B64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7" r="12729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77981" y="1122363"/>
            <a:ext cx="624939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800" b="1" kern="1200" cap="all" baseline="0">
                <a:solidFill>
                  <a:schemeClr val="accent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6000" b="0" spc="800" dirty="0">
                <a:solidFill>
                  <a:schemeClr val="tx1"/>
                </a:solidFill>
                <a:latin typeface="+mj-lt"/>
              </a:rPr>
              <a:t>Discussion</a:t>
            </a:r>
            <a:r>
              <a:rPr lang="en-US" sz="4100" b="0" spc="800" dirty="0">
                <a:solidFill>
                  <a:schemeClr val="tx1"/>
                </a:solidFill>
                <a:latin typeface="+mj-lt"/>
              </a:rPr>
              <a:t>  </a:t>
            </a:r>
          </a:p>
          <a:p>
            <a:pPr algn="l" defTabSz="914400">
              <a:lnSpc>
                <a:spcPct val="90000"/>
              </a:lnSpc>
              <a:spcAft>
                <a:spcPts val="600"/>
              </a:spcAft>
            </a:pPr>
            <a:endParaRPr lang="en-US" sz="4100" b="0" spc="800" dirty="0">
              <a:solidFill>
                <a:schemeClr val="tx1"/>
              </a:solidFill>
              <a:latin typeface="+mj-lt"/>
            </a:endParaRPr>
          </a:p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4100" b="0" spc="800" dirty="0">
                <a:solidFill>
                  <a:schemeClr val="tx1"/>
                </a:solidFill>
                <a:latin typeface="+mj-lt"/>
              </a:rPr>
              <a:t>			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106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E8E32D-B45B-5542-A820-30B78E1F9360}"/>
              </a:ext>
            </a:extLst>
          </p:cNvPr>
          <p:cNvSpPr txBox="1"/>
          <p:nvPr/>
        </p:nvSpPr>
        <p:spPr>
          <a:xfrm>
            <a:off x="594912" y="367229"/>
            <a:ext cx="110021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00B0F0"/>
                </a:solidFill>
              </a:rPr>
              <a:t>Review Questions: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C0037-E389-A84F-A9A3-26885C3CC7AE}"/>
              </a:ext>
            </a:extLst>
          </p:cNvPr>
          <p:cNvSpPr txBox="1"/>
          <p:nvPr/>
        </p:nvSpPr>
        <p:spPr>
          <a:xfrm>
            <a:off x="594912" y="1543538"/>
            <a:ext cx="11512625" cy="297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Tx/>
              <a:buAutoNum type="arabicPeriod"/>
            </a:pPr>
            <a:r>
              <a:rPr lang="en-US" sz="1600" dirty="0">
                <a:solidFill>
                  <a:srgbClr val="002060"/>
                </a:solidFill>
              </a:rPr>
              <a:t>T / F     The percentage of illicit drug use more than doubles between 8</a:t>
            </a:r>
            <a:r>
              <a:rPr lang="en-US" sz="1600" baseline="30000" dirty="0">
                <a:solidFill>
                  <a:srgbClr val="002060"/>
                </a:solidFill>
              </a:rPr>
              <a:t>th</a:t>
            </a:r>
            <a:r>
              <a:rPr lang="en-US" sz="1600" dirty="0">
                <a:solidFill>
                  <a:srgbClr val="002060"/>
                </a:solidFill>
              </a:rPr>
              <a:t> and 12</a:t>
            </a:r>
            <a:r>
              <a:rPr lang="en-US" sz="1600" baseline="30000" dirty="0">
                <a:solidFill>
                  <a:srgbClr val="002060"/>
                </a:solidFill>
              </a:rPr>
              <a:t>th</a:t>
            </a:r>
            <a:r>
              <a:rPr lang="en-US" sz="1600" dirty="0">
                <a:solidFill>
                  <a:srgbClr val="002060"/>
                </a:solidFill>
              </a:rPr>
              <a:t> grade.  </a:t>
            </a:r>
          </a:p>
          <a:p>
            <a:pPr marL="457189" indent="-457189">
              <a:buFontTx/>
              <a:buAutoNum type="arabicPeriod"/>
            </a:pPr>
            <a:r>
              <a:rPr lang="en-US" sz="1600" dirty="0">
                <a:solidFill>
                  <a:srgbClr val="002060"/>
                </a:solidFill>
              </a:rPr>
              <a:t>T / F	   The teenage brain has incomplete connections between the limbic system and prefrontal cortex, resulting in poor </a:t>
            </a:r>
            <a:r>
              <a:rPr lang="en-US" sz="1600" dirty="0" err="1">
                <a:solidFill>
                  <a:srgbClr val="002060"/>
                </a:solidFill>
              </a:rPr>
              <a:t>impuls</a:t>
            </a:r>
            <a:r>
              <a:rPr lang="en-US" sz="1600" dirty="0">
                <a:solidFill>
                  <a:srgbClr val="002060"/>
                </a:solidFill>
              </a:rPr>
              <a:t> 	   control, risk assessment, and high rewarding of risk taking. </a:t>
            </a:r>
          </a:p>
          <a:p>
            <a:pPr marL="457189" indent="-457189">
              <a:buFontTx/>
              <a:buAutoNum type="arabicPeriod"/>
            </a:pPr>
            <a:r>
              <a:rPr lang="en-US" sz="1600" dirty="0">
                <a:solidFill>
                  <a:srgbClr val="002060"/>
                </a:solidFill>
              </a:rPr>
              <a:t>T / F 	   Teens are faster learners, and addiction is a form of learning due to neuroplasticity.</a:t>
            </a:r>
          </a:p>
          <a:p>
            <a:pPr marL="457189" indent="-457189">
              <a:buAutoNum type="arabicPeriod"/>
            </a:pPr>
            <a:r>
              <a:rPr lang="en-US" sz="1600" dirty="0">
                <a:solidFill>
                  <a:srgbClr val="002060"/>
                </a:solidFill>
              </a:rPr>
              <a:t>T / F     Opioids trigger endorphin release, muffling the perception of pain, boosting feelings of pleasure, and creating a powerful 	   sense of well-being.</a:t>
            </a:r>
          </a:p>
          <a:p>
            <a:pPr marL="457189" indent="-457189">
              <a:buAutoNum type="arabicPeriod"/>
            </a:pPr>
            <a:r>
              <a:rPr lang="en-US" sz="1600" dirty="0">
                <a:solidFill>
                  <a:srgbClr val="002060"/>
                </a:solidFill>
              </a:rPr>
              <a:t>T / F 	   Lifespan brain function peaks in Childhood through teenage years.</a:t>
            </a:r>
          </a:p>
          <a:p>
            <a:pPr marL="457189" indent="-457189">
              <a:buFontTx/>
              <a:buAutoNum type="arabicPeriod"/>
            </a:pPr>
            <a:r>
              <a:rPr lang="en-US" sz="1600" dirty="0">
                <a:solidFill>
                  <a:srgbClr val="002060"/>
                </a:solidFill>
              </a:rPr>
              <a:t>T / F	   Approximately 75% of 8</a:t>
            </a:r>
            <a:r>
              <a:rPr lang="en-US" sz="1600" baseline="30000" dirty="0">
                <a:solidFill>
                  <a:srgbClr val="002060"/>
                </a:solidFill>
              </a:rPr>
              <a:t>th</a:t>
            </a:r>
            <a:r>
              <a:rPr lang="en-US" sz="1600" dirty="0">
                <a:solidFill>
                  <a:srgbClr val="002060"/>
                </a:solidFill>
              </a:rPr>
              <a:t> Graders viewed occasional use of Heroin as high risk, but only 26-33% view Vicodin &amp; OxyContin as     	   high risk due to their perception as pain medications.</a:t>
            </a:r>
            <a:br>
              <a:rPr lang="en-US" sz="1600" dirty="0">
                <a:solidFill>
                  <a:srgbClr val="000000"/>
                </a:solidFill>
              </a:rPr>
            </a:br>
            <a:endParaRPr lang="en-US" sz="1600" dirty="0">
              <a:solidFill>
                <a:srgbClr val="000000"/>
              </a:solidFill>
            </a:endParaRPr>
          </a:p>
          <a:p>
            <a:pPr marL="457189" indent="-457189">
              <a:buFontTx/>
              <a:buAutoNum type="arabicPeriod"/>
            </a:pPr>
            <a:endParaRPr lang="en-US" sz="1400" dirty="0">
              <a:solidFill>
                <a:srgbClr val="000000"/>
              </a:solidFill>
            </a:endParaRPr>
          </a:p>
          <a:p>
            <a:endParaRPr lang="en-US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27091-083D-194B-BC1C-D01EAF69F965}"/>
              </a:ext>
            </a:extLst>
          </p:cNvPr>
          <p:cNvSpPr txBox="1"/>
          <p:nvPr/>
        </p:nvSpPr>
        <p:spPr>
          <a:xfrm rot="10800000">
            <a:off x="594912" y="5636966"/>
            <a:ext cx="28373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002060"/>
                </a:solidFill>
              </a:rPr>
              <a:t>Answer Key: 1 – 6: True</a:t>
            </a:r>
          </a:p>
        </p:txBody>
      </p:sp>
    </p:spTree>
    <p:extLst>
      <p:ext uri="{BB962C8B-B14F-4D97-AF65-F5344CB8AC3E}">
        <p14:creationId xmlns:p14="http://schemas.microsoft.com/office/powerpoint/2010/main" val="2317411543"/>
      </p:ext>
    </p:extLst>
  </p:cSld>
  <p:clrMapOvr>
    <a:masterClrMapping/>
  </p:clrMapOvr>
  <p:transition spd="slow" advClick="0" advTm="3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791633" y="3047770"/>
            <a:ext cx="0" cy="7624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129922" y="2977596"/>
            <a:ext cx="4824085" cy="90268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933" cap="all" spc="400" dirty="0">
                <a:latin typeface="Myriad Pro Cond" panose="020B05060304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Curriculum</a:t>
            </a:r>
            <a:r>
              <a:rPr lang="en-US" sz="2933" cap="all" spc="400" dirty="0">
                <a:solidFill>
                  <a:schemeClr val="accent1"/>
                </a:solidFill>
                <a:latin typeface="Myriad Pro Cond" panose="020B05060304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933" cap="all" spc="400" dirty="0">
                <a:solidFill>
                  <a:schemeClr val="bg1"/>
                </a:solidFill>
                <a:latin typeface="Myriad Pro Cond" panose="020B05060304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Modules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992431" y="603897"/>
            <a:ext cx="5636845" cy="4398960"/>
            <a:chOff x="5212841" y="1084709"/>
            <a:chExt cx="2336080" cy="3299220"/>
          </a:xfrm>
        </p:grpSpPr>
        <p:sp>
          <p:nvSpPr>
            <p:cNvPr id="6" name="TextBox 5"/>
            <p:cNvSpPr txBox="1"/>
            <p:nvPr/>
          </p:nvSpPr>
          <p:spPr>
            <a:xfrm>
              <a:off x="5809289" y="1088301"/>
              <a:ext cx="1644765" cy="4944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333" b="1" spc="400" dirty="0">
                  <a:solidFill>
                    <a:schemeClr val="bg1"/>
                  </a:solidFill>
                  <a:latin typeface="Myriad Pro Cond" panose="020B0506030403020204" pitchFamily="34" charset="0"/>
                  <a:cs typeface="Poppins SemiBold" panose="02000000000000000000" pitchFamily="2" charset="0"/>
                </a:rPr>
                <a:t>Surgery as a Gateway to Persistent Opioid Use;  Defining the  problem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09289" y="1806234"/>
              <a:ext cx="1644765" cy="1560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333" b="1" spc="400" dirty="0">
                  <a:solidFill>
                    <a:schemeClr val="bg1"/>
                  </a:solidFill>
                  <a:latin typeface="Myriad Pro Cond" panose="020B0506030403020204" pitchFamily="34" charset="0"/>
                  <a:cs typeface="Poppins SemiBold" panose="02000000000000000000" pitchFamily="2" charset="0"/>
                </a:rPr>
                <a:t>Opioids; From Friend to Foe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09289" y="2411771"/>
              <a:ext cx="1644765" cy="1560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333" b="1" spc="400" dirty="0">
                  <a:solidFill>
                    <a:schemeClr val="bg1"/>
                  </a:solidFill>
                  <a:latin typeface="Myriad Pro Cond" panose="020B0506030403020204" pitchFamily="34" charset="0"/>
                  <a:cs typeface="Poppins SemiBold" panose="02000000000000000000" pitchFamily="2" charset="0"/>
                </a:rPr>
                <a:t>Opioid Induced Hyperalgesia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09289" y="2996320"/>
              <a:ext cx="1739632" cy="3252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333" b="1" spc="400" dirty="0">
                  <a:solidFill>
                    <a:schemeClr val="bg1"/>
                  </a:solidFill>
                  <a:latin typeface="Myriad Pro Cond" panose="020B0506030403020204" pitchFamily="34" charset="0"/>
                  <a:cs typeface="Poppins SemiBold" panose="02000000000000000000" pitchFamily="2" charset="0"/>
                </a:rPr>
                <a:t>Adolescents/Young Adults as a uniquely Susceptible Group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09289" y="3720237"/>
              <a:ext cx="1644765" cy="6636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333" b="1" spc="400" dirty="0">
                  <a:solidFill>
                    <a:schemeClr val="bg1"/>
                  </a:solidFill>
                  <a:latin typeface="Myriad Pro Cond" panose="020B0506030403020204" pitchFamily="34" charset="0"/>
                  <a:cs typeface="Poppins SemiBold" panose="02000000000000000000" pitchFamily="2" charset="0"/>
                </a:rPr>
                <a:t>Multimodal analgesia; concept and implementation: Regional Anesthesia</a:t>
              </a:r>
            </a:p>
            <a:p>
              <a:pPr>
                <a:lnSpc>
                  <a:spcPct val="110000"/>
                </a:lnSpc>
              </a:pPr>
              <a:endParaRPr lang="en-US" sz="1333" b="1" spc="400" dirty="0">
                <a:solidFill>
                  <a:schemeClr val="bg1"/>
                </a:solidFill>
                <a:latin typeface="Myriad Pro Cond" panose="020B0506030403020204" pitchFamily="34" charset="0"/>
                <a:cs typeface="Poppins SemiBold" panose="02000000000000000000" pitchFamily="2" charset="0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5212841" y="1084709"/>
              <a:ext cx="345738" cy="345738"/>
              <a:chOff x="4967307" y="1084709"/>
              <a:chExt cx="345738" cy="345738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967307" y="1084709"/>
                <a:ext cx="345738" cy="345738"/>
              </a:xfrm>
              <a:prstGeom prst="ellipse">
                <a:avLst/>
              </a:prstGeom>
              <a:solidFill>
                <a:schemeClr val="tx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 spc="400">
                  <a:latin typeface="Myriad Pro Cond" panose="020B0506030403020204" pitchFamily="34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979964" y="1165245"/>
                <a:ext cx="320425" cy="1846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400" dirty="0">
                    <a:solidFill>
                      <a:schemeClr val="bg1"/>
                    </a:solidFill>
                    <a:latin typeface="Myriad Pro Cond" panose="020B0506030403020204" pitchFamily="34" charset="0"/>
                    <a:cs typeface="Poppins SemiBold" panose="02000000000000000000" pitchFamily="2" charset="0"/>
                  </a:rPr>
                  <a:t>01</a:t>
                </a:r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5212841" y="1740817"/>
              <a:ext cx="345738" cy="345738"/>
            </a:xfrm>
            <a:prstGeom prst="ellipse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spc="400">
                <a:latin typeface="Myriad Pro Cond" panose="020B0506030403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25498" y="1821353"/>
              <a:ext cx="320425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400" dirty="0">
                  <a:solidFill>
                    <a:schemeClr val="bg1"/>
                  </a:solidFill>
                  <a:latin typeface="Myriad Pro Cond" panose="020B0506030403020204" pitchFamily="34" charset="0"/>
                  <a:cs typeface="Poppins SemiBold" panose="02000000000000000000" pitchFamily="2" charset="0"/>
                </a:rPr>
                <a:t>02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212841" y="2396926"/>
              <a:ext cx="345738" cy="345738"/>
            </a:xfrm>
            <a:prstGeom prst="ellipse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spc="400">
                <a:latin typeface="Myriad Pro Cond" panose="020B0506030403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25498" y="2477462"/>
              <a:ext cx="320425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400" dirty="0">
                  <a:solidFill>
                    <a:schemeClr val="bg1"/>
                  </a:solidFill>
                  <a:latin typeface="Myriad Pro Cond" panose="020B0506030403020204" pitchFamily="34" charset="0"/>
                  <a:cs typeface="Poppins SemiBold" panose="02000000000000000000" pitchFamily="2" charset="0"/>
                </a:rPr>
                <a:t>03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5212841" y="3053035"/>
              <a:ext cx="345738" cy="345738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spc="400">
                <a:latin typeface="Myriad Pro Cond" panose="020B0506030403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25498" y="3133571"/>
              <a:ext cx="320425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400" dirty="0">
                  <a:latin typeface="Myriad Pro Cond" panose="020B0506030403020204" pitchFamily="34" charset="0"/>
                  <a:cs typeface="Poppins SemiBold" panose="02000000000000000000" pitchFamily="2" charset="0"/>
                </a:rPr>
                <a:t>04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5212841" y="3709143"/>
              <a:ext cx="345738" cy="345738"/>
            </a:xfrm>
            <a:prstGeom prst="ellipse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spc="400">
                <a:latin typeface="Myriad Pro Cond" panose="020B0506030403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25498" y="3789679"/>
              <a:ext cx="320425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400" dirty="0">
                  <a:solidFill>
                    <a:schemeClr val="bg1"/>
                  </a:solidFill>
                  <a:latin typeface="Myriad Pro Cond" panose="020B0506030403020204" pitchFamily="34" charset="0"/>
                  <a:cs typeface="Poppins SemiBold" panose="02000000000000000000" pitchFamily="2" charset="0"/>
                </a:rPr>
                <a:t>05</a:t>
              </a:r>
            </a:p>
          </p:txBody>
        </p:sp>
        <p:cxnSp>
          <p:nvCxnSpPr>
            <p:cNvPr id="34" name="Straight Connector 33"/>
            <p:cNvCxnSpPr>
              <a:stCxn id="8" idx="4"/>
              <a:endCxn id="11" idx="0"/>
            </p:cNvCxnSpPr>
            <p:nvPr/>
          </p:nvCxnSpPr>
          <p:spPr>
            <a:xfrm>
              <a:off x="5385710" y="1430447"/>
              <a:ext cx="0" cy="31037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11" idx="4"/>
              <a:endCxn id="14" idx="0"/>
            </p:cNvCxnSpPr>
            <p:nvPr/>
          </p:nvCxnSpPr>
          <p:spPr>
            <a:xfrm>
              <a:off x="5385710" y="2086555"/>
              <a:ext cx="0" cy="31037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4" idx="4"/>
              <a:endCxn id="17" idx="0"/>
            </p:cNvCxnSpPr>
            <p:nvPr/>
          </p:nvCxnSpPr>
          <p:spPr>
            <a:xfrm>
              <a:off x="5385710" y="2742664"/>
              <a:ext cx="0" cy="31037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7" idx="4"/>
              <a:endCxn id="20" idx="0"/>
            </p:cNvCxnSpPr>
            <p:nvPr/>
          </p:nvCxnSpPr>
          <p:spPr>
            <a:xfrm>
              <a:off x="5385710" y="3398773"/>
              <a:ext cx="0" cy="31037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BB8E2770-12AF-D34D-9824-373A35618290}"/>
              </a:ext>
            </a:extLst>
          </p:cNvPr>
          <p:cNvSpPr/>
          <p:nvPr/>
        </p:nvSpPr>
        <p:spPr>
          <a:xfrm>
            <a:off x="5992432" y="4977952"/>
            <a:ext cx="834249" cy="460984"/>
          </a:xfrm>
          <a:prstGeom prst="ellipse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spc="400">
              <a:latin typeface="Myriad Pro Cond" panose="020B05060304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400BD7-513C-974B-9CC4-48C7EB110A2E}"/>
              </a:ext>
            </a:extLst>
          </p:cNvPr>
          <p:cNvSpPr txBox="1"/>
          <p:nvPr/>
        </p:nvSpPr>
        <p:spPr>
          <a:xfrm>
            <a:off x="6022973" y="5085334"/>
            <a:ext cx="773169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spc="400" dirty="0">
                <a:solidFill>
                  <a:schemeClr val="bg1"/>
                </a:solidFill>
                <a:latin typeface="Myriad Pro Cond" panose="020B0506030403020204" pitchFamily="34" charset="0"/>
                <a:cs typeface="Poppins SemiBold" panose="02000000000000000000" pitchFamily="2" charset="0"/>
              </a:rPr>
              <a:t>06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1E8C828-9F9B-DD43-A48E-5F109E72DE6A}"/>
              </a:ext>
            </a:extLst>
          </p:cNvPr>
          <p:cNvCxnSpPr>
            <a:endCxn id="25" idx="0"/>
          </p:cNvCxnSpPr>
          <p:nvPr/>
        </p:nvCxnSpPr>
        <p:spPr>
          <a:xfrm>
            <a:off x="6409555" y="4564125"/>
            <a:ext cx="0" cy="41382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14A2032B-1AA6-2D4E-BAB5-AEC0570DCA68}"/>
              </a:ext>
            </a:extLst>
          </p:cNvPr>
          <p:cNvSpPr/>
          <p:nvPr/>
        </p:nvSpPr>
        <p:spPr>
          <a:xfrm>
            <a:off x="6022973" y="5852763"/>
            <a:ext cx="834249" cy="460984"/>
          </a:xfrm>
          <a:prstGeom prst="ellipse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spc="400">
              <a:latin typeface="Myriad Pro Cond" panose="020B05060304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4212A6-AFF8-5242-BFE0-E6616F3B120B}"/>
              </a:ext>
            </a:extLst>
          </p:cNvPr>
          <p:cNvSpPr txBox="1"/>
          <p:nvPr/>
        </p:nvSpPr>
        <p:spPr>
          <a:xfrm>
            <a:off x="6053514" y="5960145"/>
            <a:ext cx="773169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spc="400" dirty="0">
                <a:solidFill>
                  <a:schemeClr val="bg1"/>
                </a:solidFill>
                <a:latin typeface="Myriad Pro Cond" panose="020B0506030403020204" pitchFamily="34" charset="0"/>
                <a:cs typeface="Poppins SemiBold" panose="02000000000000000000" pitchFamily="2" charset="0"/>
              </a:rPr>
              <a:t>07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5298667-711E-4242-BD5C-E8AAA4E45BD8}"/>
              </a:ext>
            </a:extLst>
          </p:cNvPr>
          <p:cNvCxnSpPr>
            <a:endCxn id="28" idx="0"/>
          </p:cNvCxnSpPr>
          <p:nvPr/>
        </p:nvCxnSpPr>
        <p:spPr>
          <a:xfrm>
            <a:off x="6440096" y="5438936"/>
            <a:ext cx="0" cy="41382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C9D00DE-739F-C94C-9970-19EAD254A8C7}"/>
              </a:ext>
            </a:extLst>
          </p:cNvPr>
          <p:cNvSpPr txBox="1"/>
          <p:nvPr/>
        </p:nvSpPr>
        <p:spPr>
          <a:xfrm>
            <a:off x="7431630" y="5057409"/>
            <a:ext cx="3968736" cy="6592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333" b="1" spc="400" dirty="0">
                <a:solidFill>
                  <a:schemeClr val="bg1"/>
                </a:solidFill>
                <a:latin typeface="Myriad Pro Cond" panose="020B0506030403020204" pitchFamily="34" charset="0"/>
                <a:cs typeface="Poppins SemiBold" panose="02000000000000000000" pitchFamily="2" charset="0"/>
              </a:rPr>
              <a:t>Multimodal analgesia; concept and implementation: NSAIDs</a:t>
            </a:r>
          </a:p>
          <a:p>
            <a:pPr>
              <a:lnSpc>
                <a:spcPct val="110000"/>
              </a:lnSpc>
            </a:pPr>
            <a:endParaRPr lang="en-US" sz="1333" b="1" spc="400" dirty="0">
              <a:solidFill>
                <a:schemeClr val="bg1"/>
              </a:solidFill>
              <a:latin typeface="Myriad Pro Cond" panose="020B0506030403020204" pitchFamily="34" charset="0"/>
              <a:cs typeface="Poppins SemiBold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22679D-0281-8043-8BD4-A2D2B04207B2}"/>
              </a:ext>
            </a:extLst>
          </p:cNvPr>
          <p:cNvSpPr txBox="1"/>
          <p:nvPr/>
        </p:nvSpPr>
        <p:spPr>
          <a:xfrm>
            <a:off x="7431630" y="5753613"/>
            <a:ext cx="4423485" cy="6592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333" b="1" spc="400" dirty="0">
                <a:solidFill>
                  <a:schemeClr val="bg1"/>
                </a:solidFill>
                <a:latin typeface="Myriad Pro Cond" panose="020B0506030403020204" pitchFamily="34" charset="0"/>
                <a:cs typeface="Poppins SemiBold" panose="02000000000000000000" pitchFamily="2" charset="0"/>
              </a:rPr>
              <a:t>Developing a Pain Management Plan: Responsible Follow-up&amp; Transition of Care From Surgery</a:t>
            </a:r>
          </a:p>
        </p:txBody>
      </p:sp>
    </p:spTree>
    <p:extLst>
      <p:ext uri="{BB962C8B-B14F-4D97-AF65-F5344CB8AC3E}">
        <p14:creationId xmlns:p14="http://schemas.microsoft.com/office/powerpoint/2010/main" val="1697480942"/>
      </p:ext>
    </p:extLst>
  </p:cSld>
  <p:clrMapOvr>
    <a:masterClrMapping/>
  </p:clrMapOvr>
  <p:transition spd="slow"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65033"/>
            <a:ext cx="12192000" cy="7929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C86FA563-5A6C-964D-803D-BA6F1CE41C52}"/>
              </a:ext>
            </a:extLst>
          </p:cNvPr>
          <p:cNvSpPr txBox="1">
            <a:spLocks/>
          </p:cNvSpPr>
          <p:nvPr/>
        </p:nvSpPr>
        <p:spPr>
          <a:xfrm>
            <a:off x="778936" y="715782"/>
            <a:ext cx="11119281" cy="51101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933" cap="all" spc="67" dirty="0">
                <a:latin typeface="Myriad Pro Cond" panose="020B0506030403020204" pitchFamily="34" charset="0"/>
              </a:rPr>
              <a:t>Adolescents &amp; young adult Module </a:t>
            </a:r>
            <a:r>
              <a:rPr lang="en-US" sz="2933" cap="all" spc="67" dirty="0">
                <a:solidFill>
                  <a:srgbClr val="00B0F0"/>
                </a:solidFill>
                <a:latin typeface="Myriad Pro Cond" panose="020B0506030403020204" pitchFamily="34" charset="0"/>
              </a:rPr>
              <a:t>Objectives</a:t>
            </a:r>
          </a:p>
          <a:p>
            <a:pPr marL="0" indent="0">
              <a:buNone/>
            </a:pPr>
            <a:r>
              <a:rPr lang="en-US" sz="2933" cap="all" spc="67" dirty="0">
                <a:latin typeface="Myriad Pro Cond" panose="020B0506030403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AE2F4D-7527-0E41-8A84-090D570558BB}"/>
              </a:ext>
            </a:extLst>
          </p:cNvPr>
          <p:cNvSpPr txBox="1"/>
          <p:nvPr/>
        </p:nvSpPr>
        <p:spPr>
          <a:xfrm>
            <a:off x="778936" y="1290392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cap="all" spc="67" dirty="0">
                <a:solidFill>
                  <a:schemeClr val="accent1"/>
                </a:solidFill>
                <a:latin typeface="Myriad Pro Cond" panose="020B0506030403020204" pitchFamily="34" charset="0"/>
              </a:rPr>
              <a:t>U</a:t>
            </a:r>
            <a:r>
              <a:rPr lang="en-US" sz="1400" cap="all" spc="67" dirty="0">
                <a:latin typeface="Myriad Pro Cond" panose="020B0506030403020204" pitchFamily="34" charset="0"/>
              </a:rPr>
              <a:t>pon completion of this course, the learner will be able to</a:t>
            </a:r>
            <a:r>
              <a:rPr lang="en-US" sz="1400" cap="all" spc="67" dirty="0">
                <a:solidFill>
                  <a:schemeClr val="accent1"/>
                </a:solidFill>
                <a:latin typeface="Myriad Pro Cond" panose="020B0506030403020204" pitchFamily="34" charset="0"/>
              </a:rPr>
              <a:t>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C91003-A3F4-F842-9046-EE035CB12393}"/>
              </a:ext>
            </a:extLst>
          </p:cNvPr>
          <p:cNvGrpSpPr/>
          <p:nvPr/>
        </p:nvGrpSpPr>
        <p:grpSpPr>
          <a:xfrm>
            <a:off x="808566" y="2053681"/>
            <a:ext cx="792969" cy="792967"/>
            <a:chOff x="593725" y="1547349"/>
            <a:chExt cx="594727" cy="594725"/>
          </a:xfrm>
          <a:solidFill>
            <a:srgbClr val="00B0F0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FB3AF30-49BE-5648-BF66-A98A1B254EF3}"/>
                </a:ext>
              </a:extLst>
            </p:cNvPr>
            <p:cNvSpPr/>
            <p:nvPr/>
          </p:nvSpPr>
          <p:spPr>
            <a:xfrm>
              <a:off x="593725" y="1547349"/>
              <a:ext cx="594727" cy="594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spc="40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4F195CD-960F-154B-AA6D-0FE273D901E8}"/>
                </a:ext>
              </a:extLst>
            </p:cNvPr>
            <p:cNvGrpSpPr/>
            <p:nvPr/>
          </p:nvGrpSpPr>
          <p:grpSpPr>
            <a:xfrm>
              <a:off x="761647" y="1715749"/>
              <a:ext cx="258883" cy="257926"/>
              <a:chOff x="2131171" y="4166449"/>
              <a:chExt cx="759854" cy="757046"/>
            </a:xfrm>
            <a:grpFill/>
          </p:grpSpPr>
          <p:sp>
            <p:nvSpPr>
              <p:cNvPr id="15" name="Freeform 123">
                <a:extLst>
                  <a:ext uri="{FF2B5EF4-FFF2-40B4-BE49-F238E27FC236}">
                    <a16:creationId xmlns:a16="http://schemas.microsoft.com/office/drawing/2014/main" id="{9EFEBD2B-4B5B-2845-8A79-5C617E97C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4931" y="4570207"/>
                <a:ext cx="356094" cy="353288"/>
              </a:xfrm>
              <a:custGeom>
                <a:avLst/>
                <a:gdLst>
                  <a:gd name="T0" fmla="*/ 105 w 202"/>
                  <a:gd name="T1" fmla="*/ 4 h 199"/>
                  <a:gd name="T2" fmla="*/ 92 w 202"/>
                  <a:gd name="T3" fmla="*/ 4 h 199"/>
                  <a:gd name="T4" fmla="*/ 92 w 202"/>
                  <a:gd name="T5" fmla="*/ 17 h 199"/>
                  <a:gd name="T6" fmla="*/ 180 w 202"/>
                  <a:gd name="T7" fmla="*/ 105 h 199"/>
                  <a:gd name="T8" fmla="*/ 179 w 202"/>
                  <a:gd name="T9" fmla="*/ 112 h 199"/>
                  <a:gd name="T10" fmla="*/ 113 w 202"/>
                  <a:gd name="T11" fmla="*/ 178 h 199"/>
                  <a:gd name="T12" fmla="*/ 106 w 202"/>
                  <a:gd name="T13" fmla="*/ 181 h 199"/>
                  <a:gd name="T14" fmla="*/ 106 w 202"/>
                  <a:gd name="T15" fmla="*/ 181 h 199"/>
                  <a:gd name="T16" fmla="*/ 100 w 202"/>
                  <a:gd name="T17" fmla="*/ 178 h 199"/>
                  <a:gd name="T18" fmla="*/ 87 w 202"/>
                  <a:gd name="T19" fmla="*/ 165 h 199"/>
                  <a:gd name="T20" fmla="*/ 133 w 202"/>
                  <a:gd name="T21" fmla="*/ 119 h 199"/>
                  <a:gd name="T22" fmla="*/ 133 w 202"/>
                  <a:gd name="T23" fmla="*/ 106 h 199"/>
                  <a:gd name="T24" fmla="*/ 120 w 202"/>
                  <a:gd name="T25" fmla="*/ 106 h 199"/>
                  <a:gd name="T26" fmla="*/ 74 w 202"/>
                  <a:gd name="T27" fmla="*/ 151 h 199"/>
                  <a:gd name="T28" fmla="*/ 49 w 202"/>
                  <a:gd name="T29" fmla="*/ 125 h 199"/>
                  <a:gd name="T30" fmla="*/ 68 w 202"/>
                  <a:gd name="T31" fmla="*/ 106 h 199"/>
                  <a:gd name="T32" fmla="*/ 68 w 202"/>
                  <a:gd name="T33" fmla="*/ 92 h 199"/>
                  <a:gd name="T34" fmla="*/ 54 w 202"/>
                  <a:gd name="T35" fmla="*/ 92 h 199"/>
                  <a:gd name="T36" fmla="*/ 35 w 202"/>
                  <a:gd name="T37" fmla="*/ 111 h 199"/>
                  <a:gd name="T38" fmla="*/ 17 w 202"/>
                  <a:gd name="T39" fmla="*/ 93 h 199"/>
                  <a:gd name="T40" fmla="*/ 4 w 202"/>
                  <a:gd name="T41" fmla="*/ 93 h 199"/>
                  <a:gd name="T42" fmla="*/ 4 w 202"/>
                  <a:gd name="T43" fmla="*/ 106 h 199"/>
                  <a:gd name="T44" fmla="*/ 87 w 202"/>
                  <a:gd name="T45" fmla="*/ 191 h 199"/>
                  <a:gd name="T46" fmla="*/ 87 w 202"/>
                  <a:gd name="T47" fmla="*/ 192 h 199"/>
                  <a:gd name="T48" fmla="*/ 106 w 202"/>
                  <a:gd name="T49" fmla="*/ 199 h 199"/>
                  <a:gd name="T50" fmla="*/ 106 w 202"/>
                  <a:gd name="T51" fmla="*/ 199 h 199"/>
                  <a:gd name="T52" fmla="*/ 127 w 202"/>
                  <a:gd name="T53" fmla="*/ 192 h 199"/>
                  <a:gd name="T54" fmla="*/ 192 w 202"/>
                  <a:gd name="T55" fmla="*/ 125 h 199"/>
                  <a:gd name="T56" fmla="*/ 193 w 202"/>
                  <a:gd name="T57" fmla="*/ 91 h 199"/>
                  <a:gd name="T58" fmla="*/ 105 w 202"/>
                  <a:gd name="T59" fmla="*/ 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2" h="199">
                    <a:moveTo>
                      <a:pt x="105" y="4"/>
                    </a:moveTo>
                    <a:cubicBezTo>
                      <a:pt x="101" y="0"/>
                      <a:pt x="96" y="0"/>
                      <a:pt x="92" y="4"/>
                    </a:cubicBezTo>
                    <a:cubicBezTo>
                      <a:pt x="88" y="7"/>
                      <a:pt x="88" y="13"/>
                      <a:pt x="92" y="17"/>
                    </a:cubicBezTo>
                    <a:cubicBezTo>
                      <a:pt x="180" y="105"/>
                      <a:pt x="180" y="105"/>
                      <a:pt x="180" y="105"/>
                    </a:cubicBezTo>
                    <a:cubicBezTo>
                      <a:pt x="181" y="106"/>
                      <a:pt x="181" y="110"/>
                      <a:pt x="179" y="112"/>
                    </a:cubicBezTo>
                    <a:cubicBezTo>
                      <a:pt x="113" y="178"/>
                      <a:pt x="113" y="178"/>
                      <a:pt x="113" y="178"/>
                    </a:cubicBezTo>
                    <a:cubicBezTo>
                      <a:pt x="112" y="179"/>
                      <a:pt x="109" y="181"/>
                      <a:pt x="106" y="181"/>
                    </a:cubicBezTo>
                    <a:cubicBezTo>
                      <a:pt x="106" y="181"/>
                      <a:pt x="106" y="181"/>
                      <a:pt x="106" y="181"/>
                    </a:cubicBezTo>
                    <a:cubicBezTo>
                      <a:pt x="104" y="181"/>
                      <a:pt x="102" y="180"/>
                      <a:pt x="100" y="178"/>
                    </a:cubicBezTo>
                    <a:cubicBezTo>
                      <a:pt x="100" y="178"/>
                      <a:pt x="95" y="173"/>
                      <a:pt x="87" y="165"/>
                    </a:cubicBezTo>
                    <a:cubicBezTo>
                      <a:pt x="133" y="119"/>
                      <a:pt x="133" y="119"/>
                      <a:pt x="133" y="119"/>
                    </a:cubicBezTo>
                    <a:cubicBezTo>
                      <a:pt x="137" y="115"/>
                      <a:pt x="137" y="109"/>
                      <a:pt x="133" y="106"/>
                    </a:cubicBezTo>
                    <a:cubicBezTo>
                      <a:pt x="129" y="102"/>
                      <a:pt x="123" y="102"/>
                      <a:pt x="120" y="106"/>
                    </a:cubicBezTo>
                    <a:cubicBezTo>
                      <a:pt x="74" y="151"/>
                      <a:pt x="74" y="151"/>
                      <a:pt x="74" y="151"/>
                    </a:cubicBezTo>
                    <a:cubicBezTo>
                      <a:pt x="67" y="143"/>
                      <a:pt x="58" y="135"/>
                      <a:pt x="49" y="125"/>
                    </a:cubicBezTo>
                    <a:cubicBezTo>
                      <a:pt x="68" y="106"/>
                      <a:pt x="68" y="106"/>
                      <a:pt x="68" y="106"/>
                    </a:cubicBezTo>
                    <a:cubicBezTo>
                      <a:pt x="71" y="102"/>
                      <a:pt x="71" y="96"/>
                      <a:pt x="68" y="92"/>
                    </a:cubicBezTo>
                    <a:cubicBezTo>
                      <a:pt x="64" y="89"/>
                      <a:pt x="58" y="89"/>
                      <a:pt x="54" y="92"/>
                    </a:cubicBezTo>
                    <a:cubicBezTo>
                      <a:pt x="35" y="111"/>
                      <a:pt x="35" y="111"/>
                      <a:pt x="35" y="111"/>
                    </a:cubicBezTo>
                    <a:cubicBezTo>
                      <a:pt x="30" y="105"/>
                      <a:pt x="24" y="99"/>
                      <a:pt x="17" y="93"/>
                    </a:cubicBezTo>
                    <a:cubicBezTo>
                      <a:pt x="14" y="89"/>
                      <a:pt x="8" y="89"/>
                      <a:pt x="4" y="93"/>
                    </a:cubicBezTo>
                    <a:cubicBezTo>
                      <a:pt x="0" y="97"/>
                      <a:pt x="0" y="103"/>
                      <a:pt x="4" y="106"/>
                    </a:cubicBezTo>
                    <a:cubicBezTo>
                      <a:pt x="53" y="155"/>
                      <a:pt x="86" y="191"/>
                      <a:pt x="87" y="191"/>
                    </a:cubicBezTo>
                    <a:cubicBezTo>
                      <a:pt x="87" y="191"/>
                      <a:pt x="87" y="192"/>
                      <a:pt x="87" y="192"/>
                    </a:cubicBezTo>
                    <a:cubicBezTo>
                      <a:pt x="92" y="197"/>
                      <a:pt x="99" y="199"/>
                      <a:pt x="106" y="199"/>
                    </a:cubicBezTo>
                    <a:cubicBezTo>
                      <a:pt x="106" y="199"/>
                      <a:pt x="106" y="199"/>
                      <a:pt x="106" y="199"/>
                    </a:cubicBezTo>
                    <a:cubicBezTo>
                      <a:pt x="114" y="199"/>
                      <a:pt x="122" y="196"/>
                      <a:pt x="127" y="192"/>
                    </a:cubicBezTo>
                    <a:cubicBezTo>
                      <a:pt x="192" y="125"/>
                      <a:pt x="192" y="125"/>
                      <a:pt x="192" y="125"/>
                    </a:cubicBezTo>
                    <a:cubicBezTo>
                      <a:pt x="201" y="116"/>
                      <a:pt x="202" y="100"/>
                      <a:pt x="193" y="91"/>
                    </a:cubicBezTo>
                    <a:lnTo>
                      <a:pt x="105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75" spc="400"/>
              </a:p>
            </p:txBody>
          </p:sp>
          <p:sp>
            <p:nvSpPr>
              <p:cNvPr id="16" name="Freeform 124">
                <a:extLst>
                  <a:ext uri="{FF2B5EF4-FFF2-40B4-BE49-F238E27FC236}">
                    <a16:creationId xmlns:a16="http://schemas.microsoft.com/office/drawing/2014/main" id="{574A40CE-FCE1-004B-AE86-60AF9BDB5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171" y="4166449"/>
                <a:ext cx="364505" cy="361701"/>
              </a:xfrm>
              <a:custGeom>
                <a:avLst/>
                <a:gdLst>
                  <a:gd name="T0" fmla="*/ 98 w 205"/>
                  <a:gd name="T1" fmla="*/ 203 h 205"/>
                  <a:gd name="T2" fmla="*/ 105 w 205"/>
                  <a:gd name="T3" fmla="*/ 205 h 205"/>
                  <a:gd name="T4" fmla="*/ 112 w 205"/>
                  <a:gd name="T5" fmla="*/ 203 h 205"/>
                  <a:gd name="T6" fmla="*/ 112 w 205"/>
                  <a:gd name="T7" fmla="*/ 189 h 205"/>
                  <a:gd name="T8" fmla="*/ 92 w 205"/>
                  <a:gd name="T9" fmla="*/ 170 h 205"/>
                  <a:gd name="T10" fmla="*/ 111 w 205"/>
                  <a:gd name="T11" fmla="*/ 151 h 205"/>
                  <a:gd name="T12" fmla="*/ 111 w 205"/>
                  <a:gd name="T13" fmla="*/ 138 h 205"/>
                  <a:gd name="T14" fmla="*/ 98 w 205"/>
                  <a:gd name="T15" fmla="*/ 138 h 205"/>
                  <a:gd name="T16" fmla="*/ 79 w 205"/>
                  <a:gd name="T17" fmla="*/ 157 h 205"/>
                  <a:gd name="T18" fmla="*/ 53 w 205"/>
                  <a:gd name="T19" fmla="*/ 131 h 205"/>
                  <a:gd name="T20" fmla="*/ 98 w 205"/>
                  <a:gd name="T21" fmla="*/ 86 h 205"/>
                  <a:gd name="T22" fmla="*/ 98 w 205"/>
                  <a:gd name="T23" fmla="*/ 72 h 205"/>
                  <a:gd name="T24" fmla="*/ 85 w 205"/>
                  <a:gd name="T25" fmla="*/ 72 h 205"/>
                  <a:gd name="T26" fmla="*/ 39 w 205"/>
                  <a:gd name="T27" fmla="*/ 118 h 205"/>
                  <a:gd name="T28" fmla="*/ 26 w 205"/>
                  <a:gd name="T29" fmla="*/ 105 h 205"/>
                  <a:gd name="T30" fmla="*/ 26 w 205"/>
                  <a:gd name="T31" fmla="*/ 92 h 205"/>
                  <a:gd name="T32" fmla="*/ 91 w 205"/>
                  <a:gd name="T33" fmla="*/ 27 h 205"/>
                  <a:gd name="T34" fmla="*/ 104 w 205"/>
                  <a:gd name="T35" fmla="*/ 27 h 205"/>
                  <a:gd name="T36" fmla="*/ 188 w 205"/>
                  <a:gd name="T37" fmla="*/ 115 h 205"/>
                  <a:gd name="T38" fmla="*/ 201 w 205"/>
                  <a:gd name="T39" fmla="*/ 115 h 205"/>
                  <a:gd name="T40" fmla="*/ 201 w 205"/>
                  <a:gd name="T41" fmla="*/ 102 h 205"/>
                  <a:gd name="T42" fmla="*/ 118 w 205"/>
                  <a:gd name="T43" fmla="*/ 14 h 205"/>
                  <a:gd name="T44" fmla="*/ 118 w 205"/>
                  <a:gd name="T45" fmla="*/ 14 h 205"/>
                  <a:gd name="T46" fmla="*/ 78 w 205"/>
                  <a:gd name="T47" fmla="*/ 14 h 205"/>
                  <a:gd name="T48" fmla="*/ 13 w 205"/>
                  <a:gd name="T49" fmla="*/ 79 h 205"/>
                  <a:gd name="T50" fmla="*/ 13 w 205"/>
                  <a:gd name="T51" fmla="*/ 119 h 205"/>
                  <a:gd name="T52" fmla="*/ 98 w 205"/>
                  <a:gd name="T53" fmla="*/ 20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5" h="205">
                    <a:moveTo>
                      <a:pt x="98" y="203"/>
                    </a:moveTo>
                    <a:cubicBezTo>
                      <a:pt x="100" y="205"/>
                      <a:pt x="103" y="205"/>
                      <a:pt x="105" y="205"/>
                    </a:cubicBezTo>
                    <a:cubicBezTo>
                      <a:pt x="108" y="205"/>
                      <a:pt x="110" y="205"/>
                      <a:pt x="112" y="203"/>
                    </a:cubicBezTo>
                    <a:cubicBezTo>
                      <a:pt x="115" y="199"/>
                      <a:pt x="115" y="193"/>
                      <a:pt x="112" y="189"/>
                    </a:cubicBezTo>
                    <a:cubicBezTo>
                      <a:pt x="105" y="183"/>
                      <a:pt x="98" y="176"/>
                      <a:pt x="92" y="170"/>
                    </a:cubicBezTo>
                    <a:cubicBezTo>
                      <a:pt x="111" y="151"/>
                      <a:pt x="111" y="151"/>
                      <a:pt x="111" y="151"/>
                    </a:cubicBezTo>
                    <a:cubicBezTo>
                      <a:pt x="115" y="148"/>
                      <a:pt x="115" y="142"/>
                      <a:pt x="111" y="138"/>
                    </a:cubicBezTo>
                    <a:cubicBezTo>
                      <a:pt x="107" y="134"/>
                      <a:pt x="102" y="134"/>
                      <a:pt x="98" y="138"/>
                    </a:cubicBezTo>
                    <a:cubicBezTo>
                      <a:pt x="79" y="157"/>
                      <a:pt x="79" y="157"/>
                      <a:pt x="79" y="157"/>
                    </a:cubicBezTo>
                    <a:cubicBezTo>
                      <a:pt x="69" y="147"/>
                      <a:pt x="60" y="138"/>
                      <a:pt x="53" y="131"/>
                    </a:cubicBezTo>
                    <a:cubicBezTo>
                      <a:pt x="98" y="86"/>
                      <a:pt x="98" y="86"/>
                      <a:pt x="98" y="86"/>
                    </a:cubicBezTo>
                    <a:cubicBezTo>
                      <a:pt x="102" y="82"/>
                      <a:pt x="102" y="76"/>
                      <a:pt x="98" y="72"/>
                    </a:cubicBezTo>
                    <a:cubicBezTo>
                      <a:pt x="94" y="69"/>
                      <a:pt x="88" y="69"/>
                      <a:pt x="85" y="72"/>
                    </a:cubicBezTo>
                    <a:cubicBezTo>
                      <a:pt x="39" y="118"/>
                      <a:pt x="39" y="118"/>
                      <a:pt x="39" y="118"/>
                    </a:cubicBezTo>
                    <a:cubicBezTo>
                      <a:pt x="31" y="110"/>
                      <a:pt x="26" y="105"/>
                      <a:pt x="26" y="105"/>
                    </a:cubicBezTo>
                    <a:cubicBezTo>
                      <a:pt x="26" y="105"/>
                      <a:pt x="20" y="98"/>
                      <a:pt x="26" y="92"/>
                    </a:cubicBezTo>
                    <a:cubicBezTo>
                      <a:pt x="91" y="27"/>
                      <a:pt x="91" y="27"/>
                      <a:pt x="91" y="27"/>
                    </a:cubicBezTo>
                    <a:cubicBezTo>
                      <a:pt x="96" y="23"/>
                      <a:pt x="100" y="22"/>
                      <a:pt x="104" y="27"/>
                    </a:cubicBezTo>
                    <a:cubicBezTo>
                      <a:pt x="107" y="30"/>
                      <a:pt x="140" y="67"/>
                      <a:pt x="188" y="115"/>
                    </a:cubicBezTo>
                    <a:cubicBezTo>
                      <a:pt x="192" y="119"/>
                      <a:pt x="198" y="119"/>
                      <a:pt x="201" y="115"/>
                    </a:cubicBezTo>
                    <a:cubicBezTo>
                      <a:pt x="205" y="111"/>
                      <a:pt x="205" y="105"/>
                      <a:pt x="201" y="102"/>
                    </a:cubicBezTo>
                    <a:cubicBezTo>
                      <a:pt x="151" y="52"/>
                      <a:pt x="118" y="14"/>
                      <a:pt x="118" y="14"/>
                    </a:cubicBezTo>
                    <a:cubicBezTo>
                      <a:pt x="118" y="14"/>
                      <a:pt x="118" y="14"/>
                      <a:pt x="118" y="14"/>
                    </a:cubicBezTo>
                    <a:cubicBezTo>
                      <a:pt x="104" y="0"/>
                      <a:pt x="88" y="4"/>
                      <a:pt x="78" y="14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0" y="91"/>
                      <a:pt x="3" y="109"/>
                      <a:pt x="13" y="119"/>
                    </a:cubicBezTo>
                    <a:cubicBezTo>
                      <a:pt x="13" y="119"/>
                      <a:pt x="49" y="153"/>
                      <a:pt x="98" y="20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75" spc="400"/>
              </a:p>
            </p:txBody>
          </p:sp>
          <p:sp>
            <p:nvSpPr>
              <p:cNvPr id="17" name="Freeform 125">
                <a:extLst>
                  <a:ext uri="{FF2B5EF4-FFF2-40B4-BE49-F238E27FC236}">
                    <a16:creationId xmlns:a16="http://schemas.microsoft.com/office/drawing/2014/main" id="{5100EFA2-2FB5-384D-A88C-812D5FE9C3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36779" y="4172057"/>
                <a:ext cx="754246" cy="751438"/>
              </a:xfrm>
              <a:custGeom>
                <a:avLst/>
                <a:gdLst>
                  <a:gd name="T0" fmla="*/ 373 w 427"/>
                  <a:gd name="T1" fmla="*/ 156 h 425"/>
                  <a:gd name="T2" fmla="*/ 420 w 427"/>
                  <a:gd name="T3" fmla="*/ 109 h 425"/>
                  <a:gd name="T4" fmla="*/ 427 w 427"/>
                  <a:gd name="T5" fmla="*/ 92 h 425"/>
                  <a:gd name="T6" fmla="*/ 420 w 427"/>
                  <a:gd name="T7" fmla="*/ 76 h 425"/>
                  <a:gd name="T8" fmla="*/ 351 w 427"/>
                  <a:gd name="T9" fmla="*/ 7 h 425"/>
                  <a:gd name="T10" fmla="*/ 335 w 427"/>
                  <a:gd name="T11" fmla="*/ 0 h 425"/>
                  <a:gd name="T12" fmla="*/ 319 w 427"/>
                  <a:gd name="T13" fmla="*/ 7 h 425"/>
                  <a:gd name="T14" fmla="*/ 270 w 427"/>
                  <a:gd name="T15" fmla="*/ 56 h 425"/>
                  <a:gd name="T16" fmla="*/ 268 w 427"/>
                  <a:gd name="T17" fmla="*/ 58 h 425"/>
                  <a:gd name="T18" fmla="*/ 45 w 427"/>
                  <a:gd name="T19" fmla="*/ 282 h 425"/>
                  <a:gd name="T20" fmla="*/ 42 w 427"/>
                  <a:gd name="T21" fmla="*/ 285 h 425"/>
                  <a:gd name="T22" fmla="*/ 1 w 427"/>
                  <a:gd name="T23" fmla="*/ 413 h 425"/>
                  <a:gd name="T24" fmla="*/ 3 w 427"/>
                  <a:gd name="T25" fmla="*/ 422 h 425"/>
                  <a:gd name="T26" fmla="*/ 10 w 427"/>
                  <a:gd name="T27" fmla="*/ 425 h 425"/>
                  <a:gd name="T28" fmla="*/ 12 w 427"/>
                  <a:gd name="T29" fmla="*/ 424 h 425"/>
                  <a:gd name="T30" fmla="*/ 143 w 427"/>
                  <a:gd name="T31" fmla="*/ 385 h 425"/>
                  <a:gd name="T32" fmla="*/ 147 w 427"/>
                  <a:gd name="T33" fmla="*/ 383 h 425"/>
                  <a:gd name="T34" fmla="*/ 371 w 427"/>
                  <a:gd name="T35" fmla="*/ 158 h 425"/>
                  <a:gd name="T36" fmla="*/ 373 w 427"/>
                  <a:gd name="T37" fmla="*/ 156 h 425"/>
                  <a:gd name="T38" fmla="*/ 332 w 427"/>
                  <a:gd name="T39" fmla="*/ 20 h 425"/>
                  <a:gd name="T40" fmla="*/ 335 w 427"/>
                  <a:gd name="T41" fmla="*/ 19 h 425"/>
                  <a:gd name="T42" fmla="*/ 338 w 427"/>
                  <a:gd name="T43" fmla="*/ 20 h 425"/>
                  <a:gd name="T44" fmla="*/ 407 w 427"/>
                  <a:gd name="T45" fmla="*/ 89 h 425"/>
                  <a:gd name="T46" fmla="*/ 408 w 427"/>
                  <a:gd name="T47" fmla="*/ 92 h 425"/>
                  <a:gd name="T48" fmla="*/ 407 w 427"/>
                  <a:gd name="T49" fmla="*/ 95 h 425"/>
                  <a:gd name="T50" fmla="*/ 365 w 427"/>
                  <a:gd name="T51" fmla="*/ 138 h 425"/>
                  <a:gd name="T52" fmla="*/ 290 w 427"/>
                  <a:gd name="T53" fmla="*/ 63 h 425"/>
                  <a:gd name="T54" fmla="*/ 332 w 427"/>
                  <a:gd name="T55" fmla="*/ 20 h 425"/>
                  <a:gd name="T56" fmla="*/ 124 w 427"/>
                  <a:gd name="T57" fmla="*/ 328 h 425"/>
                  <a:gd name="T58" fmla="*/ 98 w 427"/>
                  <a:gd name="T59" fmla="*/ 328 h 425"/>
                  <a:gd name="T60" fmla="*/ 98 w 427"/>
                  <a:gd name="T61" fmla="*/ 301 h 425"/>
                  <a:gd name="T62" fmla="*/ 299 w 427"/>
                  <a:gd name="T63" fmla="*/ 99 h 425"/>
                  <a:gd name="T64" fmla="*/ 327 w 427"/>
                  <a:gd name="T65" fmla="*/ 127 h 425"/>
                  <a:gd name="T66" fmla="*/ 124 w 427"/>
                  <a:gd name="T67" fmla="*/ 328 h 425"/>
                  <a:gd name="T68" fmla="*/ 277 w 427"/>
                  <a:gd name="T69" fmla="*/ 76 h 425"/>
                  <a:gd name="T70" fmla="*/ 286 w 427"/>
                  <a:gd name="T71" fmla="*/ 86 h 425"/>
                  <a:gd name="T72" fmla="*/ 86 w 427"/>
                  <a:gd name="T73" fmla="*/ 287 h 425"/>
                  <a:gd name="T74" fmla="*/ 70 w 427"/>
                  <a:gd name="T75" fmla="*/ 283 h 425"/>
                  <a:gd name="T76" fmla="*/ 277 w 427"/>
                  <a:gd name="T77" fmla="*/ 76 h 425"/>
                  <a:gd name="T78" fmla="*/ 57 w 427"/>
                  <a:gd name="T79" fmla="*/ 299 h 425"/>
                  <a:gd name="T80" fmla="*/ 79 w 427"/>
                  <a:gd name="T81" fmla="*/ 304 h 425"/>
                  <a:gd name="T82" fmla="*/ 79 w 427"/>
                  <a:gd name="T83" fmla="*/ 337 h 425"/>
                  <a:gd name="T84" fmla="*/ 88 w 427"/>
                  <a:gd name="T85" fmla="*/ 346 h 425"/>
                  <a:gd name="T86" fmla="*/ 121 w 427"/>
                  <a:gd name="T87" fmla="*/ 346 h 425"/>
                  <a:gd name="T88" fmla="*/ 128 w 427"/>
                  <a:gd name="T89" fmla="*/ 371 h 425"/>
                  <a:gd name="T90" fmla="*/ 24 w 427"/>
                  <a:gd name="T91" fmla="*/ 401 h 425"/>
                  <a:gd name="T92" fmla="*/ 57 w 427"/>
                  <a:gd name="T93" fmla="*/ 299 h 425"/>
                  <a:gd name="T94" fmla="*/ 144 w 427"/>
                  <a:gd name="T95" fmla="*/ 360 h 425"/>
                  <a:gd name="T96" fmla="*/ 138 w 427"/>
                  <a:gd name="T97" fmla="*/ 340 h 425"/>
                  <a:gd name="T98" fmla="*/ 341 w 427"/>
                  <a:gd name="T99" fmla="*/ 140 h 425"/>
                  <a:gd name="T100" fmla="*/ 351 w 427"/>
                  <a:gd name="T101" fmla="*/ 151 h 425"/>
                  <a:gd name="T102" fmla="*/ 144 w 427"/>
                  <a:gd name="T103" fmla="*/ 36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27" h="425">
                    <a:moveTo>
                      <a:pt x="373" y="156"/>
                    </a:moveTo>
                    <a:cubicBezTo>
                      <a:pt x="420" y="109"/>
                      <a:pt x="420" y="109"/>
                      <a:pt x="420" y="109"/>
                    </a:cubicBezTo>
                    <a:cubicBezTo>
                      <a:pt x="424" y="104"/>
                      <a:pt x="427" y="98"/>
                      <a:pt x="427" y="92"/>
                    </a:cubicBezTo>
                    <a:cubicBezTo>
                      <a:pt x="427" y="86"/>
                      <a:pt x="424" y="80"/>
                      <a:pt x="420" y="76"/>
                    </a:cubicBezTo>
                    <a:cubicBezTo>
                      <a:pt x="351" y="7"/>
                      <a:pt x="351" y="7"/>
                      <a:pt x="351" y="7"/>
                    </a:cubicBezTo>
                    <a:cubicBezTo>
                      <a:pt x="347" y="3"/>
                      <a:pt x="341" y="0"/>
                      <a:pt x="335" y="0"/>
                    </a:cubicBezTo>
                    <a:cubicBezTo>
                      <a:pt x="329" y="0"/>
                      <a:pt x="323" y="3"/>
                      <a:pt x="319" y="7"/>
                    </a:cubicBezTo>
                    <a:cubicBezTo>
                      <a:pt x="270" y="56"/>
                      <a:pt x="270" y="56"/>
                      <a:pt x="270" y="56"/>
                    </a:cubicBezTo>
                    <a:cubicBezTo>
                      <a:pt x="269" y="57"/>
                      <a:pt x="269" y="57"/>
                      <a:pt x="268" y="58"/>
                    </a:cubicBezTo>
                    <a:cubicBezTo>
                      <a:pt x="45" y="282"/>
                      <a:pt x="45" y="282"/>
                      <a:pt x="45" y="282"/>
                    </a:cubicBezTo>
                    <a:cubicBezTo>
                      <a:pt x="43" y="283"/>
                      <a:pt x="43" y="284"/>
                      <a:pt x="42" y="285"/>
                    </a:cubicBezTo>
                    <a:cubicBezTo>
                      <a:pt x="1" y="413"/>
                      <a:pt x="1" y="413"/>
                      <a:pt x="1" y="413"/>
                    </a:cubicBezTo>
                    <a:cubicBezTo>
                      <a:pt x="0" y="416"/>
                      <a:pt x="1" y="420"/>
                      <a:pt x="3" y="422"/>
                    </a:cubicBezTo>
                    <a:cubicBezTo>
                      <a:pt x="5" y="424"/>
                      <a:pt x="7" y="425"/>
                      <a:pt x="10" y="425"/>
                    </a:cubicBezTo>
                    <a:cubicBezTo>
                      <a:pt x="11" y="425"/>
                      <a:pt x="12" y="425"/>
                      <a:pt x="12" y="424"/>
                    </a:cubicBezTo>
                    <a:cubicBezTo>
                      <a:pt x="143" y="385"/>
                      <a:pt x="143" y="385"/>
                      <a:pt x="143" y="385"/>
                    </a:cubicBezTo>
                    <a:cubicBezTo>
                      <a:pt x="145" y="385"/>
                      <a:pt x="146" y="384"/>
                      <a:pt x="147" y="383"/>
                    </a:cubicBezTo>
                    <a:cubicBezTo>
                      <a:pt x="371" y="158"/>
                      <a:pt x="371" y="158"/>
                      <a:pt x="371" y="158"/>
                    </a:cubicBezTo>
                    <a:cubicBezTo>
                      <a:pt x="372" y="157"/>
                      <a:pt x="372" y="157"/>
                      <a:pt x="373" y="156"/>
                    </a:cubicBezTo>
                    <a:close/>
                    <a:moveTo>
                      <a:pt x="332" y="20"/>
                    </a:moveTo>
                    <a:cubicBezTo>
                      <a:pt x="333" y="19"/>
                      <a:pt x="334" y="19"/>
                      <a:pt x="335" y="19"/>
                    </a:cubicBezTo>
                    <a:cubicBezTo>
                      <a:pt x="336" y="19"/>
                      <a:pt x="337" y="19"/>
                      <a:pt x="338" y="20"/>
                    </a:cubicBezTo>
                    <a:cubicBezTo>
                      <a:pt x="407" y="89"/>
                      <a:pt x="407" y="89"/>
                      <a:pt x="407" y="89"/>
                    </a:cubicBezTo>
                    <a:cubicBezTo>
                      <a:pt x="408" y="90"/>
                      <a:pt x="408" y="92"/>
                      <a:pt x="408" y="92"/>
                    </a:cubicBezTo>
                    <a:cubicBezTo>
                      <a:pt x="408" y="93"/>
                      <a:pt x="408" y="94"/>
                      <a:pt x="407" y="95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290" y="63"/>
                      <a:pt x="290" y="63"/>
                      <a:pt x="290" y="63"/>
                    </a:cubicBezTo>
                    <a:lnTo>
                      <a:pt x="332" y="20"/>
                    </a:lnTo>
                    <a:close/>
                    <a:moveTo>
                      <a:pt x="124" y="328"/>
                    </a:moveTo>
                    <a:cubicBezTo>
                      <a:pt x="98" y="328"/>
                      <a:pt x="98" y="328"/>
                      <a:pt x="98" y="328"/>
                    </a:cubicBezTo>
                    <a:cubicBezTo>
                      <a:pt x="98" y="301"/>
                      <a:pt x="98" y="301"/>
                      <a:pt x="98" y="301"/>
                    </a:cubicBezTo>
                    <a:cubicBezTo>
                      <a:pt x="299" y="99"/>
                      <a:pt x="299" y="99"/>
                      <a:pt x="299" y="99"/>
                    </a:cubicBezTo>
                    <a:cubicBezTo>
                      <a:pt x="327" y="127"/>
                      <a:pt x="327" y="127"/>
                      <a:pt x="327" y="127"/>
                    </a:cubicBezTo>
                    <a:lnTo>
                      <a:pt x="124" y="328"/>
                    </a:lnTo>
                    <a:close/>
                    <a:moveTo>
                      <a:pt x="277" y="76"/>
                    </a:moveTo>
                    <a:cubicBezTo>
                      <a:pt x="286" y="86"/>
                      <a:pt x="286" y="86"/>
                      <a:pt x="286" y="86"/>
                    </a:cubicBezTo>
                    <a:cubicBezTo>
                      <a:pt x="86" y="287"/>
                      <a:pt x="86" y="287"/>
                      <a:pt x="86" y="287"/>
                    </a:cubicBezTo>
                    <a:cubicBezTo>
                      <a:pt x="70" y="283"/>
                      <a:pt x="70" y="283"/>
                      <a:pt x="70" y="283"/>
                    </a:cubicBezTo>
                    <a:lnTo>
                      <a:pt x="277" y="76"/>
                    </a:lnTo>
                    <a:close/>
                    <a:moveTo>
                      <a:pt x="57" y="299"/>
                    </a:moveTo>
                    <a:cubicBezTo>
                      <a:pt x="79" y="304"/>
                      <a:pt x="79" y="304"/>
                      <a:pt x="79" y="304"/>
                    </a:cubicBezTo>
                    <a:cubicBezTo>
                      <a:pt x="79" y="337"/>
                      <a:pt x="79" y="337"/>
                      <a:pt x="79" y="337"/>
                    </a:cubicBezTo>
                    <a:cubicBezTo>
                      <a:pt x="79" y="342"/>
                      <a:pt x="83" y="346"/>
                      <a:pt x="88" y="346"/>
                    </a:cubicBezTo>
                    <a:cubicBezTo>
                      <a:pt x="121" y="346"/>
                      <a:pt x="121" y="346"/>
                      <a:pt x="121" y="346"/>
                    </a:cubicBezTo>
                    <a:cubicBezTo>
                      <a:pt x="128" y="371"/>
                      <a:pt x="128" y="371"/>
                      <a:pt x="128" y="371"/>
                    </a:cubicBezTo>
                    <a:cubicBezTo>
                      <a:pt x="24" y="401"/>
                      <a:pt x="24" y="401"/>
                      <a:pt x="24" y="401"/>
                    </a:cubicBezTo>
                    <a:lnTo>
                      <a:pt x="57" y="299"/>
                    </a:lnTo>
                    <a:close/>
                    <a:moveTo>
                      <a:pt x="144" y="360"/>
                    </a:moveTo>
                    <a:cubicBezTo>
                      <a:pt x="138" y="340"/>
                      <a:pt x="138" y="340"/>
                      <a:pt x="138" y="340"/>
                    </a:cubicBezTo>
                    <a:cubicBezTo>
                      <a:pt x="341" y="140"/>
                      <a:pt x="341" y="140"/>
                      <a:pt x="341" y="140"/>
                    </a:cubicBezTo>
                    <a:cubicBezTo>
                      <a:pt x="351" y="151"/>
                      <a:pt x="351" y="151"/>
                      <a:pt x="351" y="151"/>
                    </a:cubicBezTo>
                    <a:lnTo>
                      <a:pt x="144" y="3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75" spc="400"/>
              </a:p>
            </p:txBody>
          </p:sp>
        </p:grpSp>
      </p:grpSp>
      <p:sp>
        <p:nvSpPr>
          <p:cNvPr id="19" name="Title 2">
            <a:extLst>
              <a:ext uri="{FF2B5EF4-FFF2-40B4-BE49-F238E27FC236}">
                <a16:creationId xmlns:a16="http://schemas.microsoft.com/office/drawing/2014/main" id="{EF141E87-AD85-F346-84A3-D48BBF6A755B}"/>
              </a:ext>
            </a:extLst>
          </p:cNvPr>
          <p:cNvSpPr txBox="1">
            <a:spLocks/>
          </p:cNvSpPr>
          <p:nvPr/>
        </p:nvSpPr>
        <p:spPr>
          <a:xfrm>
            <a:off x="1805315" y="2057400"/>
            <a:ext cx="3858691" cy="615361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333" cap="all" spc="400" dirty="0">
                <a:solidFill>
                  <a:schemeClr val="accent1">
                    <a:lumMod val="50000"/>
                  </a:schemeClr>
                </a:solidFill>
                <a:latin typeface="Myriad Pro Cond" panose="020B0506030403020204" pitchFamily="34" charset="0"/>
              </a:rPr>
              <a:t>Understand the problem of surgery as a gateway to persistent opioid use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33A2D0-CB84-B644-B6D3-9851A4225015}"/>
              </a:ext>
            </a:extLst>
          </p:cNvPr>
          <p:cNvGrpSpPr/>
          <p:nvPr/>
        </p:nvGrpSpPr>
        <p:grpSpPr>
          <a:xfrm>
            <a:off x="6442280" y="4607096"/>
            <a:ext cx="792969" cy="792967"/>
            <a:chOff x="593725" y="2596599"/>
            <a:chExt cx="594727" cy="594725"/>
          </a:xfrm>
          <a:solidFill>
            <a:srgbClr val="00B0F0"/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41B0A14-DA40-3D49-8733-5EE0BB956F3A}"/>
                </a:ext>
              </a:extLst>
            </p:cNvPr>
            <p:cNvSpPr/>
            <p:nvPr/>
          </p:nvSpPr>
          <p:spPr>
            <a:xfrm>
              <a:off x="593725" y="2596599"/>
              <a:ext cx="594727" cy="594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spc="40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02C1A09-F8B5-9C42-869E-F6584A975B01}"/>
                </a:ext>
              </a:extLst>
            </p:cNvPr>
            <p:cNvGrpSpPr/>
            <p:nvPr/>
          </p:nvGrpSpPr>
          <p:grpSpPr>
            <a:xfrm>
              <a:off x="759259" y="2765476"/>
              <a:ext cx="263659" cy="256972"/>
              <a:chOff x="2212975" y="1027113"/>
              <a:chExt cx="438150" cy="427038"/>
            </a:xfrm>
            <a:grpFill/>
          </p:grpSpPr>
          <p:sp>
            <p:nvSpPr>
              <p:cNvPr id="23" name="Freeform 126">
                <a:extLst>
                  <a:ext uri="{FF2B5EF4-FFF2-40B4-BE49-F238E27FC236}">
                    <a16:creationId xmlns:a16="http://schemas.microsoft.com/office/drawing/2014/main" id="{FC85009B-25E5-9348-A0CA-EA8024BDB6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12975" y="1027113"/>
                <a:ext cx="438150" cy="427038"/>
              </a:xfrm>
              <a:custGeom>
                <a:avLst/>
                <a:gdLst>
                  <a:gd name="T0" fmla="*/ 345 w 438"/>
                  <a:gd name="T1" fmla="*/ 169 h 426"/>
                  <a:gd name="T2" fmla="*/ 424 w 438"/>
                  <a:gd name="T3" fmla="*/ 52 h 426"/>
                  <a:gd name="T4" fmla="*/ 409 w 438"/>
                  <a:gd name="T5" fmla="*/ 49 h 426"/>
                  <a:gd name="T6" fmla="*/ 360 w 438"/>
                  <a:gd name="T7" fmla="*/ 96 h 426"/>
                  <a:gd name="T8" fmla="*/ 337 w 438"/>
                  <a:gd name="T9" fmla="*/ 75 h 426"/>
                  <a:gd name="T10" fmla="*/ 383 w 438"/>
                  <a:gd name="T11" fmla="*/ 23 h 426"/>
                  <a:gd name="T12" fmla="*/ 380 w 438"/>
                  <a:gd name="T13" fmla="*/ 8 h 426"/>
                  <a:gd name="T14" fmla="*/ 288 w 438"/>
                  <a:gd name="T15" fmla="*/ 24 h 426"/>
                  <a:gd name="T16" fmla="*/ 119 w 438"/>
                  <a:gd name="T17" fmla="*/ 261 h 426"/>
                  <a:gd name="T18" fmla="*/ 31 w 438"/>
                  <a:gd name="T19" fmla="*/ 282 h 426"/>
                  <a:gd name="T20" fmla="*/ 21 w 438"/>
                  <a:gd name="T21" fmla="*/ 379 h 426"/>
                  <a:gd name="T22" fmla="*/ 75 w 438"/>
                  <a:gd name="T23" fmla="*/ 331 h 426"/>
                  <a:gd name="T24" fmla="*/ 101 w 438"/>
                  <a:gd name="T25" fmla="*/ 350 h 426"/>
                  <a:gd name="T26" fmla="*/ 55 w 438"/>
                  <a:gd name="T27" fmla="*/ 403 h 426"/>
                  <a:gd name="T28" fmla="*/ 58 w 438"/>
                  <a:gd name="T29" fmla="*/ 418 h 426"/>
                  <a:gd name="T30" fmla="*/ 93 w 438"/>
                  <a:gd name="T31" fmla="*/ 426 h 426"/>
                  <a:gd name="T32" fmla="*/ 171 w 438"/>
                  <a:gd name="T33" fmla="*/ 313 h 426"/>
                  <a:gd name="T34" fmla="*/ 137 w 438"/>
                  <a:gd name="T35" fmla="*/ 388 h 426"/>
                  <a:gd name="T36" fmla="*/ 79 w 438"/>
                  <a:gd name="T37" fmla="*/ 405 h 426"/>
                  <a:gd name="T38" fmla="*/ 115 w 438"/>
                  <a:gd name="T39" fmla="*/ 337 h 426"/>
                  <a:gd name="T40" fmla="*/ 79 w 438"/>
                  <a:gd name="T41" fmla="*/ 310 h 426"/>
                  <a:gd name="T42" fmla="*/ 27 w 438"/>
                  <a:gd name="T43" fmla="*/ 352 h 426"/>
                  <a:gd name="T44" fmla="*/ 93 w 438"/>
                  <a:gd name="T45" fmla="*/ 275 h 426"/>
                  <a:gd name="T46" fmla="*/ 128 w 438"/>
                  <a:gd name="T47" fmla="*/ 278 h 426"/>
                  <a:gd name="T48" fmla="*/ 287 w 438"/>
                  <a:gd name="T49" fmla="*/ 111 h 426"/>
                  <a:gd name="T50" fmla="*/ 345 w 438"/>
                  <a:gd name="T51" fmla="*/ 18 h 426"/>
                  <a:gd name="T52" fmla="*/ 324 w 438"/>
                  <a:gd name="T53" fmla="*/ 55 h 426"/>
                  <a:gd name="T54" fmla="*/ 344 w 438"/>
                  <a:gd name="T55" fmla="*/ 108 h 426"/>
                  <a:gd name="T56" fmla="*/ 377 w 438"/>
                  <a:gd name="T57" fmla="*/ 108 h 426"/>
                  <a:gd name="T58" fmla="*/ 394 w 438"/>
                  <a:gd name="T59" fmla="*/ 130 h 426"/>
                  <a:gd name="T60" fmla="*/ 321 w 438"/>
                  <a:gd name="T61" fmla="*/ 145 h 426"/>
                  <a:gd name="T62" fmla="*/ 154 w 438"/>
                  <a:gd name="T63" fmla="*/ 304 h 426"/>
                  <a:gd name="T64" fmla="*/ 137 w 438"/>
                  <a:gd name="T65" fmla="*/ 388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8" h="426">
                    <a:moveTo>
                      <a:pt x="320" y="165"/>
                    </a:moveTo>
                    <a:cubicBezTo>
                      <a:pt x="328" y="167"/>
                      <a:pt x="336" y="169"/>
                      <a:pt x="345" y="169"/>
                    </a:cubicBezTo>
                    <a:cubicBezTo>
                      <a:pt x="368" y="169"/>
                      <a:pt x="391" y="159"/>
                      <a:pt x="407" y="143"/>
                    </a:cubicBezTo>
                    <a:cubicBezTo>
                      <a:pt x="431" y="119"/>
                      <a:pt x="438" y="83"/>
                      <a:pt x="424" y="52"/>
                    </a:cubicBezTo>
                    <a:cubicBezTo>
                      <a:pt x="423" y="49"/>
                      <a:pt x="420" y="47"/>
                      <a:pt x="417" y="46"/>
                    </a:cubicBezTo>
                    <a:cubicBezTo>
                      <a:pt x="414" y="46"/>
                      <a:pt x="411" y="47"/>
                      <a:pt x="409" y="49"/>
                    </a:cubicBezTo>
                    <a:cubicBezTo>
                      <a:pt x="363" y="95"/>
                      <a:pt x="363" y="95"/>
                      <a:pt x="363" y="95"/>
                    </a:cubicBezTo>
                    <a:cubicBezTo>
                      <a:pt x="362" y="96"/>
                      <a:pt x="361" y="96"/>
                      <a:pt x="360" y="96"/>
                    </a:cubicBezTo>
                    <a:cubicBezTo>
                      <a:pt x="359" y="96"/>
                      <a:pt x="358" y="96"/>
                      <a:pt x="357" y="95"/>
                    </a:cubicBezTo>
                    <a:cubicBezTo>
                      <a:pt x="337" y="75"/>
                      <a:pt x="337" y="75"/>
                      <a:pt x="337" y="75"/>
                    </a:cubicBezTo>
                    <a:cubicBezTo>
                      <a:pt x="335" y="73"/>
                      <a:pt x="335" y="70"/>
                      <a:pt x="337" y="69"/>
                    </a:cubicBezTo>
                    <a:cubicBezTo>
                      <a:pt x="383" y="23"/>
                      <a:pt x="383" y="23"/>
                      <a:pt x="383" y="23"/>
                    </a:cubicBezTo>
                    <a:cubicBezTo>
                      <a:pt x="385" y="21"/>
                      <a:pt x="386" y="18"/>
                      <a:pt x="386" y="15"/>
                    </a:cubicBezTo>
                    <a:cubicBezTo>
                      <a:pt x="385" y="12"/>
                      <a:pt x="383" y="9"/>
                      <a:pt x="380" y="8"/>
                    </a:cubicBezTo>
                    <a:cubicBezTo>
                      <a:pt x="369" y="2"/>
                      <a:pt x="357" y="0"/>
                      <a:pt x="345" y="0"/>
                    </a:cubicBezTo>
                    <a:cubicBezTo>
                      <a:pt x="324" y="0"/>
                      <a:pt x="304" y="8"/>
                      <a:pt x="288" y="24"/>
                    </a:cubicBezTo>
                    <a:cubicBezTo>
                      <a:pt x="266" y="47"/>
                      <a:pt x="257" y="82"/>
                      <a:pt x="267" y="112"/>
                    </a:cubicBezTo>
                    <a:cubicBezTo>
                      <a:pt x="119" y="261"/>
                      <a:pt x="119" y="261"/>
                      <a:pt x="119" y="261"/>
                    </a:cubicBezTo>
                    <a:cubicBezTo>
                      <a:pt x="111" y="258"/>
                      <a:pt x="102" y="257"/>
                      <a:pt x="93" y="257"/>
                    </a:cubicBezTo>
                    <a:cubicBezTo>
                      <a:pt x="70" y="257"/>
                      <a:pt x="47" y="266"/>
                      <a:pt x="31" y="282"/>
                    </a:cubicBezTo>
                    <a:cubicBezTo>
                      <a:pt x="7" y="306"/>
                      <a:pt x="0" y="342"/>
                      <a:pt x="14" y="374"/>
                    </a:cubicBezTo>
                    <a:cubicBezTo>
                      <a:pt x="15" y="376"/>
                      <a:pt x="18" y="379"/>
                      <a:pt x="21" y="379"/>
                    </a:cubicBezTo>
                    <a:cubicBezTo>
                      <a:pt x="24" y="380"/>
                      <a:pt x="27" y="379"/>
                      <a:pt x="29" y="376"/>
                    </a:cubicBezTo>
                    <a:cubicBezTo>
                      <a:pt x="75" y="331"/>
                      <a:pt x="75" y="331"/>
                      <a:pt x="75" y="331"/>
                    </a:cubicBezTo>
                    <a:cubicBezTo>
                      <a:pt x="77" y="329"/>
                      <a:pt x="80" y="328"/>
                      <a:pt x="81" y="330"/>
                    </a:cubicBezTo>
                    <a:cubicBezTo>
                      <a:pt x="101" y="350"/>
                      <a:pt x="101" y="350"/>
                      <a:pt x="101" y="350"/>
                    </a:cubicBezTo>
                    <a:cubicBezTo>
                      <a:pt x="103" y="352"/>
                      <a:pt x="103" y="355"/>
                      <a:pt x="101" y="357"/>
                    </a:cubicBezTo>
                    <a:cubicBezTo>
                      <a:pt x="55" y="403"/>
                      <a:pt x="55" y="403"/>
                      <a:pt x="55" y="403"/>
                    </a:cubicBezTo>
                    <a:cubicBezTo>
                      <a:pt x="53" y="405"/>
                      <a:pt x="52" y="408"/>
                      <a:pt x="53" y="411"/>
                    </a:cubicBezTo>
                    <a:cubicBezTo>
                      <a:pt x="53" y="414"/>
                      <a:pt x="55" y="416"/>
                      <a:pt x="58" y="418"/>
                    </a:cubicBezTo>
                    <a:cubicBezTo>
                      <a:pt x="69" y="423"/>
                      <a:pt x="81" y="426"/>
                      <a:pt x="93" y="426"/>
                    </a:cubicBezTo>
                    <a:cubicBezTo>
                      <a:pt x="93" y="426"/>
                      <a:pt x="93" y="426"/>
                      <a:pt x="93" y="426"/>
                    </a:cubicBezTo>
                    <a:cubicBezTo>
                      <a:pt x="114" y="426"/>
                      <a:pt x="135" y="417"/>
                      <a:pt x="150" y="401"/>
                    </a:cubicBezTo>
                    <a:cubicBezTo>
                      <a:pt x="173" y="379"/>
                      <a:pt x="181" y="343"/>
                      <a:pt x="171" y="313"/>
                    </a:cubicBezTo>
                    <a:lnTo>
                      <a:pt x="320" y="165"/>
                    </a:lnTo>
                    <a:close/>
                    <a:moveTo>
                      <a:pt x="137" y="388"/>
                    </a:moveTo>
                    <a:cubicBezTo>
                      <a:pt x="125" y="400"/>
                      <a:pt x="109" y="407"/>
                      <a:pt x="93" y="407"/>
                    </a:cubicBezTo>
                    <a:cubicBezTo>
                      <a:pt x="88" y="407"/>
                      <a:pt x="84" y="406"/>
                      <a:pt x="79" y="405"/>
                    </a:cubicBezTo>
                    <a:cubicBezTo>
                      <a:pt x="114" y="370"/>
                      <a:pt x="114" y="370"/>
                      <a:pt x="114" y="370"/>
                    </a:cubicBezTo>
                    <a:cubicBezTo>
                      <a:pt x="123" y="361"/>
                      <a:pt x="124" y="346"/>
                      <a:pt x="115" y="337"/>
                    </a:cubicBezTo>
                    <a:cubicBezTo>
                      <a:pt x="95" y="317"/>
                      <a:pt x="95" y="317"/>
                      <a:pt x="95" y="317"/>
                    </a:cubicBezTo>
                    <a:cubicBezTo>
                      <a:pt x="91" y="312"/>
                      <a:pt x="85" y="310"/>
                      <a:pt x="79" y="310"/>
                    </a:cubicBezTo>
                    <a:cubicBezTo>
                      <a:pt x="73" y="310"/>
                      <a:pt x="66" y="313"/>
                      <a:pt x="62" y="317"/>
                    </a:cubicBezTo>
                    <a:cubicBezTo>
                      <a:pt x="27" y="352"/>
                      <a:pt x="27" y="352"/>
                      <a:pt x="27" y="352"/>
                    </a:cubicBezTo>
                    <a:cubicBezTo>
                      <a:pt x="23" y="332"/>
                      <a:pt x="29" y="311"/>
                      <a:pt x="45" y="295"/>
                    </a:cubicBezTo>
                    <a:cubicBezTo>
                      <a:pt x="57" y="283"/>
                      <a:pt x="75" y="275"/>
                      <a:pt x="93" y="275"/>
                    </a:cubicBezTo>
                    <a:cubicBezTo>
                      <a:pt x="102" y="275"/>
                      <a:pt x="110" y="277"/>
                      <a:pt x="117" y="280"/>
                    </a:cubicBezTo>
                    <a:cubicBezTo>
                      <a:pt x="121" y="282"/>
                      <a:pt x="125" y="281"/>
                      <a:pt x="128" y="278"/>
                    </a:cubicBezTo>
                    <a:cubicBezTo>
                      <a:pt x="285" y="121"/>
                      <a:pt x="285" y="121"/>
                      <a:pt x="285" y="121"/>
                    </a:cubicBezTo>
                    <a:cubicBezTo>
                      <a:pt x="287" y="118"/>
                      <a:pt x="288" y="114"/>
                      <a:pt x="287" y="111"/>
                    </a:cubicBezTo>
                    <a:cubicBezTo>
                      <a:pt x="277" y="87"/>
                      <a:pt x="283" y="56"/>
                      <a:pt x="301" y="37"/>
                    </a:cubicBezTo>
                    <a:cubicBezTo>
                      <a:pt x="313" y="25"/>
                      <a:pt x="329" y="18"/>
                      <a:pt x="345" y="18"/>
                    </a:cubicBezTo>
                    <a:cubicBezTo>
                      <a:pt x="350" y="18"/>
                      <a:pt x="355" y="19"/>
                      <a:pt x="359" y="20"/>
                    </a:cubicBezTo>
                    <a:cubicBezTo>
                      <a:pt x="324" y="55"/>
                      <a:pt x="324" y="55"/>
                      <a:pt x="324" y="55"/>
                    </a:cubicBezTo>
                    <a:cubicBezTo>
                      <a:pt x="315" y="65"/>
                      <a:pt x="315" y="79"/>
                      <a:pt x="324" y="88"/>
                    </a:cubicBezTo>
                    <a:cubicBezTo>
                      <a:pt x="344" y="108"/>
                      <a:pt x="344" y="108"/>
                      <a:pt x="344" y="108"/>
                    </a:cubicBezTo>
                    <a:cubicBezTo>
                      <a:pt x="348" y="112"/>
                      <a:pt x="354" y="115"/>
                      <a:pt x="360" y="115"/>
                    </a:cubicBezTo>
                    <a:cubicBezTo>
                      <a:pt x="366" y="115"/>
                      <a:pt x="372" y="112"/>
                      <a:pt x="377" y="108"/>
                    </a:cubicBezTo>
                    <a:cubicBezTo>
                      <a:pt x="411" y="73"/>
                      <a:pt x="411" y="73"/>
                      <a:pt x="411" y="73"/>
                    </a:cubicBezTo>
                    <a:cubicBezTo>
                      <a:pt x="415" y="93"/>
                      <a:pt x="409" y="115"/>
                      <a:pt x="394" y="130"/>
                    </a:cubicBezTo>
                    <a:cubicBezTo>
                      <a:pt x="381" y="143"/>
                      <a:pt x="363" y="150"/>
                      <a:pt x="345" y="150"/>
                    </a:cubicBezTo>
                    <a:cubicBezTo>
                      <a:pt x="337" y="150"/>
                      <a:pt x="329" y="148"/>
                      <a:pt x="321" y="145"/>
                    </a:cubicBezTo>
                    <a:cubicBezTo>
                      <a:pt x="318" y="144"/>
                      <a:pt x="314" y="144"/>
                      <a:pt x="311" y="147"/>
                    </a:cubicBezTo>
                    <a:cubicBezTo>
                      <a:pt x="154" y="304"/>
                      <a:pt x="154" y="304"/>
                      <a:pt x="154" y="304"/>
                    </a:cubicBezTo>
                    <a:cubicBezTo>
                      <a:pt x="151" y="307"/>
                      <a:pt x="150" y="311"/>
                      <a:pt x="152" y="315"/>
                    </a:cubicBezTo>
                    <a:cubicBezTo>
                      <a:pt x="162" y="339"/>
                      <a:pt x="156" y="370"/>
                      <a:pt x="137" y="3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75" spc="400"/>
              </a:p>
            </p:txBody>
          </p:sp>
          <p:sp>
            <p:nvSpPr>
              <p:cNvPr id="24" name="Freeform 127">
                <a:extLst>
                  <a:ext uri="{FF2B5EF4-FFF2-40B4-BE49-F238E27FC236}">
                    <a16:creationId xmlns:a16="http://schemas.microsoft.com/office/drawing/2014/main" id="{F9211CA9-B3CF-1441-A097-F2D7CD83A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7925" y="1257300"/>
                <a:ext cx="198438" cy="193675"/>
              </a:xfrm>
              <a:custGeom>
                <a:avLst/>
                <a:gdLst>
                  <a:gd name="T0" fmla="*/ 56 w 197"/>
                  <a:gd name="T1" fmla="*/ 3 h 194"/>
                  <a:gd name="T2" fmla="*/ 43 w 197"/>
                  <a:gd name="T3" fmla="*/ 3 h 194"/>
                  <a:gd name="T4" fmla="*/ 43 w 197"/>
                  <a:gd name="T5" fmla="*/ 16 h 194"/>
                  <a:gd name="T6" fmla="*/ 174 w 197"/>
                  <a:gd name="T7" fmla="*/ 147 h 194"/>
                  <a:gd name="T8" fmla="*/ 174 w 197"/>
                  <a:gd name="T9" fmla="*/ 154 h 194"/>
                  <a:gd name="T10" fmla="*/ 155 w 197"/>
                  <a:gd name="T11" fmla="*/ 174 h 194"/>
                  <a:gd name="T12" fmla="*/ 152 w 197"/>
                  <a:gd name="T13" fmla="*/ 175 h 194"/>
                  <a:gd name="T14" fmla="*/ 152 w 197"/>
                  <a:gd name="T15" fmla="*/ 175 h 194"/>
                  <a:gd name="T16" fmla="*/ 148 w 197"/>
                  <a:gd name="T17" fmla="*/ 174 h 194"/>
                  <a:gd name="T18" fmla="*/ 17 w 197"/>
                  <a:gd name="T19" fmla="*/ 43 h 194"/>
                  <a:gd name="T20" fmla="*/ 4 w 197"/>
                  <a:gd name="T21" fmla="*/ 43 h 194"/>
                  <a:gd name="T22" fmla="*/ 4 w 197"/>
                  <a:gd name="T23" fmla="*/ 56 h 194"/>
                  <a:gd name="T24" fmla="*/ 135 w 197"/>
                  <a:gd name="T25" fmla="*/ 187 h 194"/>
                  <a:gd name="T26" fmla="*/ 152 w 197"/>
                  <a:gd name="T27" fmla="*/ 194 h 194"/>
                  <a:gd name="T28" fmla="*/ 152 w 197"/>
                  <a:gd name="T29" fmla="*/ 194 h 194"/>
                  <a:gd name="T30" fmla="*/ 169 w 197"/>
                  <a:gd name="T31" fmla="*/ 187 h 194"/>
                  <a:gd name="T32" fmla="*/ 187 w 197"/>
                  <a:gd name="T33" fmla="*/ 167 h 194"/>
                  <a:gd name="T34" fmla="*/ 187 w 197"/>
                  <a:gd name="T35" fmla="*/ 134 h 194"/>
                  <a:gd name="T36" fmla="*/ 56 w 197"/>
                  <a:gd name="T37" fmla="*/ 3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7" h="194">
                    <a:moveTo>
                      <a:pt x="56" y="3"/>
                    </a:moveTo>
                    <a:cubicBezTo>
                      <a:pt x="53" y="0"/>
                      <a:pt x="47" y="0"/>
                      <a:pt x="43" y="3"/>
                    </a:cubicBezTo>
                    <a:cubicBezTo>
                      <a:pt x="39" y="7"/>
                      <a:pt x="39" y="13"/>
                      <a:pt x="43" y="16"/>
                    </a:cubicBezTo>
                    <a:cubicBezTo>
                      <a:pt x="174" y="147"/>
                      <a:pt x="174" y="147"/>
                      <a:pt x="174" y="147"/>
                    </a:cubicBezTo>
                    <a:cubicBezTo>
                      <a:pt x="176" y="149"/>
                      <a:pt x="176" y="152"/>
                      <a:pt x="174" y="154"/>
                    </a:cubicBezTo>
                    <a:cubicBezTo>
                      <a:pt x="155" y="174"/>
                      <a:pt x="155" y="174"/>
                      <a:pt x="155" y="174"/>
                    </a:cubicBezTo>
                    <a:cubicBezTo>
                      <a:pt x="154" y="175"/>
                      <a:pt x="153" y="175"/>
                      <a:pt x="152" y="175"/>
                    </a:cubicBezTo>
                    <a:cubicBezTo>
                      <a:pt x="152" y="175"/>
                      <a:pt x="152" y="175"/>
                      <a:pt x="152" y="175"/>
                    </a:cubicBezTo>
                    <a:cubicBezTo>
                      <a:pt x="151" y="175"/>
                      <a:pt x="149" y="175"/>
                      <a:pt x="148" y="174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3" y="39"/>
                      <a:pt x="7" y="39"/>
                      <a:pt x="4" y="43"/>
                    </a:cubicBezTo>
                    <a:cubicBezTo>
                      <a:pt x="0" y="46"/>
                      <a:pt x="0" y="52"/>
                      <a:pt x="4" y="56"/>
                    </a:cubicBezTo>
                    <a:cubicBezTo>
                      <a:pt x="135" y="187"/>
                      <a:pt x="135" y="187"/>
                      <a:pt x="135" y="187"/>
                    </a:cubicBezTo>
                    <a:cubicBezTo>
                      <a:pt x="140" y="191"/>
                      <a:pt x="146" y="194"/>
                      <a:pt x="152" y="194"/>
                    </a:cubicBezTo>
                    <a:cubicBezTo>
                      <a:pt x="152" y="194"/>
                      <a:pt x="152" y="194"/>
                      <a:pt x="152" y="194"/>
                    </a:cubicBezTo>
                    <a:cubicBezTo>
                      <a:pt x="158" y="194"/>
                      <a:pt x="164" y="191"/>
                      <a:pt x="169" y="187"/>
                    </a:cubicBezTo>
                    <a:cubicBezTo>
                      <a:pt x="187" y="167"/>
                      <a:pt x="187" y="167"/>
                      <a:pt x="187" y="167"/>
                    </a:cubicBezTo>
                    <a:cubicBezTo>
                      <a:pt x="197" y="158"/>
                      <a:pt x="197" y="143"/>
                      <a:pt x="187" y="134"/>
                    </a:cubicBezTo>
                    <a:lnTo>
                      <a:pt x="56" y="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75" spc="400"/>
              </a:p>
            </p:txBody>
          </p:sp>
          <p:sp>
            <p:nvSpPr>
              <p:cNvPr id="25" name="Freeform 128">
                <a:extLst>
                  <a:ext uri="{FF2B5EF4-FFF2-40B4-BE49-F238E27FC236}">
                    <a16:creationId xmlns:a16="http://schemas.microsoft.com/office/drawing/2014/main" id="{3141BD4C-46AF-E045-9BE8-8C385A31AD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19325" y="1027113"/>
                <a:ext cx="177800" cy="176213"/>
              </a:xfrm>
              <a:custGeom>
                <a:avLst/>
                <a:gdLst>
                  <a:gd name="T0" fmla="*/ 43 w 178"/>
                  <a:gd name="T1" fmla="*/ 83 h 177"/>
                  <a:gd name="T2" fmla="*/ 49 w 178"/>
                  <a:gd name="T3" fmla="*/ 85 h 177"/>
                  <a:gd name="T4" fmla="*/ 56 w 178"/>
                  <a:gd name="T5" fmla="*/ 83 h 177"/>
                  <a:gd name="T6" fmla="*/ 62 w 178"/>
                  <a:gd name="T7" fmla="*/ 76 h 177"/>
                  <a:gd name="T8" fmla="*/ 161 w 178"/>
                  <a:gd name="T9" fmla="*/ 174 h 177"/>
                  <a:gd name="T10" fmla="*/ 167 w 178"/>
                  <a:gd name="T11" fmla="*/ 177 h 177"/>
                  <a:gd name="T12" fmla="*/ 174 w 178"/>
                  <a:gd name="T13" fmla="*/ 174 h 177"/>
                  <a:gd name="T14" fmla="*/ 174 w 178"/>
                  <a:gd name="T15" fmla="*/ 161 h 177"/>
                  <a:gd name="T16" fmla="*/ 76 w 178"/>
                  <a:gd name="T17" fmla="*/ 63 h 177"/>
                  <a:gd name="T18" fmla="*/ 82 w 178"/>
                  <a:gd name="T19" fmla="*/ 57 h 177"/>
                  <a:gd name="T20" fmla="*/ 82 w 178"/>
                  <a:gd name="T21" fmla="*/ 43 h 177"/>
                  <a:gd name="T22" fmla="*/ 43 w 178"/>
                  <a:gd name="T23" fmla="*/ 4 h 177"/>
                  <a:gd name="T24" fmla="*/ 30 w 178"/>
                  <a:gd name="T25" fmla="*/ 4 h 177"/>
                  <a:gd name="T26" fmla="*/ 3 w 178"/>
                  <a:gd name="T27" fmla="*/ 30 h 177"/>
                  <a:gd name="T28" fmla="*/ 3 w 178"/>
                  <a:gd name="T29" fmla="*/ 43 h 177"/>
                  <a:gd name="T30" fmla="*/ 43 w 178"/>
                  <a:gd name="T31" fmla="*/ 83 h 177"/>
                  <a:gd name="T32" fmla="*/ 36 w 178"/>
                  <a:gd name="T33" fmla="*/ 24 h 177"/>
                  <a:gd name="T34" fmla="*/ 62 w 178"/>
                  <a:gd name="T35" fmla="*/ 50 h 177"/>
                  <a:gd name="T36" fmla="*/ 49 w 178"/>
                  <a:gd name="T37" fmla="*/ 63 h 177"/>
                  <a:gd name="T38" fmla="*/ 23 w 178"/>
                  <a:gd name="T39" fmla="*/ 37 h 177"/>
                  <a:gd name="T40" fmla="*/ 36 w 178"/>
                  <a:gd name="T41" fmla="*/ 2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8" h="177">
                    <a:moveTo>
                      <a:pt x="43" y="83"/>
                    </a:moveTo>
                    <a:cubicBezTo>
                      <a:pt x="45" y="85"/>
                      <a:pt x="47" y="85"/>
                      <a:pt x="49" y="85"/>
                    </a:cubicBezTo>
                    <a:cubicBezTo>
                      <a:pt x="52" y="85"/>
                      <a:pt x="54" y="85"/>
                      <a:pt x="56" y="83"/>
                    </a:cubicBezTo>
                    <a:cubicBezTo>
                      <a:pt x="62" y="76"/>
                      <a:pt x="62" y="76"/>
                      <a:pt x="62" y="76"/>
                    </a:cubicBezTo>
                    <a:cubicBezTo>
                      <a:pt x="161" y="174"/>
                      <a:pt x="161" y="174"/>
                      <a:pt x="161" y="174"/>
                    </a:cubicBezTo>
                    <a:cubicBezTo>
                      <a:pt x="163" y="176"/>
                      <a:pt x="165" y="177"/>
                      <a:pt x="167" y="177"/>
                    </a:cubicBezTo>
                    <a:cubicBezTo>
                      <a:pt x="170" y="177"/>
                      <a:pt x="172" y="176"/>
                      <a:pt x="174" y="174"/>
                    </a:cubicBezTo>
                    <a:cubicBezTo>
                      <a:pt x="178" y="171"/>
                      <a:pt x="178" y="165"/>
                      <a:pt x="174" y="161"/>
                    </a:cubicBezTo>
                    <a:cubicBezTo>
                      <a:pt x="76" y="63"/>
                      <a:pt x="76" y="63"/>
                      <a:pt x="76" y="63"/>
                    </a:cubicBezTo>
                    <a:cubicBezTo>
                      <a:pt x="82" y="57"/>
                      <a:pt x="82" y="57"/>
                      <a:pt x="82" y="57"/>
                    </a:cubicBezTo>
                    <a:cubicBezTo>
                      <a:pt x="86" y="53"/>
                      <a:pt x="86" y="47"/>
                      <a:pt x="82" y="43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9" y="0"/>
                      <a:pt x="33" y="0"/>
                      <a:pt x="30" y="4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0" y="34"/>
                      <a:pt x="0" y="40"/>
                      <a:pt x="3" y="43"/>
                    </a:cubicBezTo>
                    <a:lnTo>
                      <a:pt x="43" y="83"/>
                    </a:lnTo>
                    <a:close/>
                    <a:moveTo>
                      <a:pt x="36" y="24"/>
                    </a:moveTo>
                    <a:cubicBezTo>
                      <a:pt x="62" y="50"/>
                      <a:pt x="62" y="50"/>
                      <a:pt x="62" y="50"/>
                    </a:cubicBezTo>
                    <a:cubicBezTo>
                      <a:pt x="49" y="63"/>
                      <a:pt x="49" y="63"/>
                      <a:pt x="49" y="63"/>
                    </a:cubicBezTo>
                    <a:cubicBezTo>
                      <a:pt x="23" y="37"/>
                      <a:pt x="23" y="37"/>
                      <a:pt x="23" y="37"/>
                    </a:cubicBezTo>
                    <a:lnTo>
                      <a:pt x="36" y="2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75" spc="400"/>
              </a:p>
            </p:txBody>
          </p:sp>
        </p:grpSp>
      </p:grpSp>
      <p:sp>
        <p:nvSpPr>
          <p:cNvPr id="26" name="Title 2">
            <a:extLst>
              <a:ext uri="{FF2B5EF4-FFF2-40B4-BE49-F238E27FC236}">
                <a16:creationId xmlns:a16="http://schemas.microsoft.com/office/drawing/2014/main" id="{2A7270B1-1B90-0346-A6A6-27AE92DF3C01}"/>
              </a:ext>
            </a:extLst>
          </p:cNvPr>
          <p:cNvSpPr txBox="1">
            <a:spLocks/>
          </p:cNvSpPr>
          <p:nvPr/>
        </p:nvSpPr>
        <p:spPr>
          <a:xfrm>
            <a:off x="1805315" y="3310968"/>
            <a:ext cx="3858691" cy="615361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333" cap="all" spc="400" dirty="0">
                <a:solidFill>
                  <a:schemeClr val="accent1">
                    <a:lumMod val="50000"/>
                  </a:schemeClr>
                </a:solidFill>
                <a:latin typeface="Myriad Pro Cond" panose="020B0506030403020204" pitchFamily="34" charset="0"/>
              </a:rPr>
              <a:t>Discuss why adolescents &amp; young adults are uniquely susceptible to oud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DA648BD-B5B3-464D-9B6E-187DF764A377}"/>
              </a:ext>
            </a:extLst>
          </p:cNvPr>
          <p:cNvGrpSpPr/>
          <p:nvPr/>
        </p:nvGrpSpPr>
        <p:grpSpPr>
          <a:xfrm>
            <a:off x="819392" y="4567611"/>
            <a:ext cx="792969" cy="792967"/>
            <a:chOff x="593725" y="3645849"/>
            <a:chExt cx="594727" cy="594725"/>
          </a:xfrm>
          <a:solidFill>
            <a:srgbClr val="00B0F0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9488AD8-FAEE-D148-8043-D816D698F685}"/>
                </a:ext>
              </a:extLst>
            </p:cNvPr>
            <p:cNvSpPr/>
            <p:nvPr/>
          </p:nvSpPr>
          <p:spPr>
            <a:xfrm>
              <a:off x="593725" y="3645849"/>
              <a:ext cx="594727" cy="594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spc="40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316DA31-D5D6-6144-A417-9056C20BDADF}"/>
                </a:ext>
              </a:extLst>
            </p:cNvPr>
            <p:cNvGrpSpPr/>
            <p:nvPr/>
          </p:nvGrpSpPr>
          <p:grpSpPr>
            <a:xfrm>
              <a:off x="724390" y="3816159"/>
              <a:ext cx="333396" cy="254106"/>
              <a:chOff x="7980364" y="1682751"/>
              <a:chExt cx="554038" cy="422275"/>
            </a:xfrm>
            <a:grpFill/>
          </p:grpSpPr>
          <p:sp>
            <p:nvSpPr>
              <p:cNvPr id="30" name="Freeform 130">
                <a:extLst>
                  <a:ext uri="{FF2B5EF4-FFF2-40B4-BE49-F238E27FC236}">
                    <a16:creationId xmlns:a16="http://schemas.microsoft.com/office/drawing/2014/main" id="{48936846-6375-584C-AA7F-B659E841B4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80364" y="1682751"/>
                <a:ext cx="554038" cy="357188"/>
              </a:xfrm>
              <a:custGeom>
                <a:avLst/>
                <a:gdLst>
                  <a:gd name="T0" fmla="*/ 533 w 556"/>
                  <a:gd name="T1" fmla="*/ 131 h 359"/>
                  <a:gd name="T2" fmla="*/ 503 w 556"/>
                  <a:gd name="T3" fmla="*/ 131 h 359"/>
                  <a:gd name="T4" fmla="*/ 503 w 556"/>
                  <a:gd name="T5" fmla="*/ 88 h 359"/>
                  <a:gd name="T6" fmla="*/ 481 w 556"/>
                  <a:gd name="T7" fmla="*/ 65 h 359"/>
                  <a:gd name="T8" fmla="*/ 455 w 556"/>
                  <a:gd name="T9" fmla="*/ 65 h 359"/>
                  <a:gd name="T10" fmla="*/ 445 w 556"/>
                  <a:gd name="T11" fmla="*/ 75 h 359"/>
                  <a:gd name="T12" fmla="*/ 455 w 556"/>
                  <a:gd name="T13" fmla="*/ 84 h 359"/>
                  <a:gd name="T14" fmla="*/ 481 w 556"/>
                  <a:gd name="T15" fmla="*/ 84 h 359"/>
                  <a:gd name="T16" fmla="*/ 485 w 556"/>
                  <a:gd name="T17" fmla="*/ 88 h 359"/>
                  <a:gd name="T18" fmla="*/ 485 w 556"/>
                  <a:gd name="T19" fmla="*/ 131 h 359"/>
                  <a:gd name="T20" fmla="*/ 438 w 556"/>
                  <a:gd name="T21" fmla="*/ 131 h 359"/>
                  <a:gd name="T22" fmla="*/ 438 w 556"/>
                  <a:gd name="T23" fmla="*/ 9 h 359"/>
                  <a:gd name="T24" fmla="*/ 428 w 556"/>
                  <a:gd name="T25" fmla="*/ 0 h 359"/>
                  <a:gd name="T26" fmla="*/ 127 w 556"/>
                  <a:gd name="T27" fmla="*/ 0 h 359"/>
                  <a:gd name="T28" fmla="*/ 118 w 556"/>
                  <a:gd name="T29" fmla="*/ 9 h 359"/>
                  <a:gd name="T30" fmla="*/ 118 w 556"/>
                  <a:gd name="T31" fmla="*/ 131 h 359"/>
                  <a:gd name="T32" fmla="*/ 71 w 556"/>
                  <a:gd name="T33" fmla="*/ 131 h 359"/>
                  <a:gd name="T34" fmla="*/ 71 w 556"/>
                  <a:gd name="T35" fmla="*/ 88 h 359"/>
                  <a:gd name="T36" fmla="*/ 75 w 556"/>
                  <a:gd name="T37" fmla="*/ 84 h 359"/>
                  <a:gd name="T38" fmla="*/ 101 w 556"/>
                  <a:gd name="T39" fmla="*/ 84 h 359"/>
                  <a:gd name="T40" fmla="*/ 110 w 556"/>
                  <a:gd name="T41" fmla="*/ 75 h 359"/>
                  <a:gd name="T42" fmla="*/ 101 w 556"/>
                  <a:gd name="T43" fmla="*/ 65 h 359"/>
                  <a:gd name="T44" fmla="*/ 75 w 556"/>
                  <a:gd name="T45" fmla="*/ 65 h 359"/>
                  <a:gd name="T46" fmla="*/ 52 w 556"/>
                  <a:gd name="T47" fmla="*/ 88 h 359"/>
                  <a:gd name="T48" fmla="*/ 52 w 556"/>
                  <a:gd name="T49" fmla="*/ 131 h 359"/>
                  <a:gd name="T50" fmla="*/ 22 w 556"/>
                  <a:gd name="T51" fmla="*/ 131 h 359"/>
                  <a:gd name="T52" fmla="*/ 0 w 556"/>
                  <a:gd name="T53" fmla="*/ 153 h 359"/>
                  <a:gd name="T54" fmla="*/ 0 w 556"/>
                  <a:gd name="T55" fmla="*/ 337 h 359"/>
                  <a:gd name="T56" fmla="*/ 22 w 556"/>
                  <a:gd name="T57" fmla="*/ 359 h 359"/>
                  <a:gd name="T58" fmla="*/ 101 w 556"/>
                  <a:gd name="T59" fmla="*/ 359 h 359"/>
                  <a:gd name="T60" fmla="*/ 110 w 556"/>
                  <a:gd name="T61" fmla="*/ 350 h 359"/>
                  <a:gd name="T62" fmla="*/ 101 w 556"/>
                  <a:gd name="T63" fmla="*/ 341 h 359"/>
                  <a:gd name="T64" fmla="*/ 22 w 556"/>
                  <a:gd name="T65" fmla="*/ 341 h 359"/>
                  <a:gd name="T66" fmla="*/ 19 w 556"/>
                  <a:gd name="T67" fmla="*/ 337 h 359"/>
                  <a:gd name="T68" fmla="*/ 19 w 556"/>
                  <a:gd name="T69" fmla="*/ 294 h 359"/>
                  <a:gd name="T70" fmla="*/ 537 w 556"/>
                  <a:gd name="T71" fmla="*/ 294 h 359"/>
                  <a:gd name="T72" fmla="*/ 537 w 556"/>
                  <a:gd name="T73" fmla="*/ 337 h 359"/>
                  <a:gd name="T74" fmla="*/ 533 w 556"/>
                  <a:gd name="T75" fmla="*/ 341 h 359"/>
                  <a:gd name="T76" fmla="*/ 455 w 556"/>
                  <a:gd name="T77" fmla="*/ 341 h 359"/>
                  <a:gd name="T78" fmla="*/ 445 w 556"/>
                  <a:gd name="T79" fmla="*/ 350 h 359"/>
                  <a:gd name="T80" fmla="*/ 455 w 556"/>
                  <a:gd name="T81" fmla="*/ 359 h 359"/>
                  <a:gd name="T82" fmla="*/ 533 w 556"/>
                  <a:gd name="T83" fmla="*/ 359 h 359"/>
                  <a:gd name="T84" fmla="*/ 556 w 556"/>
                  <a:gd name="T85" fmla="*/ 337 h 359"/>
                  <a:gd name="T86" fmla="*/ 556 w 556"/>
                  <a:gd name="T87" fmla="*/ 153 h 359"/>
                  <a:gd name="T88" fmla="*/ 533 w 556"/>
                  <a:gd name="T89" fmla="*/ 131 h 359"/>
                  <a:gd name="T90" fmla="*/ 136 w 556"/>
                  <a:gd name="T91" fmla="*/ 19 h 359"/>
                  <a:gd name="T92" fmla="*/ 419 w 556"/>
                  <a:gd name="T93" fmla="*/ 19 h 359"/>
                  <a:gd name="T94" fmla="*/ 419 w 556"/>
                  <a:gd name="T95" fmla="*/ 131 h 359"/>
                  <a:gd name="T96" fmla="*/ 136 w 556"/>
                  <a:gd name="T97" fmla="*/ 131 h 359"/>
                  <a:gd name="T98" fmla="*/ 136 w 556"/>
                  <a:gd name="T99" fmla="*/ 19 h 359"/>
                  <a:gd name="T100" fmla="*/ 19 w 556"/>
                  <a:gd name="T101" fmla="*/ 275 h 359"/>
                  <a:gd name="T102" fmla="*/ 19 w 556"/>
                  <a:gd name="T103" fmla="*/ 153 h 359"/>
                  <a:gd name="T104" fmla="*/ 22 w 556"/>
                  <a:gd name="T105" fmla="*/ 150 h 359"/>
                  <a:gd name="T106" fmla="*/ 533 w 556"/>
                  <a:gd name="T107" fmla="*/ 150 h 359"/>
                  <a:gd name="T108" fmla="*/ 537 w 556"/>
                  <a:gd name="T109" fmla="*/ 153 h 359"/>
                  <a:gd name="T110" fmla="*/ 537 w 556"/>
                  <a:gd name="T111" fmla="*/ 275 h 359"/>
                  <a:gd name="T112" fmla="*/ 19 w 556"/>
                  <a:gd name="T113" fmla="*/ 275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56" h="359">
                    <a:moveTo>
                      <a:pt x="533" y="131"/>
                    </a:moveTo>
                    <a:cubicBezTo>
                      <a:pt x="503" y="131"/>
                      <a:pt x="503" y="131"/>
                      <a:pt x="503" y="131"/>
                    </a:cubicBezTo>
                    <a:cubicBezTo>
                      <a:pt x="503" y="88"/>
                      <a:pt x="503" y="88"/>
                      <a:pt x="503" y="88"/>
                    </a:cubicBezTo>
                    <a:cubicBezTo>
                      <a:pt x="503" y="76"/>
                      <a:pt x="493" y="65"/>
                      <a:pt x="481" y="65"/>
                    </a:cubicBezTo>
                    <a:cubicBezTo>
                      <a:pt x="455" y="65"/>
                      <a:pt x="455" y="65"/>
                      <a:pt x="455" y="65"/>
                    </a:cubicBezTo>
                    <a:cubicBezTo>
                      <a:pt x="449" y="65"/>
                      <a:pt x="445" y="70"/>
                      <a:pt x="445" y="75"/>
                    </a:cubicBezTo>
                    <a:cubicBezTo>
                      <a:pt x="445" y="80"/>
                      <a:pt x="449" y="84"/>
                      <a:pt x="455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3" y="84"/>
                      <a:pt x="485" y="86"/>
                      <a:pt x="485" y="88"/>
                    </a:cubicBezTo>
                    <a:cubicBezTo>
                      <a:pt x="485" y="131"/>
                      <a:pt x="485" y="131"/>
                      <a:pt x="485" y="131"/>
                    </a:cubicBezTo>
                    <a:cubicBezTo>
                      <a:pt x="438" y="131"/>
                      <a:pt x="438" y="131"/>
                      <a:pt x="438" y="131"/>
                    </a:cubicBezTo>
                    <a:cubicBezTo>
                      <a:pt x="438" y="9"/>
                      <a:pt x="438" y="9"/>
                      <a:pt x="438" y="9"/>
                    </a:cubicBezTo>
                    <a:cubicBezTo>
                      <a:pt x="438" y="4"/>
                      <a:pt x="434" y="0"/>
                      <a:pt x="428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2" y="0"/>
                      <a:pt x="118" y="4"/>
                      <a:pt x="118" y="9"/>
                    </a:cubicBezTo>
                    <a:cubicBezTo>
                      <a:pt x="118" y="131"/>
                      <a:pt x="118" y="131"/>
                      <a:pt x="118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88"/>
                      <a:pt x="71" y="88"/>
                      <a:pt x="71" y="88"/>
                    </a:cubicBezTo>
                    <a:cubicBezTo>
                      <a:pt x="71" y="86"/>
                      <a:pt x="73" y="84"/>
                      <a:pt x="75" y="84"/>
                    </a:cubicBezTo>
                    <a:cubicBezTo>
                      <a:pt x="101" y="84"/>
                      <a:pt x="101" y="84"/>
                      <a:pt x="101" y="84"/>
                    </a:cubicBezTo>
                    <a:cubicBezTo>
                      <a:pt x="106" y="84"/>
                      <a:pt x="110" y="80"/>
                      <a:pt x="110" y="75"/>
                    </a:cubicBezTo>
                    <a:cubicBezTo>
                      <a:pt x="110" y="70"/>
                      <a:pt x="106" y="65"/>
                      <a:pt x="101" y="65"/>
                    </a:cubicBezTo>
                    <a:cubicBezTo>
                      <a:pt x="75" y="65"/>
                      <a:pt x="75" y="65"/>
                      <a:pt x="75" y="65"/>
                    </a:cubicBezTo>
                    <a:cubicBezTo>
                      <a:pt x="62" y="65"/>
                      <a:pt x="52" y="76"/>
                      <a:pt x="52" y="88"/>
                    </a:cubicBezTo>
                    <a:cubicBezTo>
                      <a:pt x="52" y="131"/>
                      <a:pt x="52" y="131"/>
                      <a:pt x="52" y="131"/>
                    </a:cubicBezTo>
                    <a:cubicBezTo>
                      <a:pt x="22" y="131"/>
                      <a:pt x="22" y="131"/>
                      <a:pt x="22" y="131"/>
                    </a:cubicBezTo>
                    <a:cubicBezTo>
                      <a:pt x="10" y="131"/>
                      <a:pt x="0" y="141"/>
                      <a:pt x="0" y="153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49"/>
                      <a:pt x="10" y="359"/>
                      <a:pt x="22" y="359"/>
                    </a:cubicBezTo>
                    <a:cubicBezTo>
                      <a:pt x="101" y="359"/>
                      <a:pt x="101" y="359"/>
                      <a:pt x="101" y="359"/>
                    </a:cubicBezTo>
                    <a:cubicBezTo>
                      <a:pt x="106" y="359"/>
                      <a:pt x="110" y="355"/>
                      <a:pt x="110" y="350"/>
                    </a:cubicBezTo>
                    <a:cubicBezTo>
                      <a:pt x="110" y="345"/>
                      <a:pt x="106" y="341"/>
                      <a:pt x="101" y="341"/>
                    </a:cubicBezTo>
                    <a:cubicBezTo>
                      <a:pt x="22" y="341"/>
                      <a:pt x="22" y="341"/>
                      <a:pt x="22" y="341"/>
                    </a:cubicBezTo>
                    <a:cubicBezTo>
                      <a:pt x="20" y="341"/>
                      <a:pt x="19" y="339"/>
                      <a:pt x="19" y="337"/>
                    </a:cubicBezTo>
                    <a:cubicBezTo>
                      <a:pt x="19" y="294"/>
                      <a:pt x="19" y="294"/>
                      <a:pt x="19" y="294"/>
                    </a:cubicBezTo>
                    <a:cubicBezTo>
                      <a:pt x="537" y="294"/>
                      <a:pt x="537" y="294"/>
                      <a:pt x="537" y="294"/>
                    </a:cubicBezTo>
                    <a:cubicBezTo>
                      <a:pt x="537" y="337"/>
                      <a:pt x="537" y="337"/>
                      <a:pt x="537" y="337"/>
                    </a:cubicBezTo>
                    <a:cubicBezTo>
                      <a:pt x="537" y="339"/>
                      <a:pt x="535" y="341"/>
                      <a:pt x="533" y="341"/>
                    </a:cubicBezTo>
                    <a:cubicBezTo>
                      <a:pt x="455" y="341"/>
                      <a:pt x="455" y="341"/>
                      <a:pt x="455" y="341"/>
                    </a:cubicBezTo>
                    <a:cubicBezTo>
                      <a:pt x="449" y="341"/>
                      <a:pt x="445" y="345"/>
                      <a:pt x="445" y="350"/>
                    </a:cubicBezTo>
                    <a:cubicBezTo>
                      <a:pt x="445" y="355"/>
                      <a:pt x="449" y="359"/>
                      <a:pt x="455" y="359"/>
                    </a:cubicBezTo>
                    <a:cubicBezTo>
                      <a:pt x="533" y="359"/>
                      <a:pt x="533" y="359"/>
                      <a:pt x="533" y="359"/>
                    </a:cubicBezTo>
                    <a:cubicBezTo>
                      <a:pt x="546" y="359"/>
                      <a:pt x="556" y="349"/>
                      <a:pt x="556" y="337"/>
                    </a:cubicBezTo>
                    <a:cubicBezTo>
                      <a:pt x="556" y="153"/>
                      <a:pt x="556" y="153"/>
                      <a:pt x="556" y="153"/>
                    </a:cubicBezTo>
                    <a:cubicBezTo>
                      <a:pt x="556" y="141"/>
                      <a:pt x="546" y="131"/>
                      <a:pt x="533" y="131"/>
                    </a:cubicBezTo>
                    <a:close/>
                    <a:moveTo>
                      <a:pt x="136" y="19"/>
                    </a:moveTo>
                    <a:cubicBezTo>
                      <a:pt x="419" y="19"/>
                      <a:pt x="419" y="19"/>
                      <a:pt x="419" y="19"/>
                    </a:cubicBezTo>
                    <a:cubicBezTo>
                      <a:pt x="419" y="131"/>
                      <a:pt x="419" y="131"/>
                      <a:pt x="419" y="131"/>
                    </a:cubicBezTo>
                    <a:cubicBezTo>
                      <a:pt x="136" y="131"/>
                      <a:pt x="136" y="131"/>
                      <a:pt x="136" y="131"/>
                    </a:cubicBezTo>
                    <a:lnTo>
                      <a:pt x="136" y="19"/>
                    </a:lnTo>
                    <a:close/>
                    <a:moveTo>
                      <a:pt x="19" y="275"/>
                    </a:moveTo>
                    <a:cubicBezTo>
                      <a:pt x="19" y="153"/>
                      <a:pt x="19" y="153"/>
                      <a:pt x="19" y="153"/>
                    </a:cubicBezTo>
                    <a:cubicBezTo>
                      <a:pt x="19" y="151"/>
                      <a:pt x="20" y="150"/>
                      <a:pt x="22" y="150"/>
                    </a:cubicBezTo>
                    <a:cubicBezTo>
                      <a:pt x="533" y="150"/>
                      <a:pt x="533" y="150"/>
                      <a:pt x="533" y="150"/>
                    </a:cubicBezTo>
                    <a:cubicBezTo>
                      <a:pt x="535" y="150"/>
                      <a:pt x="537" y="151"/>
                      <a:pt x="537" y="153"/>
                    </a:cubicBezTo>
                    <a:cubicBezTo>
                      <a:pt x="537" y="275"/>
                      <a:pt x="537" y="275"/>
                      <a:pt x="537" y="275"/>
                    </a:cubicBezTo>
                    <a:lnTo>
                      <a:pt x="19" y="2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75" spc="400"/>
              </a:p>
            </p:txBody>
          </p:sp>
          <p:sp>
            <p:nvSpPr>
              <p:cNvPr id="31" name="Freeform 131">
                <a:extLst>
                  <a:ext uri="{FF2B5EF4-FFF2-40B4-BE49-F238E27FC236}">
                    <a16:creationId xmlns:a16="http://schemas.microsoft.com/office/drawing/2014/main" id="{B8809F02-81E3-1B40-8DF6-2FA0EA693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7839" y="1982788"/>
                <a:ext cx="319088" cy="122238"/>
              </a:xfrm>
              <a:custGeom>
                <a:avLst/>
                <a:gdLst>
                  <a:gd name="T0" fmla="*/ 310 w 320"/>
                  <a:gd name="T1" fmla="*/ 0 h 124"/>
                  <a:gd name="T2" fmla="*/ 301 w 320"/>
                  <a:gd name="T3" fmla="*/ 10 h 124"/>
                  <a:gd name="T4" fmla="*/ 301 w 320"/>
                  <a:gd name="T5" fmla="*/ 105 h 124"/>
                  <a:gd name="T6" fmla="*/ 18 w 320"/>
                  <a:gd name="T7" fmla="*/ 105 h 124"/>
                  <a:gd name="T8" fmla="*/ 18 w 320"/>
                  <a:gd name="T9" fmla="*/ 10 h 124"/>
                  <a:gd name="T10" fmla="*/ 9 w 320"/>
                  <a:gd name="T11" fmla="*/ 0 h 124"/>
                  <a:gd name="T12" fmla="*/ 0 w 320"/>
                  <a:gd name="T13" fmla="*/ 10 h 124"/>
                  <a:gd name="T14" fmla="*/ 0 w 320"/>
                  <a:gd name="T15" fmla="*/ 114 h 124"/>
                  <a:gd name="T16" fmla="*/ 9 w 320"/>
                  <a:gd name="T17" fmla="*/ 124 h 124"/>
                  <a:gd name="T18" fmla="*/ 310 w 320"/>
                  <a:gd name="T19" fmla="*/ 124 h 124"/>
                  <a:gd name="T20" fmla="*/ 320 w 320"/>
                  <a:gd name="T21" fmla="*/ 114 h 124"/>
                  <a:gd name="T22" fmla="*/ 320 w 320"/>
                  <a:gd name="T23" fmla="*/ 10 h 124"/>
                  <a:gd name="T24" fmla="*/ 310 w 320"/>
                  <a:gd name="T25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0" h="124">
                    <a:moveTo>
                      <a:pt x="310" y="0"/>
                    </a:moveTo>
                    <a:cubicBezTo>
                      <a:pt x="305" y="0"/>
                      <a:pt x="301" y="4"/>
                      <a:pt x="301" y="10"/>
                    </a:cubicBezTo>
                    <a:cubicBezTo>
                      <a:pt x="301" y="105"/>
                      <a:pt x="301" y="105"/>
                      <a:pt x="301" y="105"/>
                    </a:cubicBezTo>
                    <a:cubicBezTo>
                      <a:pt x="18" y="105"/>
                      <a:pt x="18" y="105"/>
                      <a:pt x="18" y="105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4"/>
                      <a:pt x="14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20"/>
                      <a:pt x="4" y="124"/>
                      <a:pt x="9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6" y="124"/>
                      <a:pt x="320" y="120"/>
                      <a:pt x="320" y="114"/>
                    </a:cubicBezTo>
                    <a:cubicBezTo>
                      <a:pt x="320" y="10"/>
                      <a:pt x="320" y="10"/>
                      <a:pt x="320" y="10"/>
                    </a:cubicBezTo>
                    <a:cubicBezTo>
                      <a:pt x="320" y="4"/>
                      <a:pt x="316" y="0"/>
                      <a:pt x="3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75" spc="400"/>
              </a:p>
            </p:txBody>
          </p:sp>
          <p:sp>
            <p:nvSpPr>
              <p:cNvPr id="32" name="Oval 132">
                <a:extLst>
                  <a:ext uri="{FF2B5EF4-FFF2-40B4-BE49-F238E27FC236}">
                    <a16:creationId xmlns:a16="http://schemas.microsoft.com/office/drawing/2014/main" id="{D58CE1F6-13FF-B04C-B6ED-BF4E2EA38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56614" y="1897063"/>
                <a:ext cx="44450" cy="4603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75" spc="400"/>
              </a:p>
            </p:txBody>
          </p:sp>
          <p:sp>
            <p:nvSpPr>
              <p:cNvPr id="33" name="Oval 133">
                <a:extLst>
                  <a:ext uri="{FF2B5EF4-FFF2-40B4-BE49-F238E27FC236}">
                    <a16:creationId xmlns:a16="http://schemas.microsoft.com/office/drawing/2014/main" id="{2ED5F3C8-CDFB-4C47-9061-43DE42A47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4226" y="1897063"/>
                <a:ext cx="44450" cy="4603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75" spc="400"/>
              </a:p>
            </p:txBody>
          </p:sp>
        </p:grpSp>
      </p:grpSp>
      <p:sp>
        <p:nvSpPr>
          <p:cNvPr id="34" name="Title 2">
            <a:extLst>
              <a:ext uri="{FF2B5EF4-FFF2-40B4-BE49-F238E27FC236}">
                <a16:creationId xmlns:a16="http://schemas.microsoft.com/office/drawing/2014/main" id="{D36F086A-1EF6-874E-A16F-3BFCF3864B41}"/>
              </a:ext>
            </a:extLst>
          </p:cNvPr>
          <p:cNvSpPr txBox="1">
            <a:spLocks/>
          </p:cNvSpPr>
          <p:nvPr/>
        </p:nvSpPr>
        <p:spPr>
          <a:xfrm>
            <a:off x="1805315" y="4677593"/>
            <a:ext cx="3858691" cy="615361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333" cap="all" spc="400" dirty="0">
                <a:solidFill>
                  <a:schemeClr val="accent1">
                    <a:lumMod val="50000"/>
                  </a:schemeClr>
                </a:solidFill>
                <a:latin typeface="Myriad Pro Cond" panose="020B0506030403020204" pitchFamily="34" charset="0"/>
              </a:rPr>
              <a:t>Discuss opioid sparing alternatives to opioid monotherapy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3F884FD-C6A7-B946-A733-DD471F5E3435}"/>
              </a:ext>
            </a:extLst>
          </p:cNvPr>
          <p:cNvGrpSpPr/>
          <p:nvPr/>
        </p:nvGrpSpPr>
        <p:grpSpPr>
          <a:xfrm>
            <a:off x="6463298" y="2053681"/>
            <a:ext cx="792969" cy="792967"/>
            <a:chOff x="4892821" y="1547349"/>
            <a:chExt cx="594727" cy="594725"/>
          </a:xfrm>
          <a:solidFill>
            <a:srgbClr val="00B0F0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97B58E9-9FE1-B141-A96F-38B72BDB969F}"/>
                </a:ext>
              </a:extLst>
            </p:cNvPr>
            <p:cNvSpPr/>
            <p:nvPr/>
          </p:nvSpPr>
          <p:spPr>
            <a:xfrm>
              <a:off x="4892821" y="1547349"/>
              <a:ext cx="594727" cy="594725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spc="40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FEABDE4-BAD6-F34C-A6E0-986A889BAADA}"/>
                </a:ext>
              </a:extLst>
            </p:cNvPr>
            <p:cNvGrpSpPr/>
            <p:nvPr/>
          </p:nvGrpSpPr>
          <p:grpSpPr>
            <a:xfrm>
              <a:off x="5059310" y="1717660"/>
              <a:ext cx="261748" cy="254105"/>
              <a:chOff x="5529264" y="1682751"/>
              <a:chExt cx="434975" cy="422275"/>
            </a:xfrm>
            <a:grpFill/>
          </p:grpSpPr>
          <p:sp>
            <p:nvSpPr>
              <p:cNvPr id="38" name="Freeform 107">
                <a:extLst>
                  <a:ext uri="{FF2B5EF4-FFF2-40B4-BE49-F238E27FC236}">
                    <a16:creationId xmlns:a16="http://schemas.microsoft.com/office/drawing/2014/main" id="{69F33BD1-C75E-F246-9CC3-577BF01469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29264" y="1682751"/>
                <a:ext cx="382588" cy="369888"/>
              </a:xfrm>
              <a:custGeom>
                <a:avLst/>
                <a:gdLst>
                  <a:gd name="T0" fmla="*/ 385 w 385"/>
                  <a:gd name="T1" fmla="*/ 350 h 372"/>
                  <a:gd name="T2" fmla="*/ 385 w 385"/>
                  <a:gd name="T3" fmla="*/ 22 h 372"/>
                  <a:gd name="T4" fmla="*/ 363 w 385"/>
                  <a:gd name="T5" fmla="*/ 0 h 372"/>
                  <a:gd name="T6" fmla="*/ 22 w 385"/>
                  <a:gd name="T7" fmla="*/ 0 h 372"/>
                  <a:gd name="T8" fmla="*/ 0 w 385"/>
                  <a:gd name="T9" fmla="*/ 22 h 372"/>
                  <a:gd name="T10" fmla="*/ 0 w 385"/>
                  <a:gd name="T11" fmla="*/ 350 h 372"/>
                  <a:gd name="T12" fmla="*/ 22 w 385"/>
                  <a:gd name="T13" fmla="*/ 372 h 372"/>
                  <a:gd name="T14" fmla="*/ 363 w 385"/>
                  <a:gd name="T15" fmla="*/ 372 h 372"/>
                  <a:gd name="T16" fmla="*/ 385 w 385"/>
                  <a:gd name="T17" fmla="*/ 350 h 372"/>
                  <a:gd name="T18" fmla="*/ 18 w 385"/>
                  <a:gd name="T19" fmla="*/ 350 h 372"/>
                  <a:gd name="T20" fmla="*/ 18 w 385"/>
                  <a:gd name="T21" fmla="*/ 22 h 372"/>
                  <a:gd name="T22" fmla="*/ 22 w 385"/>
                  <a:gd name="T23" fmla="*/ 19 h 372"/>
                  <a:gd name="T24" fmla="*/ 363 w 385"/>
                  <a:gd name="T25" fmla="*/ 19 h 372"/>
                  <a:gd name="T26" fmla="*/ 366 w 385"/>
                  <a:gd name="T27" fmla="*/ 22 h 372"/>
                  <a:gd name="T28" fmla="*/ 366 w 385"/>
                  <a:gd name="T29" fmla="*/ 350 h 372"/>
                  <a:gd name="T30" fmla="*/ 363 w 385"/>
                  <a:gd name="T31" fmla="*/ 354 h 372"/>
                  <a:gd name="T32" fmla="*/ 22 w 385"/>
                  <a:gd name="T33" fmla="*/ 354 h 372"/>
                  <a:gd name="T34" fmla="*/ 18 w 385"/>
                  <a:gd name="T35" fmla="*/ 350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85" h="372">
                    <a:moveTo>
                      <a:pt x="385" y="350"/>
                    </a:moveTo>
                    <a:cubicBezTo>
                      <a:pt x="385" y="22"/>
                      <a:pt x="385" y="22"/>
                      <a:pt x="385" y="22"/>
                    </a:cubicBezTo>
                    <a:cubicBezTo>
                      <a:pt x="385" y="10"/>
                      <a:pt x="375" y="0"/>
                      <a:pt x="36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350"/>
                      <a:pt x="0" y="350"/>
                      <a:pt x="0" y="350"/>
                    </a:cubicBezTo>
                    <a:cubicBezTo>
                      <a:pt x="0" y="362"/>
                      <a:pt x="10" y="372"/>
                      <a:pt x="22" y="372"/>
                    </a:cubicBezTo>
                    <a:cubicBezTo>
                      <a:pt x="363" y="372"/>
                      <a:pt x="363" y="372"/>
                      <a:pt x="363" y="372"/>
                    </a:cubicBezTo>
                    <a:cubicBezTo>
                      <a:pt x="375" y="372"/>
                      <a:pt x="385" y="362"/>
                      <a:pt x="385" y="350"/>
                    </a:cubicBezTo>
                    <a:close/>
                    <a:moveTo>
                      <a:pt x="18" y="350"/>
                    </a:move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0"/>
                      <a:pt x="20" y="19"/>
                      <a:pt x="22" y="19"/>
                    </a:cubicBezTo>
                    <a:cubicBezTo>
                      <a:pt x="363" y="19"/>
                      <a:pt x="363" y="19"/>
                      <a:pt x="363" y="19"/>
                    </a:cubicBezTo>
                    <a:cubicBezTo>
                      <a:pt x="365" y="19"/>
                      <a:pt x="366" y="20"/>
                      <a:pt x="366" y="22"/>
                    </a:cubicBezTo>
                    <a:cubicBezTo>
                      <a:pt x="366" y="350"/>
                      <a:pt x="366" y="350"/>
                      <a:pt x="366" y="350"/>
                    </a:cubicBezTo>
                    <a:cubicBezTo>
                      <a:pt x="366" y="352"/>
                      <a:pt x="365" y="354"/>
                      <a:pt x="363" y="354"/>
                    </a:cubicBezTo>
                    <a:cubicBezTo>
                      <a:pt x="22" y="354"/>
                      <a:pt x="22" y="354"/>
                      <a:pt x="22" y="354"/>
                    </a:cubicBezTo>
                    <a:cubicBezTo>
                      <a:pt x="20" y="354"/>
                      <a:pt x="18" y="352"/>
                      <a:pt x="18" y="350"/>
                    </a:cubicBezTo>
                    <a:close/>
                  </a:path>
                </a:pathLst>
              </a:custGeom>
              <a:grpFill/>
              <a:ln>
                <a:solidFill>
                  <a:srgbClr val="00B0F0"/>
                </a:solidFill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75" spc="400"/>
              </a:p>
            </p:txBody>
          </p:sp>
          <p:sp>
            <p:nvSpPr>
              <p:cNvPr id="39" name="Freeform 108">
                <a:extLst>
                  <a:ext uri="{FF2B5EF4-FFF2-40B4-BE49-F238E27FC236}">
                    <a16:creationId xmlns:a16="http://schemas.microsoft.com/office/drawing/2014/main" id="{31248856-C85D-E349-8ED0-895B92B272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37226" y="1774826"/>
                <a:ext cx="57150" cy="57150"/>
              </a:xfrm>
              <a:custGeom>
                <a:avLst/>
                <a:gdLst>
                  <a:gd name="T0" fmla="*/ 29 w 58"/>
                  <a:gd name="T1" fmla="*/ 58 h 58"/>
                  <a:gd name="T2" fmla="*/ 58 w 58"/>
                  <a:gd name="T3" fmla="*/ 29 h 58"/>
                  <a:gd name="T4" fmla="*/ 29 w 58"/>
                  <a:gd name="T5" fmla="*/ 0 h 58"/>
                  <a:gd name="T6" fmla="*/ 0 w 58"/>
                  <a:gd name="T7" fmla="*/ 29 h 58"/>
                  <a:gd name="T8" fmla="*/ 29 w 58"/>
                  <a:gd name="T9" fmla="*/ 58 h 58"/>
                  <a:gd name="T10" fmla="*/ 29 w 58"/>
                  <a:gd name="T11" fmla="*/ 18 h 58"/>
                  <a:gd name="T12" fmla="*/ 40 w 58"/>
                  <a:gd name="T13" fmla="*/ 29 h 58"/>
                  <a:gd name="T14" fmla="*/ 29 w 58"/>
                  <a:gd name="T15" fmla="*/ 39 h 58"/>
                  <a:gd name="T16" fmla="*/ 19 w 58"/>
                  <a:gd name="T17" fmla="*/ 29 h 58"/>
                  <a:gd name="T18" fmla="*/ 29 w 58"/>
                  <a:gd name="T19" fmla="*/ 1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58">
                    <a:moveTo>
                      <a:pt x="29" y="58"/>
                    </a:moveTo>
                    <a:cubicBezTo>
                      <a:pt x="45" y="58"/>
                      <a:pt x="58" y="45"/>
                      <a:pt x="58" y="29"/>
                    </a:cubicBezTo>
                    <a:cubicBezTo>
                      <a:pt x="58" y="13"/>
                      <a:pt x="45" y="0"/>
                      <a:pt x="29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45"/>
                      <a:pt x="13" y="58"/>
                      <a:pt x="29" y="58"/>
                    </a:cubicBezTo>
                    <a:close/>
                    <a:moveTo>
                      <a:pt x="29" y="18"/>
                    </a:moveTo>
                    <a:cubicBezTo>
                      <a:pt x="35" y="18"/>
                      <a:pt x="40" y="23"/>
                      <a:pt x="40" y="29"/>
                    </a:cubicBezTo>
                    <a:cubicBezTo>
                      <a:pt x="40" y="34"/>
                      <a:pt x="35" y="39"/>
                      <a:pt x="29" y="39"/>
                    </a:cubicBezTo>
                    <a:cubicBezTo>
                      <a:pt x="24" y="39"/>
                      <a:pt x="19" y="34"/>
                      <a:pt x="19" y="29"/>
                    </a:cubicBezTo>
                    <a:cubicBezTo>
                      <a:pt x="19" y="23"/>
                      <a:pt x="24" y="18"/>
                      <a:pt x="29" y="18"/>
                    </a:cubicBezTo>
                    <a:close/>
                  </a:path>
                </a:pathLst>
              </a:custGeom>
              <a:grpFill/>
              <a:ln>
                <a:solidFill>
                  <a:srgbClr val="00B0F0"/>
                </a:solidFill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75" spc="400"/>
              </a:p>
            </p:txBody>
          </p:sp>
          <p:sp>
            <p:nvSpPr>
              <p:cNvPr id="41" name="Freeform 110">
                <a:extLst>
                  <a:ext uri="{FF2B5EF4-FFF2-40B4-BE49-F238E27FC236}">
                    <a16:creationId xmlns:a16="http://schemas.microsoft.com/office/drawing/2014/main" id="{50AD8F79-F319-FB41-88CC-957E1B3FE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0064" y="1720851"/>
                <a:ext cx="384175" cy="384175"/>
              </a:xfrm>
              <a:custGeom>
                <a:avLst/>
                <a:gdLst>
                  <a:gd name="T0" fmla="*/ 363 w 386"/>
                  <a:gd name="T1" fmla="*/ 0 h 386"/>
                  <a:gd name="T2" fmla="*/ 351 w 386"/>
                  <a:gd name="T3" fmla="*/ 0 h 386"/>
                  <a:gd name="T4" fmla="*/ 342 w 386"/>
                  <a:gd name="T5" fmla="*/ 10 h 386"/>
                  <a:gd name="T6" fmla="*/ 351 w 386"/>
                  <a:gd name="T7" fmla="*/ 19 h 386"/>
                  <a:gd name="T8" fmla="*/ 363 w 386"/>
                  <a:gd name="T9" fmla="*/ 19 h 386"/>
                  <a:gd name="T10" fmla="*/ 367 w 386"/>
                  <a:gd name="T11" fmla="*/ 23 h 386"/>
                  <a:gd name="T12" fmla="*/ 367 w 386"/>
                  <a:gd name="T13" fmla="*/ 363 h 386"/>
                  <a:gd name="T14" fmla="*/ 363 w 386"/>
                  <a:gd name="T15" fmla="*/ 367 h 386"/>
                  <a:gd name="T16" fmla="*/ 22 w 386"/>
                  <a:gd name="T17" fmla="*/ 367 h 386"/>
                  <a:gd name="T18" fmla="*/ 19 w 386"/>
                  <a:gd name="T19" fmla="*/ 363 h 386"/>
                  <a:gd name="T20" fmla="*/ 19 w 386"/>
                  <a:gd name="T21" fmla="*/ 351 h 386"/>
                  <a:gd name="T22" fmla="*/ 9 w 386"/>
                  <a:gd name="T23" fmla="*/ 342 h 386"/>
                  <a:gd name="T24" fmla="*/ 0 w 386"/>
                  <a:gd name="T25" fmla="*/ 351 h 386"/>
                  <a:gd name="T26" fmla="*/ 0 w 386"/>
                  <a:gd name="T27" fmla="*/ 363 h 386"/>
                  <a:gd name="T28" fmla="*/ 22 w 386"/>
                  <a:gd name="T29" fmla="*/ 386 h 386"/>
                  <a:gd name="T30" fmla="*/ 363 w 386"/>
                  <a:gd name="T31" fmla="*/ 386 h 386"/>
                  <a:gd name="T32" fmla="*/ 386 w 386"/>
                  <a:gd name="T33" fmla="*/ 363 h 386"/>
                  <a:gd name="T34" fmla="*/ 386 w 386"/>
                  <a:gd name="T35" fmla="*/ 23 h 386"/>
                  <a:gd name="T36" fmla="*/ 363 w 386"/>
                  <a:gd name="T37" fmla="*/ 0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6" h="386">
                    <a:moveTo>
                      <a:pt x="363" y="0"/>
                    </a:moveTo>
                    <a:cubicBezTo>
                      <a:pt x="351" y="0"/>
                      <a:pt x="351" y="0"/>
                      <a:pt x="351" y="0"/>
                    </a:cubicBezTo>
                    <a:cubicBezTo>
                      <a:pt x="346" y="0"/>
                      <a:pt x="342" y="4"/>
                      <a:pt x="342" y="10"/>
                    </a:cubicBezTo>
                    <a:cubicBezTo>
                      <a:pt x="342" y="15"/>
                      <a:pt x="346" y="19"/>
                      <a:pt x="351" y="19"/>
                    </a:cubicBezTo>
                    <a:cubicBezTo>
                      <a:pt x="363" y="19"/>
                      <a:pt x="363" y="19"/>
                      <a:pt x="363" y="19"/>
                    </a:cubicBezTo>
                    <a:cubicBezTo>
                      <a:pt x="365" y="19"/>
                      <a:pt x="367" y="21"/>
                      <a:pt x="367" y="23"/>
                    </a:cubicBezTo>
                    <a:cubicBezTo>
                      <a:pt x="367" y="363"/>
                      <a:pt x="367" y="363"/>
                      <a:pt x="367" y="363"/>
                    </a:cubicBezTo>
                    <a:cubicBezTo>
                      <a:pt x="367" y="365"/>
                      <a:pt x="365" y="367"/>
                      <a:pt x="363" y="367"/>
                    </a:cubicBezTo>
                    <a:cubicBezTo>
                      <a:pt x="22" y="367"/>
                      <a:pt x="22" y="367"/>
                      <a:pt x="22" y="367"/>
                    </a:cubicBezTo>
                    <a:cubicBezTo>
                      <a:pt x="20" y="367"/>
                      <a:pt x="19" y="365"/>
                      <a:pt x="19" y="363"/>
                    </a:cubicBezTo>
                    <a:cubicBezTo>
                      <a:pt x="19" y="351"/>
                      <a:pt x="19" y="351"/>
                      <a:pt x="19" y="351"/>
                    </a:cubicBezTo>
                    <a:cubicBezTo>
                      <a:pt x="19" y="346"/>
                      <a:pt x="15" y="342"/>
                      <a:pt x="9" y="342"/>
                    </a:cubicBezTo>
                    <a:cubicBezTo>
                      <a:pt x="4" y="342"/>
                      <a:pt x="0" y="346"/>
                      <a:pt x="0" y="351"/>
                    </a:cubicBezTo>
                    <a:cubicBezTo>
                      <a:pt x="0" y="363"/>
                      <a:pt x="0" y="363"/>
                      <a:pt x="0" y="363"/>
                    </a:cubicBezTo>
                    <a:cubicBezTo>
                      <a:pt x="0" y="376"/>
                      <a:pt x="10" y="386"/>
                      <a:pt x="22" y="386"/>
                    </a:cubicBezTo>
                    <a:cubicBezTo>
                      <a:pt x="363" y="386"/>
                      <a:pt x="363" y="386"/>
                      <a:pt x="363" y="386"/>
                    </a:cubicBezTo>
                    <a:cubicBezTo>
                      <a:pt x="376" y="386"/>
                      <a:pt x="386" y="376"/>
                      <a:pt x="386" y="363"/>
                    </a:cubicBezTo>
                    <a:cubicBezTo>
                      <a:pt x="386" y="23"/>
                      <a:pt x="386" y="23"/>
                      <a:pt x="386" y="23"/>
                    </a:cubicBezTo>
                    <a:cubicBezTo>
                      <a:pt x="386" y="10"/>
                      <a:pt x="376" y="0"/>
                      <a:pt x="363" y="0"/>
                    </a:cubicBezTo>
                    <a:close/>
                  </a:path>
                </a:pathLst>
              </a:custGeom>
              <a:grpFill/>
              <a:ln>
                <a:solidFill>
                  <a:srgbClr val="00B0F0"/>
                </a:solidFill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75" spc="400"/>
              </a:p>
            </p:txBody>
          </p:sp>
        </p:grpSp>
      </p:grpSp>
      <p:sp>
        <p:nvSpPr>
          <p:cNvPr id="42" name="Title 2">
            <a:extLst>
              <a:ext uri="{FF2B5EF4-FFF2-40B4-BE49-F238E27FC236}">
                <a16:creationId xmlns:a16="http://schemas.microsoft.com/office/drawing/2014/main" id="{89A8027F-BB17-FA44-81DB-D1DD9B7363B5}"/>
              </a:ext>
            </a:extLst>
          </p:cNvPr>
          <p:cNvSpPr txBox="1">
            <a:spLocks/>
          </p:cNvSpPr>
          <p:nvPr/>
        </p:nvSpPr>
        <p:spPr>
          <a:xfrm>
            <a:off x="7598355" y="2059076"/>
            <a:ext cx="4519675" cy="615361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333" cap="all" spc="400" dirty="0">
                <a:solidFill>
                  <a:schemeClr val="accent1">
                    <a:lumMod val="50000"/>
                  </a:schemeClr>
                </a:solidFill>
                <a:latin typeface="Myriad Pro Cond" panose="020B0506030403020204" pitchFamily="34" charset="0"/>
              </a:rPr>
              <a:t>discuss how adolescent brain development contributes to addictive vulnerability </a:t>
            </a:r>
          </a:p>
        </p:txBody>
      </p:sp>
      <p:sp>
        <p:nvSpPr>
          <p:cNvPr id="51" name="Title 2">
            <a:extLst>
              <a:ext uri="{FF2B5EF4-FFF2-40B4-BE49-F238E27FC236}">
                <a16:creationId xmlns:a16="http://schemas.microsoft.com/office/drawing/2014/main" id="{ADCAFC14-188A-0545-8FA4-CF9BBB96508A}"/>
              </a:ext>
            </a:extLst>
          </p:cNvPr>
          <p:cNvSpPr txBox="1">
            <a:spLocks/>
          </p:cNvSpPr>
          <p:nvPr/>
        </p:nvSpPr>
        <p:spPr>
          <a:xfrm>
            <a:off x="7598355" y="3463788"/>
            <a:ext cx="4299862" cy="410241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333" cap="all" spc="400" dirty="0">
                <a:solidFill>
                  <a:schemeClr val="accent1">
                    <a:lumMod val="50000"/>
                  </a:schemeClr>
                </a:solidFill>
                <a:latin typeface="Myriad Pro Cond" panose="020B0506030403020204" pitchFamily="34" charset="0"/>
              </a:rPr>
              <a:t>Discuss illicit drug use in Grades 8 through 12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71FCF97-E2A4-0347-9797-8D521B945FF0}"/>
              </a:ext>
            </a:extLst>
          </p:cNvPr>
          <p:cNvGrpSpPr/>
          <p:nvPr/>
        </p:nvGrpSpPr>
        <p:grpSpPr>
          <a:xfrm>
            <a:off x="819392" y="3310646"/>
            <a:ext cx="792969" cy="792967"/>
            <a:chOff x="4892821" y="3645849"/>
            <a:chExt cx="594727" cy="594725"/>
          </a:xfrm>
          <a:solidFill>
            <a:srgbClr val="00B0F0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D131999-3159-C94C-838F-FD1E7810553F}"/>
                </a:ext>
              </a:extLst>
            </p:cNvPr>
            <p:cNvSpPr/>
            <p:nvPr/>
          </p:nvSpPr>
          <p:spPr>
            <a:xfrm>
              <a:off x="4892821" y="3645849"/>
              <a:ext cx="594727" cy="594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spc="400"/>
            </a:p>
          </p:txBody>
        </p:sp>
        <p:sp>
          <p:nvSpPr>
            <p:cNvPr id="54" name="Freeform 157">
              <a:extLst>
                <a:ext uri="{FF2B5EF4-FFF2-40B4-BE49-F238E27FC236}">
                  <a16:creationId xmlns:a16="http://schemas.microsoft.com/office/drawing/2014/main" id="{60CFDE6E-ACEF-8D4E-98AF-A4B02876FE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7369" y="3795189"/>
              <a:ext cx="285631" cy="255061"/>
            </a:xfrm>
            <a:custGeom>
              <a:avLst/>
              <a:gdLst>
                <a:gd name="T0" fmla="*/ 455 w 477"/>
                <a:gd name="T1" fmla="*/ 118 h 425"/>
                <a:gd name="T2" fmla="*/ 363 w 477"/>
                <a:gd name="T3" fmla="*/ 118 h 425"/>
                <a:gd name="T4" fmla="*/ 341 w 477"/>
                <a:gd name="T5" fmla="*/ 141 h 425"/>
                <a:gd name="T6" fmla="*/ 341 w 477"/>
                <a:gd name="T7" fmla="*/ 403 h 425"/>
                <a:gd name="T8" fmla="*/ 341 w 477"/>
                <a:gd name="T9" fmla="*/ 406 h 425"/>
                <a:gd name="T10" fmla="*/ 306 w 477"/>
                <a:gd name="T11" fmla="*/ 406 h 425"/>
                <a:gd name="T12" fmla="*/ 307 w 477"/>
                <a:gd name="T13" fmla="*/ 403 h 425"/>
                <a:gd name="T14" fmla="*/ 307 w 477"/>
                <a:gd name="T15" fmla="*/ 23 h 425"/>
                <a:gd name="T16" fmla="*/ 284 w 477"/>
                <a:gd name="T17" fmla="*/ 0 h 425"/>
                <a:gd name="T18" fmla="*/ 193 w 477"/>
                <a:gd name="T19" fmla="*/ 0 h 425"/>
                <a:gd name="T20" fmla="*/ 170 w 477"/>
                <a:gd name="T21" fmla="*/ 23 h 425"/>
                <a:gd name="T22" fmla="*/ 170 w 477"/>
                <a:gd name="T23" fmla="*/ 403 h 425"/>
                <a:gd name="T24" fmla="*/ 171 w 477"/>
                <a:gd name="T25" fmla="*/ 406 h 425"/>
                <a:gd name="T26" fmla="*/ 136 w 477"/>
                <a:gd name="T27" fmla="*/ 406 h 425"/>
                <a:gd name="T28" fmla="*/ 136 w 477"/>
                <a:gd name="T29" fmla="*/ 403 h 425"/>
                <a:gd name="T30" fmla="*/ 136 w 477"/>
                <a:gd name="T31" fmla="*/ 259 h 425"/>
                <a:gd name="T32" fmla="*/ 114 w 477"/>
                <a:gd name="T33" fmla="*/ 236 h 425"/>
                <a:gd name="T34" fmla="*/ 22 w 477"/>
                <a:gd name="T35" fmla="*/ 236 h 425"/>
                <a:gd name="T36" fmla="*/ 0 w 477"/>
                <a:gd name="T37" fmla="*/ 259 h 425"/>
                <a:gd name="T38" fmla="*/ 0 w 477"/>
                <a:gd name="T39" fmla="*/ 403 h 425"/>
                <a:gd name="T40" fmla="*/ 22 w 477"/>
                <a:gd name="T41" fmla="*/ 425 h 425"/>
                <a:gd name="T42" fmla="*/ 68 w 477"/>
                <a:gd name="T43" fmla="*/ 425 h 425"/>
                <a:gd name="T44" fmla="*/ 114 w 477"/>
                <a:gd name="T45" fmla="*/ 425 h 425"/>
                <a:gd name="T46" fmla="*/ 193 w 477"/>
                <a:gd name="T47" fmla="*/ 425 h 425"/>
                <a:gd name="T48" fmla="*/ 284 w 477"/>
                <a:gd name="T49" fmla="*/ 425 h 425"/>
                <a:gd name="T50" fmla="*/ 363 w 477"/>
                <a:gd name="T51" fmla="*/ 425 h 425"/>
                <a:gd name="T52" fmla="*/ 455 w 477"/>
                <a:gd name="T53" fmla="*/ 425 h 425"/>
                <a:gd name="T54" fmla="*/ 477 w 477"/>
                <a:gd name="T55" fmla="*/ 403 h 425"/>
                <a:gd name="T56" fmla="*/ 477 w 477"/>
                <a:gd name="T57" fmla="*/ 141 h 425"/>
                <a:gd name="T58" fmla="*/ 455 w 477"/>
                <a:gd name="T59" fmla="*/ 118 h 425"/>
                <a:gd name="T60" fmla="*/ 68 w 477"/>
                <a:gd name="T61" fmla="*/ 406 h 425"/>
                <a:gd name="T62" fmla="*/ 22 w 477"/>
                <a:gd name="T63" fmla="*/ 406 h 425"/>
                <a:gd name="T64" fmla="*/ 19 w 477"/>
                <a:gd name="T65" fmla="*/ 403 h 425"/>
                <a:gd name="T66" fmla="*/ 19 w 477"/>
                <a:gd name="T67" fmla="*/ 259 h 425"/>
                <a:gd name="T68" fmla="*/ 22 w 477"/>
                <a:gd name="T69" fmla="*/ 255 h 425"/>
                <a:gd name="T70" fmla="*/ 114 w 477"/>
                <a:gd name="T71" fmla="*/ 255 h 425"/>
                <a:gd name="T72" fmla="*/ 118 w 477"/>
                <a:gd name="T73" fmla="*/ 259 h 425"/>
                <a:gd name="T74" fmla="*/ 118 w 477"/>
                <a:gd name="T75" fmla="*/ 403 h 425"/>
                <a:gd name="T76" fmla="*/ 114 w 477"/>
                <a:gd name="T77" fmla="*/ 406 h 425"/>
                <a:gd name="T78" fmla="*/ 68 w 477"/>
                <a:gd name="T79" fmla="*/ 406 h 425"/>
                <a:gd name="T80" fmla="*/ 193 w 477"/>
                <a:gd name="T81" fmla="*/ 406 h 425"/>
                <a:gd name="T82" fmla="*/ 189 w 477"/>
                <a:gd name="T83" fmla="*/ 403 h 425"/>
                <a:gd name="T84" fmla="*/ 189 w 477"/>
                <a:gd name="T85" fmla="*/ 23 h 425"/>
                <a:gd name="T86" fmla="*/ 193 w 477"/>
                <a:gd name="T87" fmla="*/ 19 h 425"/>
                <a:gd name="T88" fmla="*/ 284 w 477"/>
                <a:gd name="T89" fmla="*/ 19 h 425"/>
                <a:gd name="T90" fmla="*/ 288 w 477"/>
                <a:gd name="T91" fmla="*/ 23 h 425"/>
                <a:gd name="T92" fmla="*/ 288 w 477"/>
                <a:gd name="T93" fmla="*/ 403 h 425"/>
                <a:gd name="T94" fmla="*/ 284 w 477"/>
                <a:gd name="T95" fmla="*/ 406 h 425"/>
                <a:gd name="T96" fmla="*/ 193 w 477"/>
                <a:gd name="T97" fmla="*/ 406 h 425"/>
                <a:gd name="T98" fmla="*/ 363 w 477"/>
                <a:gd name="T99" fmla="*/ 406 h 425"/>
                <a:gd name="T100" fmla="*/ 359 w 477"/>
                <a:gd name="T101" fmla="*/ 403 h 425"/>
                <a:gd name="T102" fmla="*/ 359 w 477"/>
                <a:gd name="T103" fmla="*/ 141 h 425"/>
                <a:gd name="T104" fmla="*/ 363 w 477"/>
                <a:gd name="T105" fmla="*/ 137 h 425"/>
                <a:gd name="T106" fmla="*/ 455 w 477"/>
                <a:gd name="T107" fmla="*/ 137 h 425"/>
                <a:gd name="T108" fmla="*/ 458 w 477"/>
                <a:gd name="T109" fmla="*/ 141 h 425"/>
                <a:gd name="T110" fmla="*/ 458 w 477"/>
                <a:gd name="T111" fmla="*/ 403 h 425"/>
                <a:gd name="T112" fmla="*/ 455 w 477"/>
                <a:gd name="T113" fmla="*/ 406 h 425"/>
                <a:gd name="T114" fmla="*/ 363 w 477"/>
                <a:gd name="T115" fmla="*/ 406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77" h="425">
                  <a:moveTo>
                    <a:pt x="455" y="118"/>
                  </a:moveTo>
                  <a:cubicBezTo>
                    <a:pt x="363" y="118"/>
                    <a:pt x="363" y="118"/>
                    <a:pt x="363" y="118"/>
                  </a:cubicBezTo>
                  <a:cubicBezTo>
                    <a:pt x="351" y="118"/>
                    <a:pt x="341" y="128"/>
                    <a:pt x="341" y="141"/>
                  </a:cubicBezTo>
                  <a:cubicBezTo>
                    <a:pt x="341" y="403"/>
                    <a:pt x="341" y="403"/>
                    <a:pt x="341" y="403"/>
                  </a:cubicBezTo>
                  <a:cubicBezTo>
                    <a:pt x="341" y="404"/>
                    <a:pt x="341" y="405"/>
                    <a:pt x="341" y="406"/>
                  </a:cubicBezTo>
                  <a:cubicBezTo>
                    <a:pt x="306" y="406"/>
                    <a:pt x="306" y="406"/>
                    <a:pt x="306" y="406"/>
                  </a:cubicBezTo>
                  <a:cubicBezTo>
                    <a:pt x="307" y="405"/>
                    <a:pt x="307" y="404"/>
                    <a:pt x="307" y="403"/>
                  </a:cubicBezTo>
                  <a:cubicBezTo>
                    <a:pt x="307" y="23"/>
                    <a:pt x="307" y="23"/>
                    <a:pt x="307" y="23"/>
                  </a:cubicBezTo>
                  <a:cubicBezTo>
                    <a:pt x="307" y="10"/>
                    <a:pt x="297" y="0"/>
                    <a:pt x="284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80" y="0"/>
                    <a:pt x="170" y="10"/>
                    <a:pt x="170" y="23"/>
                  </a:cubicBezTo>
                  <a:cubicBezTo>
                    <a:pt x="170" y="403"/>
                    <a:pt x="170" y="403"/>
                    <a:pt x="170" y="403"/>
                  </a:cubicBezTo>
                  <a:cubicBezTo>
                    <a:pt x="170" y="404"/>
                    <a:pt x="170" y="405"/>
                    <a:pt x="171" y="406"/>
                  </a:cubicBezTo>
                  <a:cubicBezTo>
                    <a:pt x="136" y="406"/>
                    <a:pt x="136" y="406"/>
                    <a:pt x="136" y="406"/>
                  </a:cubicBezTo>
                  <a:cubicBezTo>
                    <a:pt x="136" y="405"/>
                    <a:pt x="136" y="404"/>
                    <a:pt x="136" y="403"/>
                  </a:cubicBezTo>
                  <a:cubicBezTo>
                    <a:pt x="136" y="259"/>
                    <a:pt x="136" y="259"/>
                    <a:pt x="136" y="259"/>
                  </a:cubicBezTo>
                  <a:cubicBezTo>
                    <a:pt x="136" y="246"/>
                    <a:pt x="126" y="236"/>
                    <a:pt x="114" y="236"/>
                  </a:cubicBezTo>
                  <a:cubicBezTo>
                    <a:pt x="22" y="236"/>
                    <a:pt x="22" y="236"/>
                    <a:pt x="22" y="236"/>
                  </a:cubicBezTo>
                  <a:cubicBezTo>
                    <a:pt x="10" y="236"/>
                    <a:pt x="0" y="246"/>
                    <a:pt x="0" y="259"/>
                  </a:cubicBezTo>
                  <a:cubicBezTo>
                    <a:pt x="0" y="403"/>
                    <a:pt x="0" y="403"/>
                    <a:pt x="0" y="403"/>
                  </a:cubicBezTo>
                  <a:cubicBezTo>
                    <a:pt x="0" y="415"/>
                    <a:pt x="10" y="425"/>
                    <a:pt x="22" y="425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114" y="425"/>
                    <a:pt x="114" y="425"/>
                    <a:pt x="114" y="425"/>
                  </a:cubicBezTo>
                  <a:cubicBezTo>
                    <a:pt x="193" y="425"/>
                    <a:pt x="193" y="425"/>
                    <a:pt x="193" y="425"/>
                  </a:cubicBezTo>
                  <a:cubicBezTo>
                    <a:pt x="284" y="425"/>
                    <a:pt x="284" y="425"/>
                    <a:pt x="284" y="425"/>
                  </a:cubicBezTo>
                  <a:cubicBezTo>
                    <a:pt x="363" y="425"/>
                    <a:pt x="363" y="425"/>
                    <a:pt x="363" y="425"/>
                  </a:cubicBezTo>
                  <a:cubicBezTo>
                    <a:pt x="455" y="425"/>
                    <a:pt x="455" y="425"/>
                    <a:pt x="455" y="425"/>
                  </a:cubicBezTo>
                  <a:cubicBezTo>
                    <a:pt x="467" y="425"/>
                    <a:pt x="477" y="415"/>
                    <a:pt x="477" y="403"/>
                  </a:cubicBezTo>
                  <a:cubicBezTo>
                    <a:pt x="477" y="141"/>
                    <a:pt x="477" y="141"/>
                    <a:pt x="477" y="141"/>
                  </a:cubicBezTo>
                  <a:cubicBezTo>
                    <a:pt x="477" y="128"/>
                    <a:pt x="467" y="118"/>
                    <a:pt x="455" y="118"/>
                  </a:cubicBezTo>
                  <a:close/>
                  <a:moveTo>
                    <a:pt x="68" y="406"/>
                  </a:moveTo>
                  <a:cubicBezTo>
                    <a:pt x="22" y="406"/>
                    <a:pt x="22" y="406"/>
                    <a:pt x="22" y="406"/>
                  </a:cubicBezTo>
                  <a:cubicBezTo>
                    <a:pt x="20" y="406"/>
                    <a:pt x="19" y="405"/>
                    <a:pt x="19" y="403"/>
                  </a:cubicBezTo>
                  <a:cubicBezTo>
                    <a:pt x="19" y="259"/>
                    <a:pt x="19" y="259"/>
                    <a:pt x="19" y="259"/>
                  </a:cubicBezTo>
                  <a:cubicBezTo>
                    <a:pt x="19" y="257"/>
                    <a:pt x="20" y="255"/>
                    <a:pt x="22" y="255"/>
                  </a:cubicBezTo>
                  <a:cubicBezTo>
                    <a:pt x="114" y="255"/>
                    <a:pt x="114" y="255"/>
                    <a:pt x="114" y="255"/>
                  </a:cubicBezTo>
                  <a:cubicBezTo>
                    <a:pt x="116" y="255"/>
                    <a:pt x="118" y="257"/>
                    <a:pt x="118" y="259"/>
                  </a:cubicBezTo>
                  <a:cubicBezTo>
                    <a:pt x="118" y="403"/>
                    <a:pt x="118" y="403"/>
                    <a:pt x="118" y="403"/>
                  </a:cubicBezTo>
                  <a:cubicBezTo>
                    <a:pt x="118" y="405"/>
                    <a:pt x="116" y="406"/>
                    <a:pt x="114" y="406"/>
                  </a:cubicBezTo>
                  <a:lnTo>
                    <a:pt x="68" y="406"/>
                  </a:lnTo>
                  <a:close/>
                  <a:moveTo>
                    <a:pt x="193" y="406"/>
                  </a:moveTo>
                  <a:cubicBezTo>
                    <a:pt x="191" y="406"/>
                    <a:pt x="189" y="405"/>
                    <a:pt x="189" y="403"/>
                  </a:cubicBezTo>
                  <a:cubicBezTo>
                    <a:pt x="189" y="23"/>
                    <a:pt x="189" y="23"/>
                    <a:pt x="189" y="23"/>
                  </a:cubicBezTo>
                  <a:cubicBezTo>
                    <a:pt x="189" y="21"/>
                    <a:pt x="191" y="19"/>
                    <a:pt x="193" y="19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286" y="19"/>
                    <a:pt x="288" y="21"/>
                    <a:pt x="288" y="23"/>
                  </a:cubicBezTo>
                  <a:cubicBezTo>
                    <a:pt x="288" y="403"/>
                    <a:pt x="288" y="403"/>
                    <a:pt x="288" y="403"/>
                  </a:cubicBezTo>
                  <a:cubicBezTo>
                    <a:pt x="288" y="405"/>
                    <a:pt x="286" y="406"/>
                    <a:pt x="284" y="406"/>
                  </a:cubicBezTo>
                  <a:lnTo>
                    <a:pt x="193" y="406"/>
                  </a:lnTo>
                  <a:close/>
                  <a:moveTo>
                    <a:pt x="363" y="406"/>
                  </a:moveTo>
                  <a:cubicBezTo>
                    <a:pt x="361" y="406"/>
                    <a:pt x="359" y="405"/>
                    <a:pt x="359" y="403"/>
                  </a:cubicBezTo>
                  <a:cubicBezTo>
                    <a:pt x="359" y="141"/>
                    <a:pt x="359" y="141"/>
                    <a:pt x="359" y="141"/>
                  </a:cubicBezTo>
                  <a:cubicBezTo>
                    <a:pt x="359" y="139"/>
                    <a:pt x="361" y="137"/>
                    <a:pt x="363" y="137"/>
                  </a:cubicBezTo>
                  <a:cubicBezTo>
                    <a:pt x="455" y="137"/>
                    <a:pt x="455" y="137"/>
                    <a:pt x="455" y="137"/>
                  </a:cubicBezTo>
                  <a:cubicBezTo>
                    <a:pt x="457" y="137"/>
                    <a:pt x="458" y="139"/>
                    <a:pt x="458" y="141"/>
                  </a:cubicBezTo>
                  <a:cubicBezTo>
                    <a:pt x="458" y="403"/>
                    <a:pt x="458" y="403"/>
                    <a:pt x="458" y="403"/>
                  </a:cubicBezTo>
                  <a:cubicBezTo>
                    <a:pt x="458" y="405"/>
                    <a:pt x="457" y="406"/>
                    <a:pt x="455" y="406"/>
                  </a:cubicBezTo>
                  <a:lnTo>
                    <a:pt x="363" y="4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675" spc="400"/>
            </a:p>
          </p:txBody>
        </p:sp>
      </p:grpSp>
      <p:sp>
        <p:nvSpPr>
          <p:cNvPr id="55" name="Title 2">
            <a:extLst>
              <a:ext uri="{FF2B5EF4-FFF2-40B4-BE49-F238E27FC236}">
                <a16:creationId xmlns:a16="http://schemas.microsoft.com/office/drawing/2014/main" id="{FF272142-ADBF-C44B-BE48-7113EE8F5C96}"/>
              </a:ext>
            </a:extLst>
          </p:cNvPr>
          <p:cNvSpPr txBox="1">
            <a:spLocks/>
          </p:cNvSpPr>
          <p:nvPr/>
        </p:nvSpPr>
        <p:spPr>
          <a:xfrm>
            <a:off x="7524743" y="4677592"/>
            <a:ext cx="4519675" cy="615361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1333" cap="all" spc="400" dirty="0">
                <a:solidFill>
                  <a:schemeClr val="accent1">
                    <a:lumMod val="50000"/>
                  </a:schemeClr>
                </a:solidFill>
                <a:latin typeface="Myriad Pro Cond" panose="020B0506030403020204" pitchFamily="34" charset="0"/>
              </a:rPr>
              <a:t>Discuss persistent use of opioids in pediatric patients following surgery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D868A07-B1AF-BF41-971F-788764F90C21}"/>
              </a:ext>
            </a:extLst>
          </p:cNvPr>
          <p:cNvGrpSpPr/>
          <p:nvPr/>
        </p:nvGrpSpPr>
        <p:grpSpPr>
          <a:xfrm>
            <a:off x="6435277" y="3322099"/>
            <a:ext cx="792969" cy="792967"/>
            <a:chOff x="4892821" y="1547349"/>
            <a:chExt cx="594727" cy="594725"/>
          </a:xfrm>
          <a:solidFill>
            <a:srgbClr val="00B0F0"/>
          </a:solidFill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0069855-9296-1B44-BF27-7709A9374DEC}"/>
                </a:ext>
              </a:extLst>
            </p:cNvPr>
            <p:cNvSpPr/>
            <p:nvPr/>
          </p:nvSpPr>
          <p:spPr>
            <a:xfrm>
              <a:off x="4892821" y="1547349"/>
              <a:ext cx="594727" cy="594725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spc="40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23C57F1-03D6-F346-9EEA-37341915D2DD}"/>
                </a:ext>
              </a:extLst>
            </p:cNvPr>
            <p:cNvGrpSpPr/>
            <p:nvPr/>
          </p:nvGrpSpPr>
          <p:grpSpPr>
            <a:xfrm>
              <a:off x="5059310" y="1717660"/>
              <a:ext cx="261748" cy="254105"/>
              <a:chOff x="5529264" y="1682751"/>
              <a:chExt cx="434975" cy="422275"/>
            </a:xfrm>
            <a:grpFill/>
          </p:grpSpPr>
          <p:sp>
            <p:nvSpPr>
              <p:cNvPr id="59" name="Freeform 107">
                <a:extLst>
                  <a:ext uri="{FF2B5EF4-FFF2-40B4-BE49-F238E27FC236}">
                    <a16:creationId xmlns:a16="http://schemas.microsoft.com/office/drawing/2014/main" id="{F9BC1E7F-EB4E-884D-9D8E-81BD9B74B8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29264" y="1682751"/>
                <a:ext cx="382588" cy="369888"/>
              </a:xfrm>
              <a:custGeom>
                <a:avLst/>
                <a:gdLst>
                  <a:gd name="T0" fmla="*/ 385 w 385"/>
                  <a:gd name="T1" fmla="*/ 350 h 372"/>
                  <a:gd name="T2" fmla="*/ 385 w 385"/>
                  <a:gd name="T3" fmla="*/ 22 h 372"/>
                  <a:gd name="T4" fmla="*/ 363 w 385"/>
                  <a:gd name="T5" fmla="*/ 0 h 372"/>
                  <a:gd name="T6" fmla="*/ 22 w 385"/>
                  <a:gd name="T7" fmla="*/ 0 h 372"/>
                  <a:gd name="T8" fmla="*/ 0 w 385"/>
                  <a:gd name="T9" fmla="*/ 22 h 372"/>
                  <a:gd name="T10" fmla="*/ 0 w 385"/>
                  <a:gd name="T11" fmla="*/ 350 h 372"/>
                  <a:gd name="T12" fmla="*/ 22 w 385"/>
                  <a:gd name="T13" fmla="*/ 372 h 372"/>
                  <a:gd name="T14" fmla="*/ 363 w 385"/>
                  <a:gd name="T15" fmla="*/ 372 h 372"/>
                  <a:gd name="T16" fmla="*/ 385 w 385"/>
                  <a:gd name="T17" fmla="*/ 350 h 372"/>
                  <a:gd name="T18" fmla="*/ 18 w 385"/>
                  <a:gd name="T19" fmla="*/ 350 h 372"/>
                  <a:gd name="T20" fmla="*/ 18 w 385"/>
                  <a:gd name="T21" fmla="*/ 22 h 372"/>
                  <a:gd name="T22" fmla="*/ 22 w 385"/>
                  <a:gd name="T23" fmla="*/ 19 h 372"/>
                  <a:gd name="T24" fmla="*/ 363 w 385"/>
                  <a:gd name="T25" fmla="*/ 19 h 372"/>
                  <a:gd name="T26" fmla="*/ 366 w 385"/>
                  <a:gd name="T27" fmla="*/ 22 h 372"/>
                  <a:gd name="T28" fmla="*/ 366 w 385"/>
                  <a:gd name="T29" fmla="*/ 350 h 372"/>
                  <a:gd name="T30" fmla="*/ 363 w 385"/>
                  <a:gd name="T31" fmla="*/ 354 h 372"/>
                  <a:gd name="T32" fmla="*/ 22 w 385"/>
                  <a:gd name="T33" fmla="*/ 354 h 372"/>
                  <a:gd name="T34" fmla="*/ 18 w 385"/>
                  <a:gd name="T35" fmla="*/ 350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85" h="372">
                    <a:moveTo>
                      <a:pt x="385" y="350"/>
                    </a:moveTo>
                    <a:cubicBezTo>
                      <a:pt x="385" y="22"/>
                      <a:pt x="385" y="22"/>
                      <a:pt x="385" y="22"/>
                    </a:cubicBezTo>
                    <a:cubicBezTo>
                      <a:pt x="385" y="10"/>
                      <a:pt x="375" y="0"/>
                      <a:pt x="36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350"/>
                      <a:pt x="0" y="350"/>
                      <a:pt x="0" y="350"/>
                    </a:cubicBezTo>
                    <a:cubicBezTo>
                      <a:pt x="0" y="362"/>
                      <a:pt x="10" y="372"/>
                      <a:pt x="22" y="372"/>
                    </a:cubicBezTo>
                    <a:cubicBezTo>
                      <a:pt x="363" y="372"/>
                      <a:pt x="363" y="372"/>
                      <a:pt x="363" y="372"/>
                    </a:cubicBezTo>
                    <a:cubicBezTo>
                      <a:pt x="375" y="372"/>
                      <a:pt x="385" y="362"/>
                      <a:pt x="385" y="350"/>
                    </a:cubicBezTo>
                    <a:close/>
                    <a:moveTo>
                      <a:pt x="18" y="350"/>
                    </a:move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0"/>
                      <a:pt x="20" y="19"/>
                      <a:pt x="22" y="19"/>
                    </a:cubicBezTo>
                    <a:cubicBezTo>
                      <a:pt x="363" y="19"/>
                      <a:pt x="363" y="19"/>
                      <a:pt x="363" y="19"/>
                    </a:cubicBezTo>
                    <a:cubicBezTo>
                      <a:pt x="365" y="19"/>
                      <a:pt x="366" y="20"/>
                      <a:pt x="366" y="22"/>
                    </a:cubicBezTo>
                    <a:cubicBezTo>
                      <a:pt x="366" y="350"/>
                      <a:pt x="366" y="350"/>
                      <a:pt x="366" y="350"/>
                    </a:cubicBezTo>
                    <a:cubicBezTo>
                      <a:pt x="366" y="352"/>
                      <a:pt x="365" y="354"/>
                      <a:pt x="363" y="354"/>
                    </a:cubicBezTo>
                    <a:cubicBezTo>
                      <a:pt x="22" y="354"/>
                      <a:pt x="22" y="354"/>
                      <a:pt x="22" y="354"/>
                    </a:cubicBezTo>
                    <a:cubicBezTo>
                      <a:pt x="20" y="354"/>
                      <a:pt x="18" y="352"/>
                      <a:pt x="18" y="350"/>
                    </a:cubicBezTo>
                    <a:close/>
                  </a:path>
                </a:pathLst>
              </a:custGeom>
              <a:grpFill/>
              <a:ln>
                <a:solidFill>
                  <a:srgbClr val="00B0F0"/>
                </a:solidFill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75" spc="400"/>
              </a:p>
            </p:txBody>
          </p:sp>
          <p:sp>
            <p:nvSpPr>
              <p:cNvPr id="60" name="Freeform 108">
                <a:extLst>
                  <a:ext uri="{FF2B5EF4-FFF2-40B4-BE49-F238E27FC236}">
                    <a16:creationId xmlns:a16="http://schemas.microsoft.com/office/drawing/2014/main" id="{559F7F57-4533-584B-911F-763B1A5790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37226" y="1774826"/>
                <a:ext cx="57150" cy="57150"/>
              </a:xfrm>
              <a:custGeom>
                <a:avLst/>
                <a:gdLst>
                  <a:gd name="T0" fmla="*/ 29 w 58"/>
                  <a:gd name="T1" fmla="*/ 58 h 58"/>
                  <a:gd name="T2" fmla="*/ 58 w 58"/>
                  <a:gd name="T3" fmla="*/ 29 h 58"/>
                  <a:gd name="T4" fmla="*/ 29 w 58"/>
                  <a:gd name="T5" fmla="*/ 0 h 58"/>
                  <a:gd name="T6" fmla="*/ 0 w 58"/>
                  <a:gd name="T7" fmla="*/ 29 h 58"/>
                  <a:gd name="T8" fmla="*/ 29 w 58"/>
                  <a:gd name="T9" fmla="*/ 58 h 58"/>
                  <a:gd name="T10" fmla="*/ 29 w 58"/>
                  <a:gd name="T11" fmla="*/ 18 h 58"/>
                  <a:gd name="T12" fmla="*/ 40 w 58"/>
                  <a:gd name="T13" fmla="*/ 29 h 58"/>
                  <a:gd name="T14" fmla="*/ 29 w 58"/>
                  <a:gd name="T15" fmla="*/ 39 h 58"/>
                  <a:gd name="T16" fmla="*/ 19 w 58"/>
                  <a:gd name="T17" fmla="*/ 29 h 58"/>
                  <a:gd name="T18" fmla="*/ 29 w 58"/>
                  <a:gd name="T19" fmla="*/ 1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58">
                    <a:moveTo>
                      <a:pt x="29" y="58"/>
                    </a:moveTo>
                    <a:cubicBezTo>
                      <a:pt x="45" y="58"/>
                      <a:pt x="58" y="45"/>
                      <a:pt x="58" y="29"/>
                    </a:cubicBezTo>
                    <a:cubicBezTo>
                      <a:pt x="58" y="13"/>
                      <a:pt x="45" y="0"/>
                      <a:pt x="29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45"/>
                      <a:pt x="13" y="58"/>
                      <a:pt x="29" y="58"/>
                    </a:cubicBezTo>
                    <a:close/>
                    <a:moveTo>
                      <a:pt x="29" y="18"/>
                    </a:moveTo>
                    <a:cubicBezTo>
                      <a:pt x="35" y="18"/>
                      <a:pt x="40" y="23"/>
                      <a:pt x="40" y="29"/>
                    </a:cubicBezTo>
                    <a:cubicBezTo>
                      <a:pt x="40" y="34"/>
                      <a:pt x="35" y="39"/>
                      <a:pt x="29" y="39"/>
                    </a:cubicBezTo>
                    <a:cubicBezTo>
                      <a:pt x="24" y="39"/>
                      <a:pt x="19" y="34"/>
                      <a:pt x="19" y="29"/>
                    </a:cubicBezTo>
                    <a:cubicBezTo>
                      <a:pt x="19" y="23"/>
                      <a:pt x="24" y="18"/>
                      <a:pt x="29" y="18"/>
                    </a:cubicBezTo>
                    <a:close/>
                  </a:path>
                </a:pathLst>
              </a:custGeom>
              <a:grpFill/>
              <a:ln>
                <a:solidFill>
                  <a:srgbClr val="00B0F0"/>
                </a:solidFill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75" spc="400"/>
              </a:p>
            </p:txBody>
          </p:sp>
          <p:sp>
            <p:nvSpPr>
              <p:cNvPr id="61" name="Freeform 110">
                <a:extLst>
                  <a:ext uri="{FF2B5EF4-FFF2-40B4-BE49-F238E27FC236}">
                    <a16:creationId xmlns:a16="http://schemas.microsoft.com/office/drawing/2014/main" id="{87F778DF-6975-7042-9535-264B623900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0064" y="1720851"/>
                <a:ext cx="384175" cy="384175"/>
              </a:xfrm>
              <a:custGeom>
                <a:avLst/>
                <a:gdLst>
                  <a:gd name="T0" fmla="*/ 363 w 386"/>
                  <a:gd name="T1" fmla="*/ 0 h 386"/>
                  <a:gd name="T2" fmla="*/ 351 w 386"/>
                  <a:gd name="T3" fmla="*/ 0 h 386"/>
                  <a:gd name="T4" fmla="*/ 342 w 386"/>
                  <a:gd name="T5" fmla="*/ 10 h 386"/>
                  <a:gd name="T6" fmla="*/ 351 w 386"/>
                  <a:gd name="T7" fmla="*/ 19 h 386"/>
                  <a:gd name="T8" fmla="*/ 363 w 386"/>
                  <a:gd name="T9" fmla="*/ 19 h 386"/>
                  <a:gd name="T10" fmla="*/ 367 w 386"/>
                  <a:gd name="T11" fmla="*/ 23 h 386"/>
                  <a:gd name="T12" fmla="*/ 367 w 386"/>
                  <a:gd name="T13" fmla="*/ 363 h 386"/>
                  <a:gd name="T14" fmla="*/ 363 w 386"/>
                  <a:gd name="T15" fmla="*/ 367 h 386"/>
                  <a:gd name="T16" fmla="*/ 22 w 386"/>
                  <a:gd name="T17" fmla="*/ 367 h 386"/>
                  <a:gd name="T18" fmla="*/ 19 w 386"/>
                  <a:gd name="T19" fmla="*/ 363 h 386"/>
                  <a:gd name="T20" fmla="*/ 19 w 386"/>
                  <a:gd name="T21" fmla="*/ 351 h 386"/>
                  <a:gd name="T22" fmla="*/ 9 w 386"/>
                  <a:gd name="T23" fmla="*/ 342 h 386"/>
                  <a:gd name="T24" fmla="*/ 0 w 386"/>
                  <a:gd name="T25" fmla="*/ 351 h 386"/>
                  <a:gd name="T26" fmla="*/ 0 w 386"/>
                  <a:gd name="T27" fmla="*/ 363 h 386"/>
                  <a:gd name="T28" fmla="*/ 22 w 386"/>
                  <a:gd name="T29" fmla="*/ 386 h 386"/>
                  <a:gd name="T30" fmla="*/ 363 w 386"/>
                  <a:gd name="T31" fmla="*/ 386 h 386"/>
                  <a:gd name="T32" fmla="*/ 386 w 386"/>
                  <a:gd name="T33" fmla="*/ 363 h 386"/>
                  <a:gd name="T34" fmla="*/ 386 w 386"/>
                  <a:gd name="T35" fmla="*/ 23 h 386"/>
                  <a:gd name="T36" fmla="*/ 363 w 386"/>
                  <a:gd name="T37" fmla="*/ 0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6" h="386">
                    <a:moveTo>
                      <a:pt x="363" y="0"/>
                    </a:moveTo>
                    <a:cubicBezTo>
                      <a:pt x="351" y="0"/>
                      <a:pt x="351" y="0"/>
                      <a:pt x="351" y="0"/>
                    </a:cubicBezTo>
                    <a:cubicBezTo>
                      <a:pt x="346" y="0"/>
                      <a:pt x="342" y="4"/>
                      <a:pt x="342" y="10"/>
                    </a:cubicBezTo>
                    <a:cubicBezTo>
                      <a:pt x="342" y="15"/>
                      <a:pt x="346" y="19"/>
                      <a:pt x="351" y="19"/>
                    </a:cubicBezTo>
                    <a:cubicBezTo>
                      <a:pt x="363" y="19"/>
                      <a:pt x="363" y="19"/>
                      <a:pt x="363" y="19"/>
                    </a:cubicBezTo>
                    <a:cubicBezTo>
                      <a:pt x="365" y="19"/>
                      <a:pt x="367" y="21"/>
                      <a:pt x="367" y="23"/>
                    </a:cubicBezTo>
                    <a:cubicBezTo>
                      <a:pt x="367" y="363"/>
                      <a:pt x="367" y="363"/>
                      <a:pt x="367" y="363"/>
                    </a:cubicBezTo>
                    <a:cubicBezTo>
                      <a:pt x="367" y="365"/>
                      <a:pt x="365" y="367"/>
                      <a:pt x="363" y="367"/>
                    </a:cubicBezTo>
                    <a:cubicBezTo>
                      <a:pt x="22" y="367"/>
                      <a:pt x="22" y="367"/>
                      <a:pt x="22" y="367"/>
                    </a:cubicBezTo>
                    <a:cubicBezTo>
                      <a:pt x="20" y="367"/>
                      <a:pt x="19" y="365"/>
                      <a:pt x="19" y="363"/>
                    </a:cubicBezTo>
                    <a:cubicBezTo>
                      <a:pt x="19" y="351"/>
                      <a:pt x="19" y="351"/>
                      <a:pt x="19" y="351"/>
                    </a:cubicBezTo>
                    <a:cubicBezTo>
                      <a:pt x="19" y="346"/>
                      <a:pt x="15" y="342"/>
                      <a:pt x="9" y="342"/>
                    </a:cubicBezTo>
                    <a:cubicBezTo>
                      <a:pt x="4" y="342"/>
                      <a:pt x="0" y="346"/>
                      <a:pt x="0" y="351"/>
                    </a:cubicBezTo>
                    <a:cubicBezTo>
                      <a:pt x="0" y="363"/>
                      <a:pt x="0" y="363"/>
                      <a:pt x="0" y="363"/>
                    </a:cubicBezTo>
                    <a:cubicBezTo>
                      <a:pt x="0" y="376"/>
                      <a:pt x="10" y="386"/>
                      <a:pt x="22" y="386"/>
                    </a:cubicBezTo>
                    <a:cubicBezTo>
                      <a:pt x="363" y="386"/>
                      <a:pt x="363" y="386"/>
                      <a:pt x="363" y="386"/>
                    </a:cubicBezTo>
                    <a:cubicBezTo>
                      <a:pt x="376" y="386"/>
                      <a:pt x="386" y="376"/>
                      <a:pt x="386" y="363"/>
                    </a:cubicBezTo>
                    <a:cubicBezTo>
                      <a:pt x="386" y="23"/>
                      <a:pt x="386" y="23"/>
                      <a:pt x="386" y="23"/>
                    </a:cubicBezTo>
                    <a:cubicBezTo>
                      <a:pt x="386" y="10"/>
                      <a:pt x="376" y="0"/>
                      <a:pt x="363" y="0"/>
                    </a:cubicBezTo>
                    <a:close/>
                  </a:path>
                </a:pathLst>
              </a:custGeom>
              <a:grpFill/>
              <a:ln>
                <a:solidFill>
                  <a:srgbClr val="00B0F0"/>
                </a:solidFill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75" spc="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0293215"/>
      </p:ext>
    </p:extLst>
  </p:cSld>
  <p:clrMapOvr>
    <a:masterClrMapping/>
  </p:clrMapOvr>
  <p:transition spd="slow"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itting on a bench talking on a cell phone&#10;&#10;Description automatically generated">
            <a:extLst>
              <a:ext uri="{FF2B5EF4-FFF2-40B4-BE49-F238E27FC236}">
                <a16:creationId xmlns:a16="http://schemas.microsoft.com/office/drawing/2014/main" id="{3E0FFEE3-054A-AB49-AF65-872029D1C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4097" b="5396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08A6F8-D885-DD4D-884B-30E6FD83B5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sz="5100"/>
              <a:t>Adolescents/young adults; uniquely susceptible to OUD</a:t>
            </a:r>
            <a:br>
              <a:rPr lang="en-US" sz="5100"/>
            </a:br>
            <a:endParaRPr lang="en-US" sz="51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4D363-077C-034F-B30C-1ED5D0B5DC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rEASON PROJECT</a:t>
            </a:r>
          </a:p>
        </p:txBody>
      </p:sp>
    </p:spTree>
    <p:extLst>
      <p:ext uri="{BB962C8B-B14F-4D97-AF65-F5344CB8AC3E}">
        <p14:creationId xmlns:p14="http://schemas.microsoft.com/office/powerpoint/2010/main" val="1280143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8BFA71-B0DC-304C-A2B7-C45847235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40263"/>
            <a:ext cx="4114799" cy="5254510"/>
          </a:xfrm>
        </p:spPr>
        <p:txBody>
          <a:bodyPr>
            <a:normAutofit/>
          </a:bodyPr>
          <a:lstStyle/>
          <a:p>
            <a:r>
              <a:rPr lang="en-US" sz="3700" i="1" dirty="0"/>
              <a:t>Review the Problem</a:t>
            </a:r>
            <a:r>
              <a:rPr lang="en-US" sz="3700" dirty="0"/>
              <a:t>:</a:t>
            </a:r>
            <a:br>
              <a:rPr lang="en-US" sz="3700" dirty="0"/>
            </a:br>
            <a:br>
              <a:rPr lang="en-US" sz="3700" dirty="0"/>
            </a:br>
            <a:r>
              <a:rPr lang="en-US" sz="3700" dirty="0"/>
              <a:t> Surgery has been a long-ignored gateway to persistent opioid use, dependence and addiction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B9ABF-C800-AD4F-B933-B37CE33F5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263"/>
            <a:ext cx="6028944" cy="5254510"/>
          </a:xfrm>
        </p:spPr>
        <p:txBody>
          <a:bodyPr anchor="ctr">
            <a:normAutofit/>
          </a:bodyPr>
          <a:lstStyle/>
          <a:p>
            <a:r>
              <a:rPr lang="en-US" sz="2200">
                <a:solidFill>
                  <a:schemeClr val="bg1"/>
                </a:solidFill>
              </a:rPr>
              <a:t>Surgery is frequently the first-time patients are exposed to opioids</a:t>
            </a:r>
          </a:p>
          <a:p>
            <a:r>
              <a:rPr lang="en-US" sz="2200">
                <a:solidFill>
                  <a:schemeClr val="bg1"/>
                </a:solidFill>
              </a:rPr>
              <a:t>The role of opioids in treating postsurgical pain has been overlooked as a contributing factor to the opioid epidemic </a:t>
            </a:r>
          </a:p>
          <a:p>
            <a:r>
              <a:rPr lang="en-US" sz="2200">
                <a:solidFill>
                  <a:schemeClr val="bg1"/>
                </a:solidFill>
              </a:rPr>
              <a:t>Nearly 4.7-12% of surgical patients in 2017 continued to take opioids three to six months following surgery  with as high as 17% for patients undergoing certain surgeries. </a:t>
            </a:r>
          </a:p>
          <a:p>
            <a:r>
              <a:rPr lang="en-US" sz="2200">
                <a:solidFill>
                  <a:schemeClr val="bg1"/>
                </a:solidFill>
              </a:rPr>
              <a:t>Clinicians treating surgical pain need the tools and resources to make evidence-based prescribing decisions that will adequately treat patients’ pain while minimizing opioid risks</a:t>
            </a:r>
          </a:p>
          <a:p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A97989-4009-5C4C-A71A-8CE7219441BC}"/>
              </a:ext>
            </a:extLst>
          </p:cNvPr>
          <p:cNvSpPr txBox="1"/>
          <p:nvPr/>
        </p:nvSpPr>
        <p:spPr>
          <a:xfrm>
            <a:off x="-1" y="5715000"/>
            <a:ext cx="10156371" cy="584775"/>
          </a:xfrm>
          <a:prstGeom prst="rect">
            <a:avLst/>
          </a:prstGeom>
          <a:solidFill>
            <a:srgbClr val="FF9300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rEASON Project</a:t>
            </a:r>
          </a:p>
        </p:txBody>
      </p:sp>
    </p:spTree>
    <p:extLst>
      <p:ext uri="{BB962C8B-B14F-4D97-AF65-F5344CB8AC3E}">
        <p14:creationId xmlns:p14="http://schemas.microsoft.com/office/powerpoint/2010/main" val="3757206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9044227-071D-4831-94D0-C92D4840B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5E32F-8456-4E4A-8BA4-3A2AA9623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040" y="851534"/>
            <a:ext cx="3951921" cy="46450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* 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Opioid naïve 15-year-old Soccer player with</a:t>
            </a:r>
            <a:b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Surgical ACL Repair</a:t>
            </a:r>
            <a:br>
              <a:rPr lang="en-US" sz="2200" dirty="0">
                <a:solidFill>
                  <a:schemeClr val="bg1"/>
                </a:solidFill>
              </a:rPr>
            </a:br>
            <a:br>
              <a:rPr lang="en-US" sz="2200" dirty="0">
                <a:solidFill>
                  <a:schemeClr val="bg1"/>
                </a:solidFill>
              </a:rPr>
            </a:b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- 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Morphine IV in PACU &amp; 30 oxycodone for </a:t>
            </a:r>
            <a:r>
              <a:rPr lang="en-US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home;“Likes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the way Morphine and oxycodone make him feel”</a:t>
            </a:r>
            <a:b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OUD at 2 years post surgery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F0FCAF9-02E8-46C7-B5AB-72274119A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74046"/>
            <a:ext cx="3208622" cy="1671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Case in Point: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7F758D-B23C-459E-AD21-6621782C7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8DD5D69-A882-48D7-ACFB-68E2DC6B0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78301B-D6CD-634D-B73E-AC9475C622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15" r="5952"/>
          <a:stretch/>
        </p:blipFill>
        <p:spPr>
          <a:xfrm>
            <a:off x="8240079" y="-1"/>
            <a:ext cx="3951921" cy="6858000"/>
          </a:xfrm>
          <a:custGeom>
            <a:avLst/>
            <a:gdLst/>
            <a:ahLst/>
            <a:cxnLst/>
            <a:rect l="l" t="t" r="r" b="b"/>
            <a:pathLst>
              <a:path w="3951921" h="6858000">
                <a:moveTo>
                  <a:pt x="224707" y="0"/>
                </a:moveTo>
                <a:lnTo>
                  <a:pt x="3951921" y="0"/>
                </a:lnTo>
                <a:lnTo>
                  <a:pt x="3951921" y="6858000"/>
                </a:lnTo>
                <a:lnTo>
                  <a:pt x="886146" y="6858000"/>
                </a:lnTo>
                <a:lnTo>
                  <a:pt x="558800" y="5721062"/>
                </a:lnTo>
                <a:lnTo>
                  <a:pt x="0" y="2712496"/>
                </a:lnTo>
                <a:close/>
              </a:path>
            </a:pathLst>
          </a:cu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7B65906-47BE-4CEA-9E50-301890FFE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9C1A977-5AC1-49DC-B315-CAB53CF6F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AEEAD2A-AA94-4108-8639-95E861AED1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75BA2CC-C8BE-5542-BF47-FD77B1C141C1}"/>
              </a:ext>
            </a:extLst>
          </p:cNvPr>
          <p:cNvSpPr/>
          <p:nvPr/>
        </p:nvSpPr>
        <p:spPr>
          <a:xfrm>
            <a:off x="8744230" y="2123466"/>
            <a:ext cx="2943617" cy="93945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00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8C834-9FE2-714E-9069-8CE5DECB3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520" y="1185349"/>
            <a:ext cx="5820780" cy="4469589"/>
          </a:xfrm>
        </p:spPr>
        <p:txBody>
          <a:bodyPr anchor="t">
            <a:noAutofit/>
          </a:bodyPr>
          <a:lstStyle/>
          <a:p>
            <a:r>
              <a:rPr lang="en-US" dirty="0"/>
              <a:t>90% of people with substance addictions began using before age 18.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Substance abuse before the age of 15 makes a person 6.5 times more likely to develop a long term substance use disorder.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66662F-8E78-994A-86A7-C23FED2A7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901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0787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0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884799-A7B5-B949-B3E8-1D9DC4FC6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2017; illicit drug use other than marijuana</a:t>
            </a:r>
            <a:br>
              <a:rPr lang="en-US" b="1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19A28-018C-C148-A96B-30AFD2A90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5.8percent among 8th graders, </a:t>
            </a:r>
          </a:p>
          <a:p>
            <a:r>
              <a:rPr lang="en-US" dirty="0">
                <a:solidFill>
                  <a:srgbClr val="000000"/>
                </a:solidFill>
              </a:rPr>
              <a:t>9.4 percent among 10th graders, </a:t>
            </a:r>
          </a:p>
          <a:p>
            <a:r>
              <a:rPr lang="en-US" dirty="0">
                <a:solidFill>
                  <a:srgbClr val="000000"/>
                </a:solidFill>
              </a:rPr>
              <a:t>13.3percent among 12th graders. 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74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15074</TotalTime>
  <Words>1132</Words>
  <Application>Microsoft Office PowerPoint</Application>
  <PresentationFormat>Widescreen</PresentationFormat>
  <Paragraphs>129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Georgia</vt:lpstr>
      <vt:lpstr>Myriad Pro Cond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Adolescents/young adults; uniquely susceptible to OUD </vt:lpstr>
      <vt:lpstr>Review the Problem:   Surgery has been a long-ignored gateway to persistent opioid use, dependence and addiction</vt:lpstr>
      <vt:lpstr>* Opioid naïve 15-year-old Soccer player with    Surgical ACL Repair   - Morphine IV in PACU &amp; 30 oxycodone for home;“Likes the way Morphine and oxycodone make him feel”   - OUD at 2 years post surgery</vt:lpstr>
      <vt:lpstr>PowerPoint Presentation</vt:lpstr>
      <vt:lpstr>2017; illicit drug use other than marijuana </vt:lpstr>
      <vt:lpstr>Why teens?</vt:lpstr>
      <vt:lpstr>Brain connectivity  over 20 years</vt:lpstr>
      <vt:lpstr>Teenage brain have incomplete connections between limbic system and the prefrontal cortex  </vt:lpstr>
      <vt:lpstr>PowerPoint Presentation</vt:lpstr>
      <vt:lpstr>WHY? </vt:lpstr>
      <vt:lpstr>Why teens?</vt:lpstr>
      <vt:lpstr>Synapses; connections of the brain</vt:lpstr>
      <vt:lpstr>PowerPoint Presentation</vt:lpstr>
      <vt:lpstr>Dopamine;  Neurochemical learning</vt:lpstr>
      <vt:lpstr>Basically, addiction is a form of learning and teens are designed to learn</vt:lpstr>
      <vt:lpstr>And, don’t discount social pressure</vt:lpstr>
      <vt:lpstr>What is the incidence of continued opioid use in the opioid naïve adolescent after routine surgery?</vt:lpstr>
      <vt:lpstr>Harbaugh Study 2017</vt:lpstr>
      <vt:lpstr>PowerPoint Presentation</vt:lpstr>
      <vt:lpstr>PowerPoint Presentation</vt:lpstr>
      <vt:lpstr>Monitoring the Future Study</vt:lpstr>
      <vt:lpstr>Prevention of opioid-associated morbidity and mortality.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Riega</dc:creator>
  <cp:lastModifiedBy>Raoul Rolfes</cp:lastModifiedBy>
  <cp:revision>26</cp:revision>
  <dcterms:created xsi:type="dcterms:W3CDTF">2020-12-01T19:31:30Z</dcterms:created>
  <dcterms:modified xsi:type="dcterms:W3CDTF">2021-04-22T00:41:10Z</dcterms:modified>
</cp:coreProperties>
</file>