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7"/>
  </p:notesMasterIdLst>
  <p:sldIdLst>
    <p:sldId id="610" r:id="rId4"/>
    <p:sldId id="543" r:id="rId5"/>
    <p:sldId id="589" r:id="rId6"/>
    <p:sldId id="598" r:id="rId7"/>
    <p:sldId id="591" r:id="rId8"/>
    <p:sldId id="300" r:id="rId9"/>
    <p:sldId id="535" r:id="rId10"/>
    <p:sldId id="312" r:id="rId11"/>
    <p:sldId id="523" r:id="rId12"/>
    <p:sldId id="555" r:id="rId13"/>
    <p:sldId id="539" r:id="rId14"/>
    <p:sldId id="542" r:id="rId15"/>
    <p:sldId id="549" r:id="rId16"/>
    <p:sldId id="520" r:id="rId17"/>
    <p:sldId id="384" r:id="rId18"/>
    <p:sldId id="556" r:id="rId19"/>
    <p:sldId id="379" r:id="rId20"/>
    <p:sldId id="380" r:id="rId21"/>
    <p:sldId id="381" r:id="rId22"/>
    <p:sldId id="339" r:id="rId23"/>
    <p:sldId id="383" r:id="rId24"/>
    <p:sldId id="341" r:id="rId25"/>
    <p:sldId id="530" r:id="rId26"/>
    <p:sldId id="541" r:id="rId27"/>
    <p:sldId id="534" r:id="rId28"/>
    <p:sldId id="554" r:id="rId29"/>
    <p:sldId id="544" r:id="rId30"/>
    <p:sldId id="546" r:id="rId31"/>
    <p:sldId id="547" r:id="rId32"/>
    <p:sldId id="538" r:id="rId33"/>
    <p:sldId id="518" r:id="rId34"/>
    <p:sldId id="594" r:id="rId35"/>
    <p:sldId id="5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28"/>
    <p:restoredTop sz="95102"/>
  </p:normalViewPr>
  <p:slideViewPr>
    <p:cSldViewPr snapToGrid="0" snapToObjects="1">
      <p:cViewPr varScale="1">
        <p:scale>
          <a:sx n="113" d="100"/>
          <a:sy n="113" d="100"/>
        </p:scale>
        <p:origin x="208" y="36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A2801-6462-344C-90C7-CA0F4D3495B0}" type="datetimeFigureOut">
              <a:rPr lang="en-US" smtClean="0"/>
              <a:t>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265EA-D7E3-2A49-AA13-3D46BE8F7428}" type="slidenum">
              <a:rPr lang="en-US" smtClean="0"/>
              <a:t>‹#›</a:t>
            </a:fld>
            <a:endParaRPr lang="en-US"/>
          </a:p>
        </p:txBody>
      </p:sp>
    </p:spTree>
    <p:extLst>
      <p:ext uri="{BB962C8B-B14F-4D97-AF65-F5344CB8AC3E}">
        <p14:creationId xmlns:p14="http://schemas.microsoft.com/office/powerpoint/2010/main" val="262145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ncbi.nlm.nih.gov/pmc/articles/PMC2622774/#bib57" TargetMode="External"/><Relationship Id="rId3" Type="http://schemas.openxmlformats.org/officeDocument/2006/relationships/hyperlink" Target="https://www.ncbi.nlm.nih.gov/pmc/articles/PMC2622774/#bib52" TargetMode="External"/><Relationship Id="rId7" Type="http://schemas.openxmlformats.org/officeDocument/2006/relationships/hyperlink" Target="https://www.ncbi.nlm.nih.gov/pmc/articles/PMC2622774/#bib56"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cbi.nlm.nih.gov/pmc/articles/PMC2622774/#bib55" TargetMode="External"/><Relationship Id="rId11" Type="http://schemas.openxmlformats.org/officeDocument/2006/relationships/hyperlink" Target="https://www.ncbi.nlm.nih.gov/pmc/articles/PMC2622774/#bib60" TargetMode="External"/><Relationship Id="rId5" Type="http://schemas.openxmlformats.org/officeDocument/2006/relationships/hyperlink" Target="https://www.ncbi.nlm.nih.gov/pmc/articles/PMC2622774/#bib54" TargetMode="External"/><Relationship Id="rId10" Type="http://schemas.openxmlformats.org/officeDocument/2006/relationships/hyperlink" Target="https://www.ncbi.nlm.nih.gov/pmc/articles/PMC2622774/#bib59" TargetMode="External"/><Relationship Id="rId4" Type="http://schemas.openxmlformats.org/officeDocument/2006/relationships/hyperlink" Target="https://www.ncbi.nlm.nih.gov/pmc/articles/PMC2622774/#bib53" TargetMode="External"/><Relationship Id="rId9" Type="http://schemas.openxmlformats.org/officeDocument/2006/relationships/hyperlink" Target="https://www.ncbi.nlm.nih.gov/pmc/articles/PMC2622774/#bib5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Porter &amp; </a:t>
            </a:r>
            <a:r>
              <a:rPr lang="en-US" dirty="0" err="1"/>
              <a:t>Jick</a:t>
            </a:r>
            <a:r>
              <a:rPr lang="en-US" dirty="0"/>
              <a:t> cited </a:t>
            </a:r>
            <a:r>
              <a:rPr lang="en-US" sz="1200" b="0" i="0" kern="1200" dirty="0">
                <a:solidFill>
                  <a:schemeClr val="tx1"/>
                </a:solidFill>
                <a:effectLst/>
                <a:latin typeface="+mn-lt"/>
                <a:ea typeface="+mn-ea"/>
                <a:cs typeface="+mn-cs"/>
              </a:rPr>
              <a:t>found iatrogenic addiction in only 4 of 11 882 patients using opioids and by Perry and Heidrich,</a:t>
            </a:r>
            <a:r>
              <a:rPr lang="en-US" sz="1200" b="0" i="0" kern="1200" baseline="30000" dirty="0">
                <a:solidFill>
                  <a:schemeClr val="tx1"/>
                </a:solidFill>
                <a:effectLst/>
                <a:latin typeface="+mn-lt"/>
                <a:ea typeface="+mn-ea"/>
                <a:cs typeface="+mn-cs"/>
                <a:hlinkClick r:id="rId3"/>
              </a:rPr>
              <a:t>52</a:t>
            </a:r>
            <a:r>
              <a:rPr lang="en-US" sz="1200" b="0" i="0" kern="1200" dirty="0">
                <a:solidFill>
                  <a:schemeClr val="tx1"/>
                </a:solidFill>
                <a:effectLst/>
                <a:latin typeface="+mn-lt"/>
                <a:ea typeface="+mn-ea"/>
                <a:cs typeface="+mn-cs"/>
              </a:rPr>
              <a:t> who found no addiction among 10 000 burn patients treated with opioids. Both of these studies, although shedding some light on the risk of addiction for acute pain, do not help establish the risk of iatrogenic addiction when opioids are used daily for a prolonged time in treating chronic pain. There are a number of studies, however, that demonstrate that in the treatment of chronic non–cancer-related pain with opioids, there is a high incidence of prescription drug abuse. Prescription drug abuse in a substantial minority of chronic-pain patients has been demonstrated in studies by </a:t>
            </a:r>
            <a:r>
              <a:rPr lang="en-US" sz="1200" b="0" i="0" kern="1200" dirty="0" err="1">
                <a:solidFill>
                  <a:schemeClr val="tx1"/>
                </a:solidFill>
                <a:effectLst/>
                <a:latin typeface="+mn-lt"/>
                <a:ea typeface="+mn-ea"/>
                <a:cs typeface="+mn-cs"/>
              </a:rPr>
              <a:t>Fishbain</a:t>
            </a:r>
            <a:r>
              <a:rPr lang="en-US" sz="1200" b="0" i="0" kern="1200" dirty="0">
                <a:solidFill>
                  <a:schemeClr val="tx1"/>
                </a:solidFill>
                <a:effectLst/>
                <a:latin typeface="+mn-lt"/>
                <a:ea typeface="+mn-ea"/>
                <a:cs typeface="+mn-cs"/>
              </a:rPr>
              <a:t> et al. (3%–18% of patients),</a:t>
            </a:r>
            <a:r>
              <a:rPr lang="en-US" sz="1200" b="0" i="0" kern="1200" baseline="30000" dirty="0">
                <a:solidFill>
                  <a:schemeClr val="tx1"/>
                </a:solidFill>
                <a:effectLst/>
                <a:latin typeface="+mn-lt"/>
                <a:ea typeface="+mn-ea"/>
                <a:cs typeface="+mn-cs"/>
                <a:hlinkClick r:id="rId4"/>
              </a:rPr>
              <a:t>53</a:t>
            </a:r>
            <a:r>
              <a:rPr lang="en-US" sz="1200" b="0" i="0" kern="1200" dirty="0">
                <a:solidFill>
                  <a:schemeClr val="tx1"/>
                </a:solidFill>
                <a:effectLst/>
                <a:latin typeface="+mn-lt"/>
                <a:ea typeface="+mn-ea"/>
                <a:cs typeface="+mn-cs"/>
              </a:rPr>
              <a:t> Hoffman et al. (23%),</a:t>
            </a:r>
            <a:r>
              <a:rPr lang="en-US" sz="1200" b="0" i="0" kern="1200" baseline="30000" dirty="0">
                <a:solidFill>
                  <a:schemeClr val="tx1"/>
                </a:solidFill>
                <a:effectLst/>
                <a:latin typeface="+mn-lt"/>
                <a:ea typeface="+mn-ea"/>
                <a:cs typeface="+mn-cs"/>
                <a:hlinkClick r:id="rId5"/>
              </a:rPr>
              <a:t>54</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Kouyanou</a:t>
            </a:r>
            <a:r>
              <a:rPr lang="en-US" sz="1200" b="0" i="0" kern="1200" dirty="0">
                <a:solidFill>
                  <a:schemeClr val="tx1"/>
                </a:solidFill>
                <a:effectLst/>
                <a:latin typeface="+mn-lt"/>
                <a:ea typeface="+mn-ea"/>
                <a:cs typeface="+mn-cs"/>
              </a:rPr>
              <a:t> et al. (12%),</a:t>
            </a:r>
            <a:r>
              <a:rPr lang="en-US" sz="1200" b="0" i="0" kern="1200" baseline="30000" dirty="0">
                <a:solidFill>
                  <a:schemeClr val="tx1"/>
                </a:solidFill>
                <a:effectLst/>
                <a:latin typeface="+mn-lt"/>
                <a:ea typeface="+mn-ea"/>
                <a:cs typeface="+mn-cs"/>
                <a:hlinkClick r:id="rId6"/>
              </a:rPr>
              <a:t>55</a:t>
            </a:r>
            <a:r>
              <a:rPr lang="en-US" sz="1200" b="0" i="0" kern="1200" dirty="0">
                <a:solidFill>
                  <a:schemeClr val="tx1"/>
                </a:solidFill>
                <a:effectLst/>
                <a:latin typeface="+mn-lt"/>
                <a:ea typeface="+mn-ea"/>
                <a:cs typeface="+mn-cs"/>
              </a:rPr>
              <a:t> Chabal et al. (34%),</a:t>
            </a:r>
            <a:r>
              <a:rPr lang="en-US" sz="1200" b="0" i="0" kern="1200" baseline="30000" dirty="0">
                <a:solidFill>
                  <a:schemeClr val="tx1"/>
                </a:solidFill>
                <a:effectLst/>
                <a:latin typeface="+mn-lt"/>
                <a:ea typeface="+mn-ea"/>
                <a:cs typeface="+mn-cs"/>
                <a:hlinkClick r:id="rId7"/>
              </a:rPr>
              <a:t>56</a:t>
            </a:r>
            <a:r>
              <a:rPr lang="en-US" sz="1200" b="0" i="0" kern="1200" dirty="0">
                <a:solidFill>
                  <a:schemeClr val="tx1"/>
                </a:solidFill>
                <a:effectLst/>
                <a:latin typeface="+mn-lt"/>
                <a:ea typeface="+mn-ea"/>
                <a:cs typeface="+mn-cs"/>
              </a:rPr>
              <a:t> Katz et al. (43%),</a:t>
            </a:r>
            <a:r>
              <a:rPr lang="en-US" sz="1200" b="0" i="0" kern="1200" baseline="30000" dirty="0">
                <a:solidFill>
                  <a:schemeClr val="tx1"/>
                </a:solidFill>
                <a:effectLst/>
                <a:latin typeface="+mn-lt"/>
                <a:ea typeface="+mn-ea"/>
                <a:cs typeface="+mn-cs"/>
                <a:hlinkClick r:id="rId8"/>
              </a:rPr>
              <a:t>57</a:t>
            </a:r>
            <a:r>
              <a:rPr lang="en-US" sz="1200" b="0" i="0" kern="1200" dirty="0">
                <a:solidFill>
                  <a:schemeClr val="tx1"/>
                </a:solidFill>
                <a:effectLst/>
                <a:latin typeface="+mn-lt"/>
                <a:ea typeface="+mn-ea"/>
                <a:cs typeface="+mn-cs"/>
              </a:rPr>
              <a:t> Reid et al. (24%–31%),</a:t>
            </a:r>
            <a:r>
              <a:rPr lang="en-US" sz="1200" b="0" i="0" kern="1200" baseline="30000" dirty="0">
                <a:solidFill>
                  <a:schemeClr val="tx1"/>
                </a:solidFill>
                <a:effectLst/>
                <a:latin typeface="+mn-lt"/>
                <a:ea typeface="+mn-ea"/>
                <a:cs typeface="+mn-cs"/>
                <a:hlinkClick r:id="rId9"/>
              </a:rPr>
              <a:t>58</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Michna</a:t>
            </a:r>
            <a:r>
              <a:rPr lang="en-US" sz="1200" b="0" i="0" kern="1200" dirty="0">
                <a:solidFill>
                  <a:schemeClr val="tx1"/>
                </a:solidFill>
                <a:effectLst/>
                <a:latin typeface="+mn-lt"/>
                <a:ea typeface="+mn-ea"/>
                <a:cs typeface="+mn-cs"/>
              </a:rPr>
              <a:t> et al. (45%).</a:t>
            </a:r>
            <a:r>
              <a:rPr lang="en-US" sz="1200" b="0" i="0" kern="1200" baseline="30000" dirty="0">
                <a:solidFill>
                  <a:schemeClr val="tx1"/>
                </a:solidFill>
                <a:effectLst/>
                <a:latin typeface="+mn-lt"/>
                <a:ea typeface="+mn-ea"/>
                <a:cs typeface="+mn-cs"/>
                <a:hlinkClick r:id="rId10"/>
              </a:rPr>
              <a:t>59</a:t>
            </a:r>
            <a:r>
              <a:rPr lang="en-US" sz="1200" b="0" i="0" kern="1200" dirty="0">
                <a:solidFill>
                  <a:schemeClr val="tx1"/>
                </a:solidFill>
                <a:effectLst/>
                <a:latin typeface="+mn-lt"/>
                <a:ea typeface="+mn-ea"/>
                <a:cs typeface="+mn-cs"/>
              </a:rPr>
              <a:t> A recent literature review showed that the prevalence of addiction in patients with long-term opioid treatment for chronic non–cancer-related pain varied from 0% to 50%, depending on the criteria used and the subpopulation studied.</a:t>
            </a:r>
            <a:r>
              <a:rPr lang="en-US" sz="1200" b="0" i="0" kern="1200" baseline="30000" dirty="0">
                <a:solidFill>
                  <a:schemeClr val="tx1"/>
                </a:solidFill>
                <a:effectLst/>
                <a:latin typeface="+mn-lt"/>
                <a:ea typeface="+mn-ea"/>
                <a:cs typeface="+mn-cs"/>
                <a:hlinkClick r:id="rId11"/>
              </a:rPr>
              <a:t>60</a:t>
            </a:r>
            <a:endParaRPr lang="en-US" dirty="0"/>
          </a:p>
        </p:txBody>
      </p:sp>
      <p:sp>
        <p:nvSpPr>
          <p:cNvPr id="4" name="Slide Number Placeholder 3"/>
          <p:cNvSpPr>
            <a:spLocks noGrp="1"/>
          </p:cNvSpPr>
          <p:nvPr>
            <p:ph type="sldNum" sz="quarter" idx="5"/>
          </p:nvPr>
        </p:nvSpPr>
        <p:spPr/>
        <p:txBody>
          <a:bodyPr/>
          <a:lstStyle/>
          <a:p>
            <a:fld id="{F97265EA-D7E3-2A49-AA13-3D46BE8F7428}" type="slidenum">
              <a:rPr lang="en-US" smtClean="0"/>
              <a:t>8</a:t>
            </a:fld>
            <a:endParaRPr lang="en-US"/>
          </a:p>
        </p:txBody>
      </p:sp>
    </p:spTree>
    <p:extLst>
      <p:ext uri="{BB962C8B-B14F-4D97-AF65-F5344CB8AC3E}">
        <p14:creationId xmlns:p14="http://schemas.microsoft.com/office/powerpoint/2010/main" val="206864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using opiates for endoscopies?</a:t>
            </a:r>
          </a:p>
        </p:txBody>
      </p:sp>
      <p:sp>
        <p:nvSpPr>
          <p:cNvPr id="4" name="Slide Number Placeholder 3"/>
          <p:cNvSpPr>
            <a:spLocks noGrp="1"/>
          </p:cNvSpPr>
          <p:nvPr>
            <p:ph type="sldNum" sz="quarter" idx="5"/>
          </p:nvPr>
        </p:nvSpPr>
        <p:spPr/>
        <p:txBody>
          <a:bodyPr/>
          <a:lstStyle/>
          <a:p>
            <a:fld id="{F97265EA-D7E3-2A49-AA13-3D46BE8F7428}" type="slidenum">
              <a:rPr lang="en-US" smtClean="0"/>
              <a:t>11</a:t>
            </a:fld>
            <a:endParaRPr lang="en-US"/>
          </a:p>
        </p:txBody>
      </p:sp>
    </p:spTree>
    <p:extLst>
      <p:ext uri="{BB962C8B-B14F-4D97-AF65-F5344CB8AC3E}">
        <p14:creationId xmlns:p14="http://schemas.microsoft.com/office/powerpoint/2010/main" val="261129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think one drug is going to take care of all that?</a:t>
            </a:r>
          </a:p>
        </p:txBody>
      </p:sp>
      <p:sp>
        <p:nvSpPr>
          <p:cNvPr id="4" name="Slide Number Placeholder 3"/>
          <p:cNvSpPr>
            <a:spLocks noGrp="1"/>
          </p:cNvSpPr>
          <p:nvPr>
            <p:ph type="sldNum" sz="quarter" idx="5"/>
          </p:nvPr>
        </p:nvSpPr>
        <p:spPr/>
        <p:txBody>
          <a:bodyPr/>
          <a:lstStyle/>
          <a:p>
            <a:fld id="{F97265EA-D7E3-2A49-AA13-3D46BE8F7428}" type="slidenum">
              <a:rPr lang="en-US" smtClean="0"/>
              <a:t>15</a:t>
            </a:fld>
            <a:endParaRPr lang="en-US"/>
          </a:p>
        </p:txBody>
      </p:sp>
    </p:spTree>
    <p:extLst>
      <p:ext uri="{BB962C8B-B14F-4D97-AF65-F5344CB8AC3E}">
        <p14:creationId xmlns:p14="http://schemas.microsoft.com/office/powerpoint/2010/main" val="144199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Inflammatory signal pathway is the most ignored in acute pain.</a:t>
            </a:r>
          </a:p>
          <a:p>
            <a:r>
              <a:rPr lang="en-US" dirty="0"/>
              <a:t>Peripheral sensory – nerve blocks (MSO4 must get the the CNS first</a:t>
            </a:r>
          </a:p>
          <a:p>
            <a:endParaRPr lang="en-US" dirty="0"/>
          </a:p>
        </p:txBody>
      </p:sp>
      <p:sp>
        <p:nvSpPr>
          <p:cNvPr id="4" name="Slide Number Placeholder 3"/>
          <p:cNvSpPr>
            <a:spLocks noGrp="1"/>
          </p:cNvSpPr>
          <p:nvPr>
            <p:ph type="sldNum" sz="quarter" idx="5"/>
          </p:nvPr>
        </p:nvSpPr>
        <p:spPr/>
        <p:txBody>
          <a:bodyPr/>
          <a:lstStyle/>
          <a:p>
            <a:fld id="{F97265EA-D7E3-2A49-AA13-3D46BE8F7428}" type="slidenum">
              <a:rPr lang="en-US" smtClean="0"/>
              <a:t>16</a:t>
            </a:fld>
            <a:endParaRPr lang="en-US"/>
          </a:p>
        </p:txBody>
      </p:sp>
    </p:spTree>
    <p:extLst>
      <p:ext uri="{BB962C8B-B14F-4D97-AF65-F5344CB8AC3E}">
        <p14:creationId xmlns:p14="http://schemas.microsoft.com/office/powerpoint/2010/main" val="263993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one drug take care of all that pain?  Not AN opioid, not A Nerve block, not AN Acetaminophen tablet; BUT, COMBINED….</a:t>
            </a:r>
          </a:p>
        </p:txBody>
      </p:sp>
      <p:sp>
        <p:nvSpPr>
          <p:cNvPr id="4" name="Slide Number Placeholder 3"/>
          <p:cNvSpPr>
            <a:spLocks noGrp="1"/>
          </p:cNvSpPr>
          <p:nvPr>
            <p:ph type="sldNum" sz="quarter" idx="5"/>
          </p:nvPr>
        </p:nvSpPr>
        <p:spPr/>
        <p:txBody>
          <a:bodyPr/>
          <a:lstStyle/>
          <a:p>
            <a:fld id="{F97265EA-D7E3-2A49-AA13-3D46BE8F7428}" type="slidenum">
              <a:rPr lang="en-US" smtClean="0"/>
              <a:t>18</a:t>
            </a:fld>
            <a:endParaRPr lang="en-US"/>
          </a:p>
        </p:txBody>
      </p:sp>
    </p:spTree>
    <p:extLst>
      <p:ext uri="{BB962C8B-B14F-4D97-AF65-F5344CB8AC3E}">
        <p14:creationId xmlns:p14="http://schemas.microsoft.com/office/powerpoint/2010/main" val="116944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265EA-D7E3-2A49-AA13-3D46BE8F7428}" type="slidenum">
              <a:rPr lang="en-US" smtClean="0"/>
              <a:t>30</a:t>
            </a:fld>
            <a:endParaRPr lang="en-US"/>
          </a:p>
        </p:txBody>
      </p:sp>
    </p:spTree>
    <p:extLst>
      <p:ext uri="{BB962C8B-B14F-4D97-AF65-F5344CB8AC3E}">
        <p14:creationId xmlns:p14="http://schemas.microsoft.com/office/powerpoint/2010/main" val="61954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we use ONLY opioids?</a:t>
            </a:r>
          </a:p>
          <a:p>
            <a:r>
              <a:rPr lang="en-US" dirty="0"/>
              <a:t>What are the models we can follow to eliminate opioids?</a:t>
            </a:r>
          </a:p>
          <a:p>
            <a:r>
              <a:rPr lang="en-US" dirty="0"/>
              <a:t>How do I as a PCP effect change and influence the system?  e-COP changes</a:t>
            </a:r>
          </a:p>
        </p:txBody>
      </p:sp>
      <p:sp>
        <p:nvSpPr>
          <p:cNvPr id="4" name="Slide Number Placeholder 3"/>
          <p:cNvSpPr>
            <a:spLocks noGrp="1"/>
          </p:cNvSpPr>
          <p:nvPr>
            <p:ph type="sldNum" sz="quarter" idx="5"/>
          </p:nvPr>
        </p:nvSpPr>
        <p:spPr/>
        <p:txBody>
          <a:bodyPr/>
          <a:lstStyle/>
          <a:p>
            <a:fld id="{F97265EA-D7E3-2A49-AA13-3D46BE8F7428}" type="slidenum">
              <a:rPr lang="en-US" smtClean="0"/>
              <a:t>32</a:t>
            </a:fld>
            <a:endParaRPr lang="en-US"/>
          </a:p>
        </p:txBody>
      </p:sp>
    </p:spTree>
    <p:extLst>
      <p:ext uri="{BB962C8B-B14F-4D97-AF65-F5344CB8AC3E}">
        <p14:creationId xmlns:p14="http://schemas.microsoft.com/office/powerpoint/2010/main" val="153626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DE80-B14E-5546-8CE1-57BF0E033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745031-9F57-C446-99EF-E740461EB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723CC2-9C03-F24B-B73A-279B6E696CE0}"/>
              </a:ext>
            </a:extLst>
          </p:cNvPr>
          <p:cNvSpPr>
            <a:spLocks noGrp="1"/>
          </p:cNvSpPr>
          <p:nvPr>
            <p:ph type="dt" sz="half" idx="10"/>
          </p:nvPr>
        </p:nvSpPr>
        <p:spPr/>
        <p:txBody>
          <a:bodyPr/>
          <a:lstStyle/>
          <a:p>
            <a:fld id="{73088BDA-F5F2-D246-97B9-3B5D88DE8475}" type="datetimeFigureOut">
              <a:rPr lang="en-US" smtClean="0"/>
              <a:t>1/8/21</a:t>
            </a:fld>
            <a:endParaRPr lang="en-US"/>
          </a:p>
        </p:txBody>
      </p:sp>
      <p:sp>
        <p:nvSpPr>
          <p:cNvPr id="5" name="Footer Placeholder 4">
            <a:extLst>
              <a:ext uri="{FF2B5EF4-FFF2-40B4-BE49-F238E27FC236}">
                <a16:creationId xmlns:a16="http://schemas.microsoft.com/office/drawing/2014/main" id="{D0F2804F-687B-E546-80E1-355199478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20987-E9A8-C44E-9A2E-812519009AA9}"/>
              </a:ext>
            </a:extLst>
          </p:cNvPr>
          <p:cNvSpPr>
            <a:spLocks noGrp="1"/>
          </p:cNvSpPr>
          <p:nvPr>
            <p:ph type="sldNum" sz="quarter" idx="12"/>
          </p:nvPr>
        </p:nvSpPr>
        <p:spPr/>
        <p:txBody>
          <a:bodyPr/>
          <a:lstStyle/>
          <a:p>
            <a:fld id="{FC441FAE-95CD-3647-B81F-DB6E0151CC84}" type="slidenum">
              <a:rPr lang="en-US" smtClean="0"/>
              <a:t>‹#›</a:t>
            </a:fld>
            <a:endParaRPr lang="en-US"/>
          </a:p>
        </p:txBody>
      </p:sp>
    </p:spTree>
    <p:extLst>
      <p:ext uri="{BB962C8B-B14F-4D97-AF65-F5344CB8AC3E}">
        <p14:creationId xmlns:p14="http://schemas.microsoft.com/office/powerpoint/2010/main" val="35910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53FF-1694-EF4A-8D7D-7A2598EC1E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FB469B-8D8D-4341-B6DC-73D80ED08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29255-BCCA-7F4C-A84C-E3E866D237C6}"/>
              </a:ext>
            </a:extLst>
          </p:cNvPr>
          <p:cNvSpPr>
            <a:spLocks noGrp="1"/>
          </p:cNvSpPr>
          <p:nvPr>
            <p:ph type="dt" sz="half" idx="10"/>
          </p:nvPr>
        </p:nvSpPr>
        <p:spPr/>
        <p:txBody>
          <a:bodyPr/>
          <a:lstStyle/>
          <a:p>
            <a:fld id="{73088BDA-F5F2-D246-97B9-3B5D88DE8475}" type="datetimeFigureOut">
              <a:rPr lang="en-US" smtClean="0"/>
              <a:t>1/8/21</a:t>
            </a:fld>
            <a:endParaRPr lang="en-US"/>
          </a:p>
        </p:txBody>
      </p:sp>
      <p:sp>
        <p:nvSpPr>
          <p:cNvPr id="5" name="Footer Placeholder 4">
            <a:extLst>
              <a:ext uri="{FF2B5EF4-FFF2-40B4-BE49-F238E27FC236}">
                <a16:creationId xmlns:a16="http://schemas.microsoft.com/office/drawing/2014/main" id="{2E729DCA-3D27-1949-A2BF-DADDF3803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7E6B1-D7A0-C147-B6B7-4A12CECF0A6D}"/>
              </a:ext>
            </a:extLst>
          </p:cNvPr>
          <p:cNvSpPr>
            <a:spLocks noGrp="1"/>
          </p:cNvSpPr>
          <p:nvPr>
            <p:ph type="sldNum" sz="quarter" idx="12"/>
          </p:nvPr>
        </p:nvSpPr>
        <p:spPr/>
        <p:txBody>
          <a:bodyPr/>
          <a:lstStyle/>
          <a:p>
            <a:fld id="{FC441FAE-95CD-3647-B81F-DB6E0151CC84}" type="slidenum">
              <a:rPr lang="en-US" smtClean="0"/>
              <a:t>‹#›</a:t>
            </a:fld>
            <a:endParaRPr lang="en-US"/>
          </a:p>
        </p:txBody>
      </p:sp>
    </p:spTree>
    <p:extLst>
      <p:ext uri="{BB962C8B-B14F-4D97-AF65-F5344CB8AC3E}">
        <p14:creationId xmlns:p14="http://schemas.microsoft.com/office/powerpoint/2010/main" val="395208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CA8682-7F46-7B4F-BB1B-6B3B6A67C5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4CA881-6F54-3B4F-8D30-11EF64FEEE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BCEC1-33C0-994E-9203-13943F9AEAC1}"/>
              </a:ext>
            </a:extLst>
          </p:cNvPr>
          <p:cNvSpPr>
            <a:spLocks noGrp="1"/>
          </p:cNvSpPr>
          <p:nvPr>
            <p:ph type="dt" sz="half" idx="10"/>
          </p:nvPr>
        </p:nvSpPr>
        <p:spPr/>
        <p:txBody>
          <a:bodyPr/>
          <a:lstStyle/>
          <a:p>
            <a:fld id="{73088BDA-F5F2-D246-97B9-3B5D88DE8475}" type="datetimeFigureOut">
              <a:rPr lang="en-US" smtClean="0"/>
              <a:t>1/8/21</a:t>
            </a:fld>
            <a:endParaRPr lang="en-US"/>
          </a:p>
        </p:txBody>
      </p:sp>
      <p:sp>
        <p:nvSpPr>
          <p:cNvPr id="5" name="Footer Placeholder 4">
            <a:extLst>
              <a:ext uri="{FF2B5EF4-FFF2-40B4-BE49-F238E27FC236}">
                <a16:creationId xmlns:a16="http://schemas.microsoft.com/office/drawing/2014/main" id="{637330A5-9330-A548-9237-6D65DF661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09697-8B0D-E140-9738-5F38403CEBA8}"/>
              </a:ext>
            </a:extLst>
          </p:cNvPr>
          <p:cNvSpPr>
            <a:spLocks noGrp="1"/>
          </p:cNvSpPr>
          <p:nvPr>
            <p:ph type="sldNum" sz="quarter" idx="12"/>
          </p:nvPr>
        </p:nvSpPr>
        <p:spPr/>
        <p:txBody>
          <a:bodyPr/>
          <a:lstStyle/>
          <a:p>
            <a:fld id="{FC441FAE-95CD-3647-B81F-DB6E0151CC84}" type="slidenum">
              <a:rPr lang="en-US" smtClean="0"/>
              <a:t>‹#›</a:t>
            </a:fld>
            <a:endParaRPr lang="en-US"/>
          </a:p>
        </p:txBody>
      </p:sp>
    </p:spTree>
    <p:extLst>
      <p:ext uri="{BB962C8B-B14F-4D97-AF65-F5344CB8AC3E}">
        <p14:creationId xmlns:p14="http://schemas.microsoft.com/office/powerpoint/2010/main" val="199256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60653"/>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Myriad Pro Cond" panose="020B0506030403020204"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Myriad Pro Cond" panose="020B0506030403020204"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21455747"/>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Blank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975435189"/>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A6D2-E222-F548-9A0B-A8F88A44E5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683EAA-7FFD-3044-8284-105519D3E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B735C5-6088-1347-B84D-86931DADD008}"/>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60A08E1D-F686-094D-BF28-6A4FF92E0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A371F-EB28-C44A-82C0-C3BC83054305}"/>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1953632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7767-1B2C-A34F-8928-B43209B9C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A9114B-20FA-044D-8CEA-135206100A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E66E0-3DB7-E242-93BB-C73C013D1061}"/>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D02ED534-6DD7-A843-BFC7-EB7874AFB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17E89-A064-1946-8493-DF748E0BD0CE}"/>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3639462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62A5-5546-3E4C-8A30-F755F8BD8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50F07-EDDD-834D-8085-6FE900AA5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07987-EED4-A14E-A30B-5503E4BBD95D}"/>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0904CC4E-0A7D-1D44-85F7-94FD1577A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22071-D9AF-1744-8FDE-4843DCB87DF7}"/>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3260491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4298-9446-E445-9B83-360920C3AC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69C3F5-4E2E-5049-B64B-0B35AE86E9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E68A5-7E3F-9546-AAB4-1AEFDFC645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67FFE-AF8D-ED4B-AAFA-17B1A2B1DE39}"/>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6" name="Footer Placeholder 5">
            <a:extLst>
              <a:ext uri="{FF2B5EF4-FFF2-40B4-BE49-F238E27FC236}">
                <a16:creationId xmlns:a16="http://schemas.microsoft.com/office/drawing/2014/main" id="{8ED67EB1-85EE-5D4E-AACE-DECA955C5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0A018-E73C-BF46-B2BA-01B3426DBB16}"/>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519541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6556-00DF-0443-813C-199733E714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32B43-AD31-0141-9082-04E8839A7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317A5D-AE6C-DD4C-BA74-F8EF5277DE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AA15BF-B436-A44D-B2C0-2F9BE0044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ECC8CF-1644-FC4D-A4E3-898268A47F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6BDA9-AF78-B842-BC8C-51A5E01BB11E}"/>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8" name="Footer Placeholder 7">
            <a:extLst>
              <a:ext uri="{FF2B5EF4-FFF2-40B4-BE49-F238E27FC236}">
                <a16:creationId xmlns:a16="http://schemas.microsoft.com/office/drawing/2014/main" id="{14E7454E-88A9-4C4E-A1AD-316EF2FDAA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1F6FD7-3FBD-3A41-9344-93C932C3F236}"/>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199155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3AFF-715A-2F45-9E3C-62D9C1759C69}"/>
              </a:ext>
            </a:extLst>
          </p:cNvPr>
          <p:cNvSpPr>
            <a:spLocks noGrp="1"/>
          </p:cNvSpPr>
          <p:nvPr>
            <p:ph type="title"/>
          </p:nvPr>
        </p:nvSpPr>
        <p:spPr>
          <a:xfrm>
            <a:off x="2315308" y="1516918"/>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90B5035-38A6-CE4D-921F-E71FE23D70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88EDE-C62B-D149-9200-FE21F07844A2}"/>
              </a:ext>
            </a:extLst>
          </p:cNvPr>
          <p:cNvSpPr>
            <a:spLocks noGrp="1"/>
          </p:cNvSpPr>
          <p:nvPr>
            <p:ph type="dt" sz="half" idx="10"/>
          </p:nvPr>
        </p:nvSpPr>
        <p:spPr/>
        <p:txBody>
          <a:bodyPr/>
          <a:lstStyle/>
          <a:p>
            <a:fld id="{73088BDA-F5F2-D246-97B9-3B5D88DE8475}" type="datetimeFigureOut">
              <a:rPr lang="en-US" smtClean="0"/>
              <a:t>1/8/21</a:t>
            </a:fld>
            <a:endParaRPr lang="en-US"/>
          </a:p>
        </p:txBody>
      </p:sp>
      <p:sp>
        <p:nvSpPr>
          <p:cNvPr id="5" name="Footer Placeholder 4">
            <a:extLst>
              <a:ext uri="{FF2B5EF4-FFF2-40B4-BE49-F238E27FC236}">
                <a16:creationId xmlns:a16="http://schemas.microsoft.com/office/drawing/2014/main" id="{71811986-C0E0-2646-9F63-4DF4C769C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5AFD9-D3AA-5C41-BF47-FDD29832E43A}"/>
              </a:ext>
            </a:extLst>
          </p:cNvPr>
          <p:cNvSpPr>
            <a:spLocks noGrp="1"/>
          </p:cNvSpPr>
          <p:nvPr>
            <p:ph type="sldNum" sz="quarter" idx="12"/>
          </p:nvPr>
        </p:nvSpPr>
        <p:spPr/>
        <p:txBody>
          <a:bodyPr/>
          <a:lstStyle/>
          <a:p>
            <a:fld id="{FC441FAE-95CD-3647-B81F-DB6E0151CC84}" type="slidenum">
              <a:rPr lang="en-US" smtClean="0"/>
              <a:t>‹#›</a:t>
            </a:fld>
            <a:endParaRPr lang="en-US"/>
          </a:p>
        </p:txBody>
      </p:sp>
    </p:spTree>
    <p:extLst>
      <p:ext uri="{BB962C8B-B14F-4D97-AF65-F5344CB8AC3E}">
        <p14:creationId xmlns:p14="http://schemas.microsoft.com/office/powerpoint/2010/main" val="2590800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A237-5412-9A45-A7AA-077334CF0B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37170A-C6A7-B44E-98FE-7EF2343F9512}"/>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4" name="Footer Placeholder 3">
            <a:extLst>
              <a:ext uri="{FF2B5EF4-FFF2-40B4-BE49-F238E27FC236}">
                <a16:creationId xmlns:a16="http://schemas.microsoft.com/office/drawing/2014/main" id="{F9E0BE88-F83C-2C42-AE5D-1FEB23CE5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AC4B1B-01E2-E944-BD30-A996167616DC}"/>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077008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13F99-9787-5C4D-994B-8526B44231EC}"/>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3" name="Footer Placeholder 2">
            <a:extLst>
              <a:ext uri="{FF2B5EF4-FFF2-40B4-BE49-F238E27FC236}">
                <a16:creationId xmlns:a16="http://schemas.microsoft.com/office/drawing/2014/main" id="{A176704B-0E0A-4D4C-9B9D-2C84878FAF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7C9397-97FA-8945-82E3-0FB0633FEDBC}"/>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934722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F35A-5575-BC4E-A780-83BB3AAAA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3363E-8D60-9B46-AC97-D323CF35E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AD1B4-80ED-A546-9486-8EFE42333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4266F-889C-D14F-B845-DC596EAEEBF9}"/>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6" name="Footer Placeholder 5">
            <a:extLst>
              <a:ext uri="{FF2B5EF4-FFF2-40B4-BE49-F238E27FC236}">
                <a16:creationId xmlns:a16="http://schemas.microsoft.com/office/drawing/2014/main" id="{C63D1288-780B-6F46-8DC2-656EDD474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D322C-F344-FF4C-8519-EB4F9E764906}"/>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995773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9AFB-702B-2A48-9B8E-D1BA9122F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23676B-EB35-D249-A394-34B811DAE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356209-6A96-CD41-ACEF-A65BD2227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C8122-3891-154B-870B-900D6917CD42}"/>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6" name="Footer Placeholder 5">
            <a:extLst>
              <a:ext uri="{FF2B5EF4-FFF2-40B4-BE49-F238E27FC236}">
                <a16:creationId xmlns:a16="http://schemas.microsoft.com/office/drawing/2014/main" id="{70ED3EA7-062C-9B40-AB1C-6B30199E3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D64F3-890E-6D46-A767-38CDF39381E3}"/>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4096602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7EB5-5581-C846-A7E9-A25B66B0F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56A375-7696-DF4B-B98F-0EB2CAFE19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4BFBD-9011-C148-B90A-004CC269DE13}"/>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852EC4EB-D88E-CA41-A2C8-28CF7138C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3835F-FA45-9E4A-9370-4FE5FC43D918}"/>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349520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71C51-AFC4-B942-9010-08E1798A2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691B4E-C37E-6748-9BC5-5F7F2FBCAA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5E68D-498D-B942-BD1F-D3644E569DD7}"/>
              </a:ext>
            </a:extLst>
          </p:cNvPr>
          <p:cNvSpPr>
            <a:spLocks noGrp="1"/>
          </p:cNvSpPr>
          <p:nvPr>
            <p:ph type="dt" sz="half" idx="10"/>
          </p:nvPr>
        </p:nvSpPr>
        <p:spPr/>
        <p:txBody>
          <a:body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356EBC95-180C-EB45-B8C4-4AAE9E8CE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2953E-7920-8746-9FCF-E7F9CA2C87B9}"/>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464568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960795"/>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2222-43A1-3F4E-814B-BD6D6FE490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705550-48E1-F746-A185-1222CA5DEB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EF1ECA-F98B-384B-8027-236DE9CEAA4C}"/>
              </a:ext>
            </a:extLst>
          </p:cNvPr>
          <p:cNvSpPr>
            <a:spLocks noGrp="1"/>
          </p:cNvSpPr>
          <p:nvPr>
            <p:ph type="dt" sz="half" idx="10"/>
          </p:nvPr>
        </p:nvSpPr>
        <p:spPr/>
        <p:txBody>
          <a:bodyPr/>
          <a:lstStyle/>
          <a:p>
            <a:fld id="{EEDC92B9-E25A-A241-9757-7B4AEBDFE568}" type="datetimeFigureOut">
              <a:rPr lang="en-US" smtClean="0"/>
              <a:t>1/8/21</a:t>
            </a:fld>
            <a:endParaRPr lang="en-US"/>
          </a:p>
        </p:txBody>
      </p:sp>
      <p:sp>
        <p:nvSpPr>
          <p:cNvPr id="5" name="Footer Placeholder 4">
            <a:extLst>
              <a:ext uri="{FF2B5EF4-FFF2-40B4-BE49-F238E27FC236}">
                <a16:creationId xmlns:a16="http://schemas.microsoft.com/office/drawing/2014/main" id="{3AACC8E3-9272-6A42-8DA9-D48EA2E20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AC0AE-60F6-1445-94B3-617FA001DAD9}"/>
              </a:ext>
            </a:extLst>
          </p:cNvPr>
          <p:cNvSpPr>
            <a:spLocks noGrp="1"/>
          </p:cNvSpPr>
          <p:nvPr>
            <p:ph type="sldNum" sz="quarter" idx="12"/>
          </p:nvPr>
        </p:nvSpPr>
        <p:spPr/>
        <p:txBody>
          <a:bodyPr/>
          <a:lstStyle/>
          <a:p>
            <a:fld id="{FF16347B-2EB2-1A41-843E-15AA092B06BE}" type="slidenum">
              <a:rPr lang="en-US" smtClean="0"/>
              <a:t>‹#›</a:t>
            </a:fld>
            <a:endParaRPr lang="en-US"/>
          </a:p>
        </p:txBody>
      </p:sp>
    </p:spTree>
    <p:extLst>
      <p:ext uri="{BB962C8B-B14F-4D97-AF65-F5344CB8AC3E}">
        <p14:creationId xmlns:p14="http://schemas.microsoft.com/office/powerpoint/2010/main" val="1951872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F73F-0AAB-0F4C-85D2-E869BD0F2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EF5C4C-2C9A-9E44-8194-8AE98BCFB0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CCA35-64CB-DA45-AAB0-40C2A656DD23}"/>
              </a:ext>
            </a:extLst>
          </p:cNvPr>
          <p:cNvSpPr>
            <a:spLocks noGrp="1"/>
          </p:cNvSpPr>
          <p:nvPr>
            <p:ph type="dt" sz="half" idx="10"/>
          </p:nvPr>
        </p:nvSpPr>
        <p:spPr/>
        <p:txBody>
          <a:bodyPr/>
          <a:lstStyle/>
          <a:p>
            <a:fld id="{EEDC92B9-E25A-A241-9757-7B4AEBDFE568}" type="datetimeFigureOut">
              <a:rPr lang="en-US" smtClean="0"/>
              <a:t>1/8/21</a:t>
            </a:fld>
            <a:endParaRPr lang="en-US"/>
          </a:p>
        </p:txBody>
      </p:sp>
      <p:sp>
        <p:nvSpPr>
          <p:cNvPr id="5" name="Footer Placeholder 4">
            <a:extLst>
              <a:ext uri="{FF2B5EF4-FFF2-40B4-BE49-F238E27FC236}">
                <a16:creationId xmlns:a16="http://schemas.microsoft.com/office/drawing/2014/main" id="{2C70702A-F076-A440-B4F8-3B4ED3984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4DD1D-42E1-984A-B25E-FAFC4FB8745B}"/>
              </a:ext>
            </a:extLst>
          </p:cNvPr>
          <p:cNvSpPr>
            <a:spLocks noGrp="1"/>
          </p:cNvSpPr>
          <p:nvPr>
            <p:ph type="sldNum" sz="quarter" idx="12"/>
          </p:nvPr>
        </p:nvSpPr>
        <p:spPr/>
        <p:txBody>
          <a:bodyPr/>
          <a:lstStyle/>
          <a:p>
            <a:fld id="{FF16347B-2EB2-1A41-843E-15AA092B06BE}" type="slidenum">
              <a:rPr lang="en-US" smtClean="0"/>
              <a:t>‹#›</a:t>
            </a:fld>
            <a:endParaRPr lang="en-US"/>
          </a:p>
        </p:txBody>
      </p:sp>
    </p:spTree>
    <p:extLst>
      <p:ext uri="{BB962C8B-B14F-4D97-AF65-F5344CB8AC3E}">
        <p14:creationId xmlns:p14="http://schemas.microsoft.com/office/powerpoint/2010/main" val="371653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8C6D7-D5C4-0B4A-B351-C12011B276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D0041D-E9BB-BB45-9CD1-C5386B2D1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2FD042-6839-9A4D-A98F-B22F9E6A9188}"/>
              </a:ext>
            </a:extLst>
          </p:cNvPr>
          <p:cNvSpPr>
            <a:spLocks noGrp="1"/>
          </p:cNvSpPr>
          <p:nvPr>
            <p:ph type="dt" sz="half" idx="10"/>
          </p:nvPr>
        </p:nvSpPr>
        <p:spPr/>
        <p:txBody>
          <a:bodyPr/>
          <a:lstStyle/>
          <a:p>
            <a:fld id="{EEDC92B9-E25A-A241-9757-7B4AEBDFE568}" type="datetimeFigureOut">
              <a:rPr lang="en-US" smtClean="0"/>
              <a:t>1/8/21</a:t>
            </a:fld>
            <a:endParaRPr lang="en-US"/>
          </a:p>
        </p:txBody>
      </p:sp>
      <p:sp>
        <p:nvSpPr>
          <p:cNvPr id="5" name="Footer Placeholder 4">
            <a:extLst>
              <a:ext uri="{FF2B5EF4-FFF2-40B4-BE49-F238E27FC236}">
                <a16:creationId xmlns:a16="http://schemas.microsoft.com/office/drawing/2014/main" id="{B39908CD-371C-8D44-8222-99F1EE792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56CFD-5E49-484F-A407-57C83D609D9A}"/>
              </a:ext>
            </a:extLst>
          </p:cNvPr>
          <p:cNvSpPr>
            <a:spLocks noGrp="1"/>
          </p:cNvSpPr>
          <p:nvPr>
            <p:ph type="sldNum" sz="quarter" idx="12"/>
          </p:nvPr>
        </p:nvSpPr>
        <p:spPr/>
        <p:txBody>
          <a:bodyPr/>
          <a:lstStyle/>
          <a:p>
            <a:fld id="{FF16347B-2EB2-1A41-843E-15AA092B06BE}" type="slidenum">
              <a:rPr lang="en-US" smtClean="0"/>
              <a:t>‹#›</a:t>
            </a:fld>
            <a:endParaRPr lang="en-US"/>
          </a:p>
        </p:txBody>
      </p:sp>
    </p:spTree>
    <p:extLst>
      <p:ext uri="{BB962C8B-B14F-4D97-AF65-F5344CB8AC3E}">
        <p14:creationId xmlns:p14="http://schemas.microsoft.com/office/powerpoint/2010/main" val="360907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AB18-DD17-244A-8B45-7EDE557C4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0BC81B-9D3F-4546-9D89-F2AB6F3719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7BEA9-FC04-D147-A24C-00F8DA6C7150}"/>
              </a:ext>
            </a:extLst>
          </p:cNvPr>
          <p:cNvSpPr>
            <a:spLocks noGrp="1"/>
          </p:cNvSpPr>
          <p:nvPr>
            <p:ph type="dt" sz="half" idx="10"/>
          </p:nvPr>
        </p:nvSpPr>
        <p:spPr/>
        <p:txBody>
          <a:bodyPr/>
          <a:lstStyle/>
          <a:p>
            <a:fld id="{73088BDA-F5F2-D246-97B9-3B5D88DE8475}" type="datetimeFigureOut">
              <a:rPr lang="en-US" smtClean="0"/>
              <a:t>1/8/21</a:t>
            </a:fld>
            <a:endParaRPr lang="en-US"/>
          </a:p>
        </p:txBody>
      </p:sp>
      <p:sp>
        <p:nvSpPr>
          <p:cNvPr id="5" name="Footer Placeholder 4">
            <a:extLst>
              <a:ext uri="{FF2B5EF4-FFF2-40B4-BE49-F238E27FC236}">
                <a16:creationId xmlns:a16="http://schemas.microsoft.com/office/drawing/2014/main" id="{37CE6DB3-9267-BC47-9245-DBDCCE410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3BD91-7D90-234C-BB66-618B4249C4F3}"/>
              </a:ext>
            </a:extLst>
          </p:cNvPr>
          <p:cNvSpPr>
            <a:spLocks noGrp="1"/>
          </p:cNvSpPr>
          <p:nvPr>
            <p:ph type="sldNum" sz="quarter" idx="12"/>
          </p:nvPr>
        </p:nvSpPr>
        <p:spPr/>
        <p:txBody>
          <a:bodyPr/>
          <a:lstStyle/>
          <a:p>
            <a:fld id="{FC441FAE-95CD-3647-B81F-DB6E0151CC84}" type="slidenum">
              <a:rPr lang="en-US" smtClean="0"/>
              <a:t>‹#›</a:t>
            </a:fld>
            <a:endParaRPr lang="en-US"/>
          </a:p>
        </p:txBody>
      </p:sp>
    </p:spTree>
    <p:extLst>
      <p:ext uri="{BB962C8B-B14F-4D97-AF65-F5344CB8AC3E}">
        <p14:creationId xmlns:p14="http://schemas.microsoft.com/office/powerpoint/2010/main" val="2147832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9321-F333-1042-A5B5-CA330CCBBF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3E987-005E-924F-894B-34B7A28B02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4CCB2-8D36-2442-A86E-E4F323BB85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8A0214-B2CB-994C-B697-2C90805BC0DA}"/>
              </a:ext>
            </a:extLst>
          </p:cNvPr>
          <p:cNvSpPr>
            <a:spLocks noGrp="1"/>
          </p:cNvSpPr>
          <p:nvPr>
            <p:ph type="dt" sz="half" idx="10"/>
          </p:nvPr>
        </p:nvSpPr>
        <p:spPr/>
        <p:txBody>
          <a:bodyPr/>
          <a:lstStyle/>
          <a:p>
            <a:fld id="{EEDC92B9-E25A-A241-9757-7B4AEBDFE568}" type="datetimeFigureOut">
              <a:rPr lang="en-US" smtClean="0"/>
              <a:t>1/8/21</a:t>
            </a:fld>
            <a:endParaRPr lang="en-US"/>
          </a:p>
        </p:txBody>
      </p:sp>
      <p:sp>
        <p:nvSpPr>
          <p:cNvPr id="6" name="Footer Placeholder 5">
            <a:extLst>
              <a:ext uri="{FF2B5EF4-FFF2-40B4-BE49-F238E27FC236}">
                <a16:creationId xmlns:a16="http://schemas.microsoft.com/office/drawing/2014/main" id="{C93849FB-471E-E648-BB2B-2A3B387F6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20C1A-A967-0C40-941D-3A879833ED90}"/>
              </a:ext>
            </a:extLst>
          </p:cNvPr>
          <p:cNvSpPr>
            <a:spLocks noGrp="1"/>
          </p:cNvSpPr>
          <p:nvPr>
            <p:ph type="sldNum" sz="quarter" idx="12"/>
          </p:nvPr>
        </p:nvSpPr>
        <p:spPr/>
        <p:txBody>
          <a:bodyPr/>
          <a:lstStyle/>
          <a:p>
            <a:fld id="{FF16347B-2EB2-1A41-843E-15AA092B06BE}" type="slidenum">
              <a:rPr lang="en-US" smtClean="0"/>
              <a:t>‹#›</a:t>
            </a:fld>
            <a:endParaRPr lang="en-US"/>
          </a:p>
        </p:txBody>
      </p:sp>
    </p:spTree>
    <p:extLst>
      <p:ext uri="{BB962C8B-B14F-4D97-AF65-F5344CB8AC3E}">
        <p14:creationId xmlns:p14="http://schemas.microsoft.com/office/powerpoint/2010/main" val="165195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6A6F-B9E9-664D-B27F-D88AE1BE80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3486DA-A176-FF40-B5F3-D9C2A16CA6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EB364-C115-504A-8574-6AC8B610C0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FCBF8E-E09D-9340-A7F7-9AE7D79546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410B-347F-3642-8B27-33DED822E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E418D-1A69-FD43-9468-3F65F42A1936}"/>
              </a:ext>
            </a:extLst>
          </p:cNvPr>
          <p:cNvSpPr>
            <a:spLocks noGrp="1"/>
          </p:cNvSpPr>
          <p:nvPr>
            <p:ph type="dt" sz="half" idx="10"/>
          </p:nvPr>
        </p:nvSpPr>
        <p:spPr/>
        <p:txBody>
          <a:bodyPr/>
          <a:lstStyle/>
          <a:p>
            <a:fld id="{EEDC92B9-E25A-A241-9757-7B4AEBDFE568}" type="datetimeFigureOut">
              <a:rPr lang="en-US" smtClean="0"/>
              <a:t>1/8/21</a:t>
            </a:fld>
            <a:endParaRPr lang="en-US"/>
          </a:p>
        </p:txBody>
      </p:sp>
      <p:sp>
        <p:nvSpPr>
          <p:cNvPr id="8" name="Footer Placeholder 7">
            <a:extLst>
              <a:ext uri="{FF2B5EF4-FFF2-40B4-BE49-F238E27FC236}">
                <a16:creationId xmlns:a16="http://schemas.microsoft.com/office/drawing/2014/main" id="{7E36E5D9-3A91-7A44-85B6-C0CD18A12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9B5124-330F-5540-9651-A51AE53B3481}"/>
              </a:ext>
            </a:extLst>
          </p:cNvPr>
          <p:cNvSpPr>
            <a:spLocks noGrp="1"/>
          </p:cNvSpPr>
          <p:nvPr>
            <p:ph type="sldNum" sz="quarter" idx="12"/>
          </p:nvPr>
        </p:nvSpPr>
        <p:spPr/>
        <p:txBody>
          <a:bodyPr/>
          <a:lstStyle/>
          <a:p>
            <a:fld id="{FF16347B-2EB2-1A41-843E-15AA092B06BE}" type="slidenum">
              <a:rPr lang="en-US" smtClean="0"/>
              <a:t>‹#›</a:t>
            </a:fld>
            <a:endParaRPr lang="en-US"/>
          </a:p>
        </p:txBody>
      </p:sp>
    </p:spTree>
    <p:extLst>
      <p:ext uri="{BB962C8B-B14F-4D97-AF65-F5344CB8AC3E}">
        <p14:creationId xmlns:p14="http://schemas.microsoft.com/office/powerpoint/2010/main" val="3303267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07AE-72BA-DC4F-B6E8-210CBB4832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D166A-4FD0-1F4D-9A60-1928AE28BBB4}"/>
              </a:ext>
            </a:extLst>
          </p:cNvPr>
          <p:cNvSpPr>
            <a:spLocks noGrp="1"/>
          </p:cNvSpPr>
          <p:nvPr>
            <p:ph type="dt" sz="half" idx="10"/>
          </p:nvPr>
        </p:nvSpPr>
        <p:spPr/>
        <p:txBody>
          <a:bodyPr/>
          <a:lstStyle/>
          <a:p>
            <a:fld id="{EEDC92B9-E25A-A241-9757-7B4AEBDFE568}" type="datetimeFigureOut">
              <a:rPr lang="en-US" smtClean="0"/>
              <a:t>1/8/21</a:t>
            </a:fld>
            <a:endParaRPr lang="en-US"/>
          </a:p>
        </p:txBody>
      </p:sp>
      <p:sp>
        <p:nvSpPr>
          <p:cNvPr id="4" name="Footer Placeholder 3">
            <a:extLst>
              <a:ext uri="{FF2B5EF4-FFF2-40B4-BE49-F238E27FC236}">
                <a16:creationId xmlns:a16="http://schemas.microsoft.com/office/drawing/2014/main" id="{F4854A45-1DBA-6547-99F9-FBE6798887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C1BD95-7509-2E40-BFCA-CDB9077787F5}"/>
              </a:ext>
            </a:extLst>
          </p:cNvPr>
          <p:cNvSpPr>
            <a:spLocks noGrp="1"/>
          </p:cNvSpPr>
          <p:nvPr>
            <p:ph type="sldNum" sz="quarter" idx="12"/>
          </p:nvPr>
        </p:nvSpPr>
        <p:spPr/>
        <p:txBody>
          <a:bodyPr/>
          <a:lstStyle/>
          <a:p>
            <a:fld id="{FF16347B-2EB2-1A41-843E-15AA092B06BE}" type="slidenum">
              <a:rPr lang="en-US" smtClean="0"/>
              <a:t>‹#›</a:t>
            </a:fld>
            <a:endParaRPr lang="en-US"/>
          </a:p>
        </p:txBody>
      </p:sp>
    </p:spTree>
    <p:extLst>
      <p:ext uri="{BB962C8B-B14F-4D97-AF65-F5344CB8AC3E}">
        <p14:creationId xmlns:p14="http://schemas.microsoft.com/office/powerpoint/2010/main" val="209808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2002B-F0B4-1D45-B794-CBC2A288850B}"/>
              </a:ext>
            </a:extLst>
          </p:cNvPr>
          <p:cNvSpPr>
            <a:spLocks noGrp="1"/>
          </p:cNvSpPr>
          <p:nvPr>
            <p:ph type="dt" sz="half" idx="10"/>
          </p:nvPr>
        </p:nvSpPr>
        <p:spPr/>
        <p:txBody>
          <a:bodyPr/>
          <a:lstStyle/>
          <a:p>
            <a:fld id="{EEDC92B9-E25A-A241-9757-7B4AEBDFE568}" type="datetimeFigureOut">
              <a:rPr lang="en-US" smtClean="0"/>
              <a:t>1/8/21</a:t>
            </a:fld>
            <a:endParaRPr lang="en-US"/>
          </a:p>
        </p:txBody>
      </p:sp>
      <p:sp>
        <p:nvSpPr>
          <p:cNvPr id="3" name="Footer Placeholder 2">
            <a:extLst>
              <a:ext uri="{FF2B5EF4-FFF2-40B4-BE49-F238E27FC236}">
                <a16:creationId xmlns:a16="http://schemas.microsoft.com/office/drawing/2014/main" id="{E378F0D1-B9ED-134A-81C5-8CD340349E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F84C9D-F75B-5A43-AB82-72A5F3C93271}"/>
              </a:ext>
            </a:extLst>
          </p:cNvPr>
          <p:cNvSpPr>
            <a:spLocks noGrp="1"/>
          </p:cNvSpPr>
          <p:nvPr>
            <p:ph type="sldNum" sz="quarter" idx="12"/>
          </p:nvPr>
        </p:nvSpPr>
        <p:spPr/>
        <p:txBody>
          <a:bodyPr/>
          <a:lstStyle/>
          <a:p>
            <a:fld id="{FF16347B-2EB2-1A41-843E-15AA092B06BE}" type="slidenum">
              <a:rPr lang="en-US" smtClean="0"/>
              <a:t>‹#›</a:t>
            </a:fld>
            <a:endParaRPr lang="en-US"/>
          </a:p>
        </p:txBody>
      </p:sp>
    </p:spTree>
    <p:extLst>
      <p:ext uri="{BB962C8B-B14F-4D97-AF65-F5344CB8AC3E}">
        <p14:creationId xmlns:p14="http://schemas.microsoft.com/office/powerpoint/2010/main" val="1510330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C568-AC07-DA44-8631-9C36737AB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D08504-E6D1-4140-BCF7-B01ACFDF6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43E464-C636-0744-A282-ECF76E9BD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A5D0B-8C85-3B47-8483-5A6BA152126C}"/>
              </a:ext>
            </a:extLst>
          </p:cNvPr>
          <p:cNvSpPr>
            <a:spLocks noGrp="1"/>
          </p:cNvSpPr>
          <p:nvPr>
            <p:ph type="dt" sz="half" idx="10"/>
          </p:nvPr>
        </p:nvSpPr>
        <p:spPr/>
        <p:txBody>
          <a:bodyPr/>
          <a:lstStyle/>
          <a:p>
            <a:fld id="{EEDC92B9-E25A-A241-9757-7B4AEBDFE568}" type="datetimeFigureOut">
              <a:rPr lang="en-US" smtClean="0"/>
              <a:t>1/8/21</a:t>
            </a:fld>
            <a:endParaRPr lang="en-US"/>
          </a:p>
        </p:txBody>
      </p:sp>
      <p:sp>
        <p:nvSpPr>
          <p:cNvPr id="6" name="Footer Placeholder 5">
            <a:extLst>
              <a:ext uri="{FF2B5EF4-FFF2-40B4-BE49-F238E27FC236}">
                <a16:creationId xmlns:a16="http://schemas.microsoft.com/office/drawing/2014/main" id="{C8C56607-4071-1748-A2D4-18D8BD05C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AB609-4E0F-594C-8778-85E0A8D31044}"/>
              </a:ext>
            </a:extLst>
          </p:cNvPr>
          <p:cNvSpPr>
            <a:spLocks noGrp="1"/>
          </p:cNvSpPr>
          <p:nvPr>
            <p:ph type="sldNum" sz="quarter" idx="12"/>
          </p:nvPr>
        </p:nvSpPr>
        <p:spPr/>
        <p:txBody>
          <a:bodyPr/>
          <a:lstStyle/>
          <a:p>
            <a:fld id="{FF16347B-2EB2-1A41-843E-15AA092B06BE}" type="slidenum">
              <a:rPr lang="en-US" smtClean="0"/>
              <a:t>‹#›</a:t>
            </a:fld>
            <a:endParaRPr lang="en-US"/>
          </a:p>
        </p:txBody>
      </p:sp>
    </p:spTree>
    <p:extLst>
      <p:ext uri="{BB962C8B-B14F-4D97-AF65-F5344CB8AC3E}">
        <p14:creationId xmlns:p14="http://schemas.microsoft.com/office/powerpoint/2010/main" val="1625142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D109-0821-704F-AA25-3F71F7119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2A68DD-71BD-D24A-8C1A-F8F46A0B5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D1B753-77BE-1041-834A-08A596CFB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6D551-13EC-D145-919D-F13EFAE15A07}"/>
              </a:ext>
            </a:extLst>
          </p:cNvPr>
          <p:cNvSpPr>
            <a:spLocks noGrp="1"/>
          </p:cNvSpPr>
          <p:nvPr>
            <p:ph type="dt" sz="half" idx="10"/>
          </p:nvPr>
        </p:nvSpPr>
        <p:spPr/>
        <p:txBody>
          <a:bodyPr/>
          <a:lstStyle/>
          <a:p>
            <a:fld id="{EEDC92B9-E25A-A241-9757-7B4AEBDFE568}" type="datetimeFigureOut">
              <a:rPr lang="en-US" smtClean="0"/>
              <a:t>1/8/21</a:t>
            </a:fld>
            <a:endParaRPr lang="en-US"/>
          </a:p>
        </p:txBody>
      </p:sp>
      <p:sp>
        <p:nvSpPr>
          <p:cNvPr id="6" name="Footer Placeholder 5">
            <a:extLst>
              <a:ext uri="{FF2B5EF4-FFF2-40B4-BE49-F238E27FC236}">
                <a16:creationId xmlns:a16="http://schemas.microsoft.com/office/drawing/2014/main" id="{E253E95D-13B5-4E4C-8F87-991ABC795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2CFDF-C32E-AE48-B99C-9E771B3BECC2}"/>
              </a:ext>
            </a:extLst>
          </p:cNvPr>
          <p:cNvSpPr>
            <a:spLocks noGrp="1"/>
          </p:cNvSpPr>
          <p:nvPr>
            <p:ph type="sldNum" sz="quarter" idx="12"/>
          </p:nvPr>
        </p:nvSpPr>
        <p:spPr/>
        <p:txBody>
          <a:bodyPr/>
          <a:lstStyle/>
          <a:p>
            <a:fld id="{FF16347B-2EB2-1A41-843E-15AA092B06BE}" type="slidenum">
              <a:rPr lang="en-US" smtClean="0"/>
              <a:t>‹#›</a:t>
            </a:fld>
            <a:endParaRPr lang="en-US"/>
          </a:p>
        </p:txBody>
      </p:sp>
    </p:spTree>
    <p:extLst>
      <p:ext uri="{BB962C8B-B14F-4D97-AF65-F5344CB8AC3E}">
        <p14:creationId xmlns:p14="http://schemas.microsoft.com/office/powerpoint/2010/main" val="1092602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31F50-6517-E346-9990-898EBAE979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FC7069-E776-1540-A61A-EA19F27AD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8DBCC-C464-374D-864A-27CF7849AAD1}"/>
              </a:ext>
            </a:extLst>
          </p:cNvPr>
          <p:cNvSpPr>
            <a:spLocks noGrp="1"/>
          </p:cNvSpPr>
          <p:nvPr>
            <p:ph type="dt" sz="half" idx="10"/>
          </p:nvPr>
        </p:nvSpPr>
        <p:spPr/>
        <p:txBody>
          <a:bodyPr/>
          <a:lstStyle/>
          <a:p>
            <a:fld id="{EEDC92B9-E25A-A241-9757-7B4AEBDFE568}" type="datetimeFigureOut">
              <a:rPr lang="en-US" smtClean="0"/>
              <a:t>1/8/21</a:t>
            </a:fld>
            <a:endParaRPr lang="en-US"/>
          </a:p>
        </p:txBody>
      </p:sp>
      <p:sp>
        <p:nvSpPr>
          <p:cNvPr id="5" name="Footer Placeholder 4">
            <a:extLst>
              <a:ext uri="{FF2B5EF4-FFF2-40B4-BE49-F238E27FC236}">
                <a16:creationId xmlns:a16="http://schemas.microsoft.com/office/drawing/2014/main" id="{7BC73E2A-C0E4-1343-8F92-AFE6A80C3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4F5D7-A0BB-CD4C-AB73-D1A275D8E439}"/>
              </a:ext>
            </a:extLst>
          </p:cNvPr>
          <p:cNvSpPr>
            <a:spLocks noGrp="1"/>
          </p:cNvSpPr>
          <p:nvPr>
            <p:ph type="sldNum" sz="quarter" idx="12"/>
          </p:nvPr>
        </p:nvSpPr>
        <p:spPr/>
        <p:txBody>
          <a:bodyPr/>
          <a:lstStyle/>
          <a:p>
            <a:fld id="{FF16347B-2EB2-1A41-843E-15AA092B06BE}" type="slidenum">
              <a:rPr lang="en-US" smtClean="0"/>
              <a:t>‹#›</a:t>
            </a:fld>
            <a:endParaRPr lang="en-US"/>
          </a:p>
        </p:txBody>
      </p:sp>
    </p:spTree>
    <p:extLst>
      <p:ext uri="{BB962C8B-B14F-4D97-AF65-F5344CB8AC3E}">
        <p14:creationId xmlns:p14="http://schemas.microsoft.com/office/powerpoint/2010/main" val="3829674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0E2EF-2075-1D41-9958-F40FAB46EE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3416AA-32D3-BD4B-A89B-F43EC2D00F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D9F41-55E6-1D4D-AF6C-8D3F47020EF0}"/>
              </a:ext>
            </a:extLst>
          </p:cNvPr>
          <p:cNvSpPr>
            <a:spLocks noGrp="1"/>
          </p:cNvSpPr>
          <p:nvPr>
            <p:ph type="dt" sz="half" idx="10"/>
          </p:nvPr>
        </p:nvSpPr>
        <p:spPr/>
        <p:txBody>
          <a:bodyPr/>
          <a:lstStyle/>
          <a:p>
            <a:fld id="{EEDC92B9-E25A-A241-9757-7B4AEBDFE568}" type="datetimeFigureOut">
              <a:rPr lang="en-US" smtClean="0"/>
              <a:t>1/8/21</a:t>
            </a:fld>
            <a:endParaRPr lang="en-US"/>
          </a:p>
        </p:txBody>
      </p:sp>
      <p:sp>
        <p:nvSpPr>
          <p:cNvPr id="5" name="Footer Placeholder 4">
            <a:extLst>
              <a:ext uri="{FF2B5EF4-FFF2-40B4-BE49-F238E27FC236}">
                <a16:creationId xmlns:a16="http://schemas.microsoft.com/office/drawing/2014/main" id="{51E70BEF-2113-9745-9E66-B6B5F3B88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8C268-B726-5F44-8E67-FD2891A9E34E}"/>
              </a:ext>
            </a:extLst>
          </p:cNvPr>
          <p:cNvSpPr>
            <a:spLocks noGrp="1"/>
          </p:cNvSpPr>
          <p:nvPr>
            <p:ph type="sldNum" sz="quarter" idx="12"/>
          </p:nvPr>
        </p:nvSpPr>
        <p:spPr/>
        <p:txBody>
          <a:bodyPr/>
          <a:lstStyle/>
          <a:p>
            <a:fld id="{FF16347B-2EB2-1A41-843E-15AA092B06BE}" type="slidenum">
              <a:rPr lang="en-US" smtClean="0"/>
              <a:t>‹#›</a:t>
            </a:fld>
            <a:endParaRPr lang="en-US"/>
          </a:p>
        </p:txBody>
      </p:sp>
    </p:spTree>
    <p:extLst>
      <p:ext uri="{BB962C8B-B14F-4D97-AF65-F5344CB8AC3E}">
        <p14:creationId xmlns:p14="http://schemas.microsoft.com/office/powerpoint/2010/main" val="297819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3F30-6973-844A-B17B-AC547F516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C45BCF-2A32-094F-981C-CF9923111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5FAAC-2785-814F-8BD5-0B32995E7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D6E888-8E41-124D-93A1-BEF316362D00}"/>
              </a:ext>
            </a:extLst>
          </p:cNvPr>
          <p:cNvSpPr>
            <a:spLocks noGrp="1"/>
          </p:cNvSpPr>
          <p:nvPr>
            <p:ph type="dt" sz="half" idx="10"/>
          </p:nvPr>
        </p:nvSpPr>
        <p:spPr/>
        <p:txBody>
          <a:bodyPr/>
          <a:lstStyle/>
          <a:p>
            <a:fld id="{73088BDA-F5F2-D246-97B9-3B5D88DE8475}" type="datetimeFigureOut">
              <a:rPr lang="en-US" smtClean="0"/>
              <a:t>1/8/21</a:t>
            </a:fld>
            <a:endParaRPr lang="en-US"/>
          </a:p>
        </p:txBody>
      </p:sp>
      <p:sp>
        <p:nvSpPr>
          <p:cNvPr id="6" name="Footer Placeholder 5">
            <a:extLst>
              <a:ext uri="{FF2B5EF4-FFF2-40B4-BE49-F238E27FC236}">
                <a16:creationId xmlns:a16="http://schemas.microsoft.com/office/drawing/2014/main" id="{9A5BDF2B-716C-3840-9C66-636BAC71C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9CC34-4865-1C4A-8323-F858D60CB6E0}"/>
              </a:ext>
            </a:extLst>
          </p:cNvPr>
          <p:cNvSpPr>
            <a:spLocks noGrp="1"/>
          </p:cNvSpPr>
          <p:nvPr>
            <p:ph type="sldNum" sz="quarter" idx="12"/>
          </p:nvPr>
        </p:nvSpPr>
        <p:spPr/>
        <p:txBody>
          <a:bodyPr/>
          <a:lstStyle/>
          <a:p>
            <a:fld id="{FC441FAE-95CD-3647-B81F-DB6E0151CC84}" type="slidenum">
              <a:rPr lang="en-US" smtClean="0"/>
              <a:t>‹#›</a:t>
            </a:fld>
            <a:endParaRPr lang="en-US"/>
          </a:p>
        </p:txBody>
      </p:sp>
    </p:spTree>
    <p:extLst>
      <p:ext uri="{BB962C8B-B14F-4D97-AF65-F5344CB8AC3E}">
        <p14:creationId xmlns:p14="http://schemas.microsoft.com/office/powerpoint/2010/main" val="141027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1B0D-8DEF-7242-8F66-8B7AF4E72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5F5F95-486E-0444-8E3F-D45622C27A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2F7C8F-8684-5D44-8F94-86A704176F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0EA7D-08B3-5744-B9FB-F05E1148D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AA27D3-6748-1749-800D-1FC8437582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59FACA-FCBC-D047-AA16-EB3004B7AD30}"/>
              </a:ext>
            </a:extLst>
          </p:cNvPr>
          <p:cNvSpPr>
            <a:spLocks noGrp="1"/>
          </p:cNvSpPr>
          <p:nvPr>
            <p:ph type="dt" sz="half" idx="10"/>
          </p:nvPr>
        </p:nvSpPr>
        <p:spPr/>
        <p:txBody>
          <a:bodyPr/>
          <a:lstStyle/>
          <a:p>
            <a:fld id="{73088BDA-F5F2-D246-97B9-3B5D88DE8475}" type="datetimeFigureOut">
              <a:rPr lang="en-US" smtClean="0"/>
              <a:t>1/8/21</a:t>
            </a:fld>
            <a:endParaRPr lang="en-US"/>
          </a:p>
        </p:txBody>
      </p:sp>
      <p:sp>
        <p:nvSpPr>
          <p:cNvPr id="8" name="Footer Placeholder 7">
            <a:extLst>
              <a:ext uri="{FF2B5EF4-FFF2-40B4-BE49-F238E27FC236}">
                <a16:creationId xmlns:a16="http://schemas.microsoft.com/office/drawing/2014/main" id="{0537B635-65FC-844F-8C6D-FA6223910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858EDC-236B-D346-A17F-6BE05A1219AB}"/>
              </a:ext>
            </a:extLst>
          </p:cNvPr>
          <p:cNvSpPr>
            <a:spLocks noGrp="1"/>
          </p:cNvSpPr>
          <p:nvPr>
            <p:ph type="sldNum" sz="quarter" idx="12"/>
          </p:nvPr>
        </p:nvSpPr>
        <p:spPr/>
        <p:txBody>
          <a:bodyPr/>
          <a:lstStyle/>
          <a:p>
            <a:fld id="{FC441FAE-95CD-3647-B81F-DB6E0151CC84}" type="slidenum">
              <a:rPr lang="en-US" smtClean="0"/>
              <a:t>‹#›</a:t>
            </a:fld>
            <a:endParaRPr lang="en-US"/>
          </a:p>
        </p:txBody>
      </p:sp>
    </p:spTree>
    <p:extLst>
      <p:ext uri="{BB962C8B-B14F-4D97-AF65-F5344CB8AC3E}">
        <p14:creationId xmlns:p14="http://schemas.microsoft.com/office/powerpoint/2010/main" val="180158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7AC65-35C2-4246-818B-879748C6B6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9F8F1-52F3-BC40-A55E-FB5EC1D80C6D}"/>
              </a:ext>
            </a:extLst>
          </p:cNvPr>
          <p:cNvSpPr>
            <a:spLocks noGrp="1"/>
          </p:cNvSpPr>
          <p:nvPr>
            <p:ph type="dt" sz="half" idx="10"/>
          </p:nvPr>
        </p:nvSpPr>
        <p:spPr/>
        <p:txBody>
          <a:bodyPr/>
          <a:lstStyle/>
          <a:p>
            <a:fld id="{73088BDA-F5F2-D246-97B9-3B5D88DE8475}" type="datetimeFigureOut">
              <a:rPr lang="en-US" smtClean="0"/>
              <a:t>1/8/21</a:t>
            </a:fld>
            <a:endParaRPr lang="en-US"/>
          </a:p>
        </p:txBody>
      </p:sp>
      <p:sp>
        <p:nvSpPr>
          <p:cNvPr id="4" name="Footer Placeholder 3">
            <a:extLst>
              <a:ext uri="{FF2B5EF4-FFF2-40B4-BE49-F238E27FC236}">
                <a16:creationId xmlns:a16="http://schemas.microsoft.com/office/drawing/2014/main" id="{6A91C590-2041-A349-8992-EFD55BC29D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68F882-8DCF-E942-B1C5-D0AA3ADB2C3A}"/>
              </a:ext>
            </a:extLst>
          </p:cNvPr>
          <p:cNvSpPr>
            <a:spLocks noGrp="1"/>
          </p:cNvSpPr>
          <p:nvPr>
            <p:ph type="sldNum" sz="quarter" idx="12"/>
          </p:nvPr>
        </p:nvSpPr>
        <p:spPr/>
        <p:txBody>
          <a:bodyPr/>
          <a:lstStyle/>
          <a:p>
            <a:fld id="{FC441FAE-95CD-3647-B81F-DB6E0151CC84}" type="slidenum">
              <a:rPr lang="en-US" smtClean="0"/>
              <a:t>‹#›</a:t>
            </a:fld>
            <a:endParaRPr lang="en-US"/>
          </a:p>
        </p:txBody>
      </p:sp>
    </p:spTree>
    <p:extLst>
      <p:ext uri="{BB962C8B-B14F-4D97-AF65-F5344CB8AC3E}">
        <p14:creationId xmlns:p14="http://schemas.microsoft.com/office/powerpoint/2010/main" val="380336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7674B-3B8F-9D4E-AFDF-70DC553945D5}"/>
              </a:ext>
            </a:extLst>
          </p:cNvPr>
          <p:cNvSpPr>
            <a:spLocks noGrp="1"/>
          </p:cNvSpPr>
          <p:nvPr>
            <p:ph type="dt" sz="half" idx="10"/>
          </p:nvPr>
        </p:nvSpPr>
        <p:spPr/>
        <p:txBody>
          <a:bodyPr/>
          <a:lstStyle/>
          <a:p>
            <a:fld id="{73088BDA-F5F2-D246-97B9-3B5D88DE8475}" type="datetimeFigureOut">
              <a:rPr lang="en-US" smtClean="0"/>
              <a:t>1/8/21</a:t>
            </a:fld>
            <a:endParaRPr lang="en-US"/>
          </a:p>
        </p:txBody>
      </p:sp>
      <p:sp>
        <p:nvSpPr>
          <p:cNvPr id="3" name="Footer Placeholder 2">
            <a:extLst>
              <a:ext uri="{FF2B5EF4-FFF2-40B4-BE49-F238E27FC236}">
                <a16:creationId xmlns:a16="http://schemas.microsoft.com/office/drawing/2014/main" id="{B0596723-7DE4-B344-99CC-0E8822391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89401-C81F-3A48-8EEC-33BF5D82FF90}"/>
              </a:ext>
            </a:extLst>
          </p:cNvPr>
          <p:cNvSpPr>
            <a:spLocks noGrp="1"/>
          </p:cNvSpPr>
          <p:nvPr>
            <p:ph type="sldNum" sz="quarter" idx="12"/>
          </p:nvPr>
        </p:nvSpPr>
        <p:spPr/>
        <p:txBody>
          <a:bodyPr/>
          <a:lstStyle/>
          <a:p>
            <a:fld id="{FC441FAE-95CD-3647-B81F-DB6E0151CC84}" type="slidenum">
              <a:rPr lang="en-US" smtClean="0"/>
              <a:t>‹#›</a:t>
            </a:fld>
            <a:endParaRPr lang="en-US"/>
          </a:p>
        </p:txBody>
      </p:sp>
    </p:spTree>
    <p:extLst>
      <p:ext uri="{BB962C8B-B14F-4D97-AF65-F5344CB8AC3E}">
        <p14:creationId xmlns:p14="http://schemas.microsoft.com/office/powerpoint/2010/main" val="422434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E56B-83DA-0B47-91A7-F890E626F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AF9C48-88C9-6E4F-A935-87232DE461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6CFE1-9C65-CD46-B674-ADA6100DA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7C2EB2-F236-7E4E-955E-10B6DC824D44}"/>
              </a:ext>
            </a:extLst>
          </p:cNvPr>
          <p:cNvSpPr>
            <a:spLocks noGrp="1"/>
          </p:cNvSpPr>
          <p:nvPr>
            <p:ph type="dt" sz="half" idx="10"/>
          </p:nvPr>
        </p:nvSpPr>
        <p:spPr/>
        <p:txBody>
          <a:bodyPr/>
          <a:lstStyle/>
          <a:p>
            <a:fld id="{73088BDA-F5F2-D246-97B9-3B5D88DE8475}" type="datetimeFigureOut">
              <a:rPr lang="en-US" smtClean="0"/>
              <a:t>1/8/21</a:t>
            </a:fld>
            <a:endParaRPr lang="en-US"/>
          </a:p>
        </p:txBody>
      </p:sp>
      <p:sp>
        <p:nvSpPr>
          <p:cNvPr id="6" name="Footer Placeholder 5">
            <a:extLst>
              <a:ext uri="{FF2B5EF4-FFF2-40B4-BE49-F238E27FC236}">
                <a16:creationId xmlns:a16="http://schemas.microsoft.com/office/drawing/2014/main" id="{626E7EAC-BECA-7540-A718-1AD3C510B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AFA13-64A1-2D4E-875D-A0C8B571832B}"/>
              </a:ext>
            </a:extLst>
          </p:cNvPr>
          <p:cNvSpPr>
            <a:spLocks noGrp="1"/>
          </p:cNvSpPr>
          <p:nvPr>
            <p:ph type="sldNum" sz="quarter" idx="12"/>
          </p:nvPr>
        </p:nvSpPr>
        <p:spPr/>
        <p:txBody>
          <a:bodyPr/>
          <a:lstStyle/>
          <a:p>
            <a:fld id="{FC441FAE-95CD-3647-B81F-DB6E0151CC84}" type="slidenum">
              <a:rPr lang="en-US" smtClean="0"/>
              <a:t>‹#›</a:t>
            </a:fld>
            <a:endParaRPr lang="en-US"/>
          </a:p>
        </p:txBody>
      </p:sp>
    </p:spTree>
    <p:extLst>
      <p:ext uri="{BB962C8B-B14F-4D97-AF65-F5344CB8AC3E}">
        <p14:creationId xmlns:p14="http://schemas.microsoft.com/office/powerpoint/2010/main" val="237191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1DE1-80A6-294D-81EB-AC078006D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47D73E-3E9C-5B4B-B812-D1775DAE6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38788-F0A9-B347-A130-8D214343A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52E5F3-8301-574F-BECE-7E1B9E42ED03}"/>
              </a:ext>
            </a:extLst>
          </p:cNvPr>
          <p:cNvSpPr>
            <a:spLocks noGrp="1"/>
          </p:cNvSpPr>
          <p:nvPr>
            <p:ph type="dt" sz="half" idx="10"/>
          </p:nvPr>
        </p:nvSpPr>
        <p:spPr/>
        <p:txBody>
          <a:bodyPr/>
          <a:lstStyle/>
          <a:p>
            <a:fld id="{73088BDA-F5F2-D246-97B9-3B5D88DE8475}" type="datetimeFigureOut">
              <a:rPr lang="en-US" smtClean="0"/>
              <a:t>1/8/21</a:t>
            </a:fld>
            <a:endParaRPr lang="en-US"/>
          </a:p>
        </p:txBody>
      </p:sp>
      <p:sp>
        <p:nvSpPr>
          <p:cNvPr id="6" name="Footer Placeholder 5">
            <a:extLst>
              <a:ext uri="{FF2B5EF4-FFF2-40B4-BE49-F238E27FC236}">
                <a16:creationId xmlns:a16="http://schemas.microsoft.com/office/drawing/2014/main" id="{749AE599-BE3B-144F-AE8A-EE43C7D7A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9AAC7-F9C7-9C4A-B5BF-1BD9E380661B}"/>
              </a:ext>
            </a:extLst>
          </p:cNvPr>
          <p:cNvSpPr>
            <a:spLocks noGrp="1"/>
          </p:cNvSpPr>
          <p:nvPr>
            <p:ph type="sldNum" sz="quarter" idx="12"/>
          </p:nvPr>
        </p:nvSpPr>
        <p:spPr/>
        <p:txBody>
          <a:bodyPr/>
          <a:lstStyle/>
          <a:p>
            <a:fld id="{FC441FAE-95CD-3647-B81F-DB6E0151CC84}" type="slidenum">
              <a:rPr lang="en-US" smtClean="0"/>
              <a:t>‹#›</a:t>
            </a:fld>
            <a:endParaRPr lang="en-US"/>
          </a:p>
        </p:txBody>
      </p:sp>
    </p:spTree>
    <p:extLst>
      <p:ext uri="{BB962C8B-B14F-4D97-AF65-F5344CB8AC3E}">
        <p14:creationId xmlns:p14="http://schemas.microsoft.com/office/powerpoint/2010/main" val="315361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C3B69-6D0B-294F-B368-BC0AD5F06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1E97B7-7048-A948-8C79-03DC756A0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4FBDB-54A2-1349-87DF-25B684733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88BDA-F5F2-D246-97B9-3B5D88DE8475}" type="datetimeFigureOut">
              <a:rPr lang="en-US" smtClean="0"/>
              <a:t>1/8/21</a:t>
            </a:fld>
            <a:endParaRPr lang="en-US"/>
          </a:p>
        </p:txBody>
      </p:sp>
      <p:sp>
        <p:nvSpPr>
          <p:cNvPr id="5" name="Footer Placeholder 4">
            <a:extLst>
              <a:ext uri="{FF2B5EF4-FFF2-40B4-BE49-F238E27FC236}">
                <a16:creationId xmlns:a16="http://schemas.microsoft.com/office/drawing/2014/main" id="{67C2951B-BAC3-CF47-8C89-B4113C4E0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041529-0090-6744-851F-78190213C6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41FAE-95CD-3647-B81F-DB6E0151CC84}" type="slidenum">
              <a:rPr lang="en-US" smtClean="0"/>
              <a:t>‹#›</a:t>
            </a:fld>
            <a:endParaRPr lang="en-US"/>
          </a:p>
        </p:txBody>
      </p:sp>
    </p:spTree>
    <p:extLst>
      <p:ext uri="{BB962C8B-B14F-4D97-AF65-F5344CB8AC3E}">
        <p14:creationId xmlns:p14="http://schemas.microsoft.com/office/powerpoint/2010/main" val="4026800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7815A-C26C-3346-A0E6-2B43A9C66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8179-FF9E-B94E-89B1-318C540D3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BCE9F-E908-AF49-BAA1-641E20AE7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D650F-6792-564E-AEAD-47EAFFCE0AD7}" type="datetimeFigureOut">
              <a:rPr lang="en-US" smtClean="0"/>
              <a:t>1/8/21</a:t>
            </a:fld>
            <a:endParaRPr lang="en-US"/>
          </a:p>
        </p:txBody>
      </p:sp>
      <p:sp>
        <p:nvSpPr>
          <p:cNvPr id="5" name="Footer Placeholder 4">
            <a:extLst>
              <a:ext uri="{FF2B5EF4-FFF2-40B4-BE49-F238E27FC236}">
                <a16:creationId xmlns:a16="http://schemas.microsoft.com/office/drawing/2014/main" id="{38E86B88-AFCB-1443-BEF4-C855A4607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1942E4-A803-4944-AF33-CABF085DD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CAD7-8BED-2F4F-B0F7-402AC11F5BBA}" type="slidenum">
              <a:rPr lang="en-US" smtClean="0"/>
              <a:t>‹#›</a:t>
            </a:fld>
            <a:endParaRPr lang="en-US"/>
          </a:p>
        </p:txBody>
      </p:sp>
    </p:spTree>
    <p:extLst>
      <p:ext uri="{BB962C8B-B14F-4D97-AF65-F5344CB8AC3E}">
        <p14:creationId xmlns:p14="http://schemas.microsoft.com/office/powerpoint/2010/main" val="417442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FF76D9-A2B5-7640-B04D-75F0894AD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740EA0-108F-044F-9FDC-56474F41D9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C10A2-7EE8-4443-9E0E-D1DE0314D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C92B9-E25A-A241-9757-7B4AEBDFE568}" type="datetimeFigureOut">
              <a:rPr lang="en-US" smtClean="0"/>
              <a:t>1/8/21</a:t>
            </a:fld>
            <a:endParaRPr lang="en-US"/>
          </a:p>
        </p:txBody>
      </p:sp>
      <p:sp>
        <p:nvSpPr>
          <p:cNvPr id="5" name="Footer Placeholder 4">
            <a:extLst>
              <a:ext uri="{FF2B5EF4-FFF2-40B4-BE49-F238E27FC236}">
                <a16:creationId xmlns:a16="http://schemas.microsoft.com/office/drawing/2014/main" id="{D3A7121E-4089-564A-B73B-89B06E479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5D6DF9-B54F-FC4B-8A86-49498AE96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6347B-2EB2-1A41-843E-15AA092B06BE}" type="slidenum">
              <a:rPr lang="en-US" smtClean="0"/>
              <a:t>‹#›</a:t>
            </a:fld>
            <a:endParaRPr lang="en-US"/>
          </a:p>
        </p:txBody>
      </p:sp>
    </p:spTree>
    <p:extLst>
      <p:ext uri="{BB962C8B-B14F-4D97-AF65-F5344CB8AC3E}">
        <p14:creationId xmlns:p14="http://schemas.microsoft.com/office/powerpoint/2010/main" val="2493389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63491"/>
            <a:ext cx="12192000" cy="10945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 name="Straight Connector 3"/>
          <p:cNvCxnSpPr/>
          <p:nvPr/>
        </p:nvCxnSpPr>
        <p:spPr>
          <a:xfrm>
            <a:off x="5486400" y="2759351"/>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5314" y="6179502"/>
            <a:ext cx="7171267" cy="369332"/>
          </a:xfrm>
          <a:prstGeom prst="rect">
            <a:avLst/>
          </a:prstGeom>
          <a:noFill/>
        </p:spPr>
        <p:txBody>
          <a:bodyPr wrap="square" lIns="0" tIns="0" rIns="0" bIns="0" rtlCol="0">
            <a:spAutoFit/>
          </a:bodyPr>
          <a:lstStyle/>
          <a:p>
            <a:pPr algn="ctr"/>
            <a:r>
              <a:rPr lang="en-US" sz="1200" spc="400" dirty="0">
                <a:solidFill>
                  <a:schemeClr val="bg1"/>
                </a:solidFill>
                <a:latin typeface="Myriad Pro Cond" panose="020B0506030403020204" pitchFamily="34" charset="0"/>
              </a:rPr>
              <a:t>© 2021 Cornerstone Whole Healthcare Organization. All rights reserved.</a:t>
            </a:r>
          </a:p>
        </p:txBody>
      </p:sp>
      <p:sp>
        <p:nvSpPr>
          <p:cNvPr id="14" name="TextBox 13"/>
          <p:cNvSpPr txBox="1"/>
          <p:nvPr/>
        </p:nvSpPr>
        <p:spPr>
          <a:xfrm>
            <a:off x="856862" y="3014783"/>
            <a:ext cx="10478276" cy="2266967"/>
          </a:xfrm>
          <a:prstGeom prst="rect">
            <a:avLst/>
          </a:prstGeom>
          <a:noFill/>
        </p:spPr>
        <p:txBody>
          <a:bodyPr wrap="square" lIns="0" tIns="0" rIns="0" bIns="0" rtlCol="0">
            <a:spAutoFit/>
          </a:bodyPr>
          <a:lstStyle/>
          <a:p>
            <a:pPr algn="ctr">
              <a:lnSpc>
                <a:spcPct val="110000"/>
              </a:lnSpc>
            </a:pPr>
            <a:r>
              <a:rPr lang="en-US" sz="2667" spc="400" dirty="0">
                <a:solidFill>
                  <a:schemeClr val="accent1">
                    <a:lumMod val="75000"/>
                  </a:schemeClr>
                </a:solidFill>
                <a:latin typeface="Myriad Pro Cond" panose="020B0506030403020204" pitchFamily="34" charset="0"/>
              </a:rPr>
              <a:t>Closing the Door on Surgery as a Gateway to Persistent Use of Opioids</a:t>
            </a:r>
          </a:p>
          <a:p>
            <a:pPr>
              <a:lnSpc>
                <a:spcPct val="110000"/>
              </a:lnSpc>
            </a:pPr>
            <a:endParaRPr lang="en-US" sz="2800" spc="400" dirty="0">
              <a:solidFill>
                <a:srgbClr val="00B0F0"/>
              </a:solidFill>
              <a:latin typeface="+mj-lt"/>
            </a:endParaRPr>
          </a:p>
          <a:p>
            <a:pPr>
              <a:lnSpc>
                <a:spcPct val="110000"/>
              </a:lnSpc>
            </a:pPr>
            <a:r>
              <a:rPr lang="en-US" sz="2800" spc="400">
                <a:solidFill>
                  <a:srgbClr val="00B0F0"/>
                </a:solidFill>
                <a:latin typeface="+mj-lt"/>
              </a:rPr>
              <a:t> Module </a:t>
            </a:r>
            <a:r>
              <a:rPr lang="en-US" sz="2800" spc="400" dirty="0">
                <a:solidFill>
                  <a:srgbClr val="00B0F0"/>
                </a:solidFill>
                <a:latin typeface="+mj-lt"/>
              </a:rPr>
              <a:t>2</a:t>
            </a:r>
            <a:r>
              <a:rPr lang="en-US" sz="2800" spc="400">
                <a:solidFill>
                  <a:srgbClr val="00B0F0"/>
                </a:solidFill>
                <a:latin typeface="+mj-lt"/>
              </a:rPr>
              <a:t>: 	</a:t>
            </a:r>
            <a:r>
              <a:rPr lang="en-US" sz="2667" spc="400">
                <a:solidFill>
                  <a:schemeClr val="accent1">
                    <a:lumMod val="75000"/>
                  </a:schemeClr>
                </a:solidFill>
                <a:latin typeface="Myriad Pro Cond" panose="020B0506030403020204" pitchFamily="34" charset="0"/>
              </a:rPr>
              <a:t>Opioids</a:t>
            </a:r>
            <a:r>
              <a:rPr lang="en-US" sz="2667" spc="400" dirty="0">
                <a:solidFill>
                  <a:schemeClr val="accent1">
                    <a:lumMod val="75000"/>
                  </a:schemeClr>
                </a:solidFill>
                <a:latin typeface="Myriad Pro Cond" panose="020B0506030403020204" pitchFamily="34" charset="0"/>
              </a:rPr>
              <a:t>; From Friend to Foe</a:t>
            </a:r>
          </a:p>
          <a:p>
            <a:pPr>
              <a:lnSpc>
                <a:spcPct val="110000"/>
              </a:lnSpc>
            </a:pPr>
            <a:endParaRPr lang="en-US" sz="2667" b="1" spc="400" dirty="0">
              <a:solidFill>
                <a:schemeClr val="tx2"/>
              </a:solidFill>
              <a:latin typeface="Myriad Pro Cond" panose="020B0506030403020204" pitchFamily="34" charset="0"/>
            </a:endParaRPr>
          </a:p>
        </p:txBody>
      </p:sp>
      <p:pic>
        <p:nvPicPr>
          <p:cNvPr id="18" name="Picture 17">
            <a:extLst>
              <a:ext uri="{FF2B5EF4-FFF2-40B4-BE49-F238E27FC236}">
                <a16:creationId xmlns:a16="http://schemas.microsoft.com/office/drawing/2014/main" id="{A07593A3-D229-47B7-B5BC-5F490200A906}"/>
              </a:ext>
            </a:extLst>
          </p:cNvPr>
          <p:cNvPicPr>
            <a:picLocks noChangeAspect="1"/>
          </p:cNvPicPr>
          <p:nvPr/>
        </p:nvPicPr>
        <p:blipFill>
          <a:blip r:embed="rId2"/>
          <a:stretch>
            <a:fillRect/>
          </a:stretch>
        </p:blipFill>
        <p:spPr>
          <a:xfrm>
            <a:off x="8460606" y="6041272"/>
            <a:ext cx="3450002" cy="635434"/>
          </a:xfrm>
          <a:prstGeom prst="rect">
            <a:avLst/>
          </a:prstGeom>
        </p:spPr>
      </p:pic>
      <p:sp>
        <p:nvSpPr>
          <p:cNvPr id="3" name="TextBox 2">
            <a:extLst>
              <a:ext uri="{FF2B5EF4-FFF2-40B4-BE49-F238E27FC236}">
                <a16:creationId xmlns:a16="http://schemas.microsoft.com/office/drawing/2014/main" id="{AF000944-4800-C547-BD7F-0B6A966D54C2}"/>
              </a:ext>
            </a:extLst>
          </p:cNvPr>
          <p:cNvSpPr txBox="1"/>
          <p:nvPr/>
        </p:nvSpPr>
        <p:spPr>
          <a:xfrm>
            <a:off x="962227" y="859547"/>
            <a:ext cx="10267545" cy="1354217"/>
          </a:xfrm>
          <a:prstGeom prst="rect">
            <a:avLst/>
          </a:prstGeom>
          <a:noFill/>
        </p:spPr>
        <p:txBody>
          <a:bodyPr wrap="square" rtlCol="0">
            <a:spAutoFit/>
          </a:bodyPr>
          <a:lstStyle/>
          <a:p>
            <a:pPr algn="ctr"/>
            <a:r>
              <a:rPr lang="en-US" sz="5400" spc="400" dirty="0" err="1">
                <a:latin typeface="+mj-lt"/>
              </a:rPr>
              <a:t>rEASON</a:t>
            </a:r>
            <a:r>
              <a:rPr lang="en-US" sz="5400" spc="400" dirty="0">
                <a:latin typeface="+mj-lt"/>
              </a:rPr>
              <a:t> PROJECT </a:t>
            </a:r>
          </a:p>
          <a:p>
            <a:r>
              <a:rPr lang="en-US" sz="2800" b="1" spc="400" dirty="0">
                <a:solidFill>
                  <a:schemeClr val="accent1">
                    <a:lumMod val="50000"/>
                  </a:schemeClr>
                </a:solidFill>
                <a:latin typeface="+mj-lt"/>
              </a:rPr>
              <a:t>Rural Emergent Alternative Surgical Opioid Non-use </a:t>
            </a:r>
            <a:endParaRPr lang="en-US" sz="2800" b="1" dirty="0">
              <a:solidFill>
                <a:schemeClr val="accent1">
                  <a:lumMod val="50000"/>
                </a:schemeClr>
              </a:solidFill>
              <a:latin typeface="+mj-lt"/>
            </a:endParaRPr>
          </a:p>
        </p:txBody>
      </p:sp>
    </p:spTree>
    <p:extLst>
      <p:ext uri="{BB962C8B-B14F-4D97-AF65-F5344CB8AC3E}">
        <p14:creationId xmlns:p14="http://schemas.microsoft.com/office/powerpoint/2010/main" val="872619234"/>
      </p:ext>
    </p:extLst>
  </p:cSld>
  <p:clrMapOvr>
    <a:masterClrMapping/>
  </p:clrMapOvr>
  <p:transition spd="slow"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1">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3">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C2F482CB-56EF-F342-971A-CF80AD5074E0}"/>
              </a:ext>
            </a:extLst>
          </p:cNvPr>
          <p:cNvSpPr>
            <a:spLocks noGrp="1"/>
          </p:cNvSpPr>
          <p:nvPr>
            <p:ph type="title"/>
          </p:nvPr>
        </p:nvSpPr>
        <p:spPr>
          <a:xfrm>
            <a:off x="436346" y="2804829"/>
            <a:ext cx="3658053" cy="1786515"/>
          </a:xfrm>
        </p:spPr>
        <p:txBody>
          <a:bodyPr vert="horz" lIns="91440" tIns="45720" rIns="91440" bIns="45720" rtlCol="0" anchor="t">
            <a:normAutofit fontScale="90000"/>
          </a:bodyPr>
          <a:lstStyle/>
          <a:p>
            <a:r>
              <a:rPr lang="en-US" sz="3600" kern="1200" dirty="0">
                <a:solidFill>
                  <a:srgbClr val="FFFFFF"/>
                </a:solidFill>
                <a:latin typeface="+mj-lt"/>
                <a:ea typeface="+mj-ea"/>
                <a:cs typeface="+mj-cs"/>
              </a:rPr>
              <a:t>Reported Short Term Opioid Side Effects</a:t>
            </a: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sp>
        <p:nvSpPr>
          <p:cNvPr id="30" name="Rectangle 25">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D90B5B64-3647-8C46-8D03-7A96986CAA21}"/>
              </a:ext>
            </a:extLst>
          </p:cNvPr>
          <p:cNvGraphicFramePr>
            <a:graphicFrameLocks noGrp="1"/>
          </p:cNvGraphicFramePr>
          <p:nvPr>
            <p:extLst>
              <p:ext uri="{D42A27DB-BD31-4B8C-83A1-F6EECF244321}">
                <p14:modId xmlns:p14="http://schemas.microsoft.com/office/powerpoint/2010/main" val="3979826837"/>
              </p:ext>
            </p:extLst>
          </p:nvPr>
        </p:nvGraphicFramePr>
        <p:xfrm>
          <a:off x="5637475" y="0"/>
          <a:ext cx="6554525" cy="6857991"/>
        </p:xfrm>
        <a:graphic>
          <a:graphicData uri="http://schemas.openxmlformats.org/drawingml/2006/table">
            <a:tbl>
              <a:tblPr firstRow="1" bandRow="1">
                <a:tableStyleId>{D03447BB-5D67-496B-8E87-E561075AD55C}</a:tableStyleId>
              </a:tblPr>
              <a:tblGrid>
                <a:gridCol w="6554525">
                  <a:extLst>
                    <a:ext uri="{9D8B030D-6E8A-4147-A177-3AD203B41FA5}">
                      <a16:colId xmlns:a16="http://schemas.microsoft.com/office/drawing/2014/main" val="210145279"/>
                    </a:ext>
                  </a:extLst>
                </a:gridCol>
              </a:tblGrid>
              <a:tr h="385846">
                <a:tc>
                  <a:txBody>
                    <a:bodyPr/>
                    <a:lstStyle/>
                    <a:p>
                      <a:r>
                        <a:rPr lang="en-US" sz="1300">
                          <a:solidFill>
                            <a:schemeClr val="tx1"/>
                          </a:solidFill>
                        </a:rPr>
                        <a:t>Commonly Reported Opioid Side Effects</a:t>
                      </a:r>
                    </a:p>
                  </a:txBody>
                  <a:tcPr marL="65037" marR="65037" marT="32519" marB="32519"/>
                </a:tc>
                <a:extLst>
                  <a:ext uri="{0D108BD9-81ED-4DB2-BD59-A6C34878D82A}">
                    <a16:rowId xmlns:a16="http://schemas.microsoft.com/office/drawing/2014/main" val="2413465016"/>
                  </a:ext>
                </a:extLst>
              </a:tr>
              <a:tr h="425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Gastrointestinal</a:t>
                      </a:r>
                    </a:p>
                  </a:txBody>
                  <a:tcPr marL="65037" marR="65037" marT="32519" marB="32519"/>
                </a:tc>
                <a:extLst>
                  <a:ext uri="{0D108BD9-81ED-4DB2-BD59-A6C34878D82A}">
                    <a16:rowId xmlns:a16="http://schemas.microsoft.com/office/drawing/2014/main" val="2329404251"/>
                  </a:ext>
                </a:extLst>
              </a:tr>
              <a:tr h="385846">
                <a:tc>
                  <a:txBody>
                    <a:bodyPr/>
                    <a:lstStyle/>
                    <a:p>
                      <a:pPr lvl="1"/>
                      <a:r>
                        <a:rPr lang="en-US" sz="1300"/>
                        <a:t>Constipation</a:t>
                      </a:r>
                    </a:p>
                  </a:txBody>
                  <a:tcPr marL="65037" marR="65037" marT="32519" marB="32519">
                    <a:solidFill>
                      <a:schemeClr val="bg2">
                        <a:lumMod val="90000"/>
                      </a:schemeClr>
                    </a:solidFill>
                  </a:tcPr>
                </a:tc>
                <a:extLst>
                  <a:ext uri="{0D108BD9-81ED-4DB2-BD59-A6C34878D82A}">
                    <a16:rowId xmlns:a16="http://schemas.microsoft.com/office/drawing/2014/main" val="663433688"/>
                  </a:ext>
                </a:extLst>
              </a:tr>
              <a:tr h="385846">
                <a:tc>
                  <a:txBody>
                    <a:bodyPr/>
                    <a:lstStyle/>
                    <a:p>
                      <a:pPr lvl="1"/>
                      <a:r>
                        <a:rPr lang="en-US" sz="1300"/>
                        <a:t>Nausea</a:t>
                      </a:r>
                    </a:p>
                  </a:txBody>
                  <a:tcPr marL="65037" marR="65037" marT="32519" marB="32519">
                    <a:solidFill>
                      <a:schemeClr val="bg2">
                        <a:lumMod val="90000"/>
                      </a:schemeClr>
                    </a:solidFill>
                  </a:tcPr>
                </a:tc>
                <a:extLst>
                  <a:ext uri="{0D108BD9-81ED-4DB2-BD59-A6C34878D82A}">
                    <a16:rowId xmlns:a16="http://schemas.microsoft.com/office/drawing/2014/main" val="3029517758"/>
                  </a:ext>
                </a:extLst>
              </a:tr>
              <a:tr h="385846">
                <a:tc>
                  <a:txBody>
                    <a:bodyPr/>
                    <a:lstStyle/>
                    <a:p>
                      <a:pPr lvl="1"/>
                      <a:r>
                        <a:rPr lang="en-US" sz="1300"/>
                        <a:t>Vomiting</a:t>
                      </a:r>
                    </a:p>
                  </a:txBody>
                  <a:tcPr marL="65037" marR="65037" marT="32519" marB="32519">
                    <a:solidFill>
                      <a:schemeClr val="bg2">
                        <a:lumMod val="90000"/>
                      </a:schemeClr>
                    </a:solidFill>
                  </a:tcPr>
                </a:tc>
                <a:extLst>
                  <a:ext uri="{0D108BD9-81ED-4DB2-BD59-A6C34878D82A}">
                    <a16:rowId xmlns:a16="http://schemas.microsoft.com/office/drawing/2014/main" val="1460230251"/>
                  </a:ext>
                </a:extLst>
              </a:tr>
              <a:tr h="385846">
                <a:tc>
                  <a:txBody>
                    <a:bodyPr/>
                    <a:lstStyle/>
                    <a:p>
                      <a:r>
                        <a:rPr lang="en-US" sz="1300"/>
                        <a:t>Respiratory</a:t>
                      </a:r>
                    </a:p>
                  </a:txBody>
                  <a:tcPr marL="65037" marR="65037" marT="32519" marB="32519"/>
                </a:tc>
                <a:extLst>
                  <a:ext uri="{0D108BD9-81ED-4DB2-BD59-A6C34878D82A}">
                    <a16:rowId xmlns:a16="http://schemas.microsoft.com/office/drawing/2014/main" val="3235060630"/>
                  </a:ext>
                </a:extLst>
              </a:tr>
              <a:tr h="385846">
                <a:tc>
                  <a:txBody>
                    <a:bodyPr/>
                    <a:lstStyle/>
                    <a:p>
                      <a:pPr lvl="1"/>
                      <a:r>
                        <a:rPr lang="en-US" sz="1300" dirty="0"/>
                        <a:t>Respiratory Depression/ Apnea</a:t>
                      </a:r>
                    </a:p>
                  </a:txBody>
                  <a:tcPr marL="65037" marR="65037" marT="32519" marB="32519">
                    <a:solidFill>
                      <a:schemeClr val="bg2">
                        <a:lumMod val="90000"/>
                      </a:schemeClr>
                    </a:solidFill>
                  </a:tcPr>
                </a:tc>
                <a:extLst>
                  <a:ext uri="{0D108BD9-81ED-4DB2-BD59-A6C34878D82A}">
                    <a16:rowId xmlns:a16="http://schemas.microsoft.com/office/drawing/2014/main" val="662091859"/>
                  </a:ext>
                </a:extLst>
              </a:tr>
              <a:tr h="385846">
                <a:tc>
                  <a:txBody>
                    <a:bodyPr/>
                    <a:lstStyle/>
                    <a:p>
                      <a:r>
                        <a:rPr lang="en-US" sz="1300"/>
                        <a:t>Cutaneous</a:t>
                      </a:r>
                    </a:p>
                  </a:txBody>
                  <a:tcPr marL="65037" marR="65037" marT="32519" marB="32519"/>
                </a:tc>
                <a:extLst>
                  <a:ext uri="{0D108BD9-81ED-4DB2-BD59-A6C34878D82A}">
                    <a16:rowId xmlns:a16="http://schemas.microsoft.com/office/drawing/2014/main" val="114112791"/>
                  </a:ext>
                </a:extLst>
              </a:tr>
              <a:tr h="385846">
                <a:tc>
                  <a:txBody>
                    <a:bodyPr/>
                    <a:lstStyle/>
                    <a:p>
                      <a:pPr lvl="1"/>
                      <a:r>
                        <a:rPr lang="en-US" sz="1300" dirty="0"/>
                        <a:t>Pruritis</a:t>
                      </a:r>
                    </a:p>
                  </a:txBody>
                  <a:tcPr marL="65037" marR="65037" marT="32519" marB="32519">
                    <a:solidFill>
                      <a:schemeClr val="bg2">
                        <a:lumMod val="90000"/>
                      </a:schemeClr>
                    </a:solidFill>
                  </a:tcPr>
                </a:tc>
                <a:extLst>
                  <a:ext uri="{0D108BD9-81ED-4DB2-BD59-A6C34878D82A}">
                    <a16:rowId xmlns:a16="http://schemas.microsoft.com/office/drawing/2014/main" val="1975695744"/>
                  </a:ext>
                </a:extLst>
              </a:tr>
              <a:tr h="644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Neurologic</a:t>
                      </a:r>
                    </a:p>
                    <a:p>
                      <a:endParaRPr lang="en-US" sz="1300"/>
                    </a:p>
                  </a:txBody>
                  <a:tcPr marL="65037" marR="65037" marT="32519" marB="32519"/>
                </a:tc>
                <a:extLst>
                  <a:ext uri="{0D108BD9-81ED-4DB2-BD59-A6C34878D82A}">
                    <a16:rowId xmlns:a16="http://schemas.microsoft.com/office/drawing/2014/main" val="279638942"/>
                  </a:ext>
                </a:extLst>
              </a:tr>
              <a:tr h="385846">
                <a:tc>
                  <a:txBody>
                    <a:bodyPr/>
                    <a:lstStyle/>
                    <a:p>
                      <a:pPr lvl="1"/>
                      <a:r>
                        <a:rPr lang="en-US" sz="1300"/>
                        <a:t>Sedation/ Fatigue</a:t>
                      </a:r>
                    </a:p>
                  </a:txBody>
                  <a:tcPr marL="65037" marR="65037" marT="32519" marB="32519">
                    <a:solidFill>
                      <a:schemeClr val="bg2">
                        <a:lumMod val="90000"/>
                      </a:schemeClr>
                    </a:solidFill>
                  </a:tcPr>
                </a:tc>
                <a:extLst>
                  <a:ext uri="{0D108BD9-81ED-4DB2-BD59-A6C34878D82A}">
                    <a16:rowId xmlns:a16="http://schemas.microsoft.com/office/drawing/2014/main" val="4016423336"/>
                  </a:ext>
                </a:extLst>
              </a:tr>
              <a:tr h="385846">
                <a:tc>
                  <a:txBody>
                    <a:bodyPr/>
                    <a:lstStyle/>
                    <a:p>
                      <a:pPr lvl="1"/>
                      <a:r>
                        <a:rPr lang="en-US" sz="1300"/>
                        <a:t>Headache</a:t>
                      </a:r>
                    </a:p>
                  </a:txBody>
                  <a:tcPr marL="65037" marR="65037" marT="32519" marB="32519">
                    <a:solidFill>
                      <a:schemeClr val="bg2">
                        <a:lumMod val="90000"/>
                      </a:schemeClr>
                    </a:solidFill>
                  </a:tcPr>
                </a:tc>
                <a:extLst>
                  <a:ext uri="{0D108BD9-81ED-4DB2-BD59-A6C34878D82A}">
                    <a16:rowId xmlns:a16="http://schemas.microsoft.com/office/drawing/2014/main" val="1261018353"/>
                  </a:ext>
                </a:extLst>
              </a:tr>
              <a:tr h="385846">
                <a:tc>
                  <a:txBody>
                    <a:bodyPr/>
                    <a:lstStyle/>
                    <a:p>
                      <a:pPr lvl="1"/>
                      <a:r>
                        <a:rPr lang="en-US" sz="1300"/>
                        <a:t>Delirium/Confusion</a:t>
                      </a:r>
                    </a:p>
                  </a:txBody>
                  <a:tcPr marL="65037" marR="65037" marT="32519" marB="32519">
                    <a:solidFill>
                      <a:schemeClr val="bg2">
                        <a:lumMod val="90000"/>
                      </a:schemeClr>
                    </a:solidFill>
                  </a:tcPr>
                </a:tc>
                <a:extLst>
                  <a:ext uri="{0D108BD9-81ED-4DB2-BD59-A6C34878D82A}">
                    <a16:rowId xmlns:a16="http://schemas.microsoft.com/office/drawing/2014/main" val="2787543961"/>
                  </a:ext>
                </a:extLst>
              </a:tr>
              <a:tr h="385846">
                <a:tc>
                  <a:txBody>
                    <a:bodyPr/>
                    <a:lstStyle/>
                    <a:p>
                      <a:pPr lvl="1"/>
                      <a:r>
                        <a:rPr lang="en-US" sz="1300"/>
                        <a:t>Dizziness</a:t>
                      </a:r>
                    </a:p>
                  </a:txBody>
                  <a:tcPr marL="65037" marR="65037" marT="32519" marB="32519">
                    <a:solidFill>
                      <a:schemeClr val="bg2">
                        <a:lumMod val="90000"/>
                      </a:schemeClr>
                    </a:solidFill>
                  </a:tcPr>
                </a:tc>
                <a:extLst>
                  <a:ext uri="{0D108BD9-81ED-4DB2-BD59-A6C34878D82A}">
                    <a16:rowId xmlns:a16="http://schemas.microsoft.com/office/drawing/2014/main" val="3391725542"/>
                  </a:ext>
                </a:extLst>
              </a:tr>
              <a:tr h="385846">
                <a:tc>
                  <a:txBody>
                    <a:bodyPr/>
                    <a:lstStyle/>
                    <a:p>
                      <a:r>
                        <a:rPr lang="en-US" sz="1300"/>
                        <a:t>Autonomic</a:t>
                      </a:r>
                    </a:p>
                  </a:txBody>
                  <a:tcPr marL="65037" marR="65037" marT="32519" marB="32519">
                    <a:solidFill>
                      <a:schemeClr val="bg2">
                        <a:lumMod val="50000"/>
                      </a:schemeClr>
                    </a:solidFill>
                  </a:tcPr>
                </a:tc>
                <a:extLst>
                  <a:ext uri="{0D108BD9-81ED-4DB2-BD59-A6C34878D82A}">
                    <a16:rowId xmlns:a16="http://schemas.microsoft.com/office/drawing/2014/main" val="2496014974"/>
                  </a:ext>
                </a:extLst>
              </a:tr>
              <a:tr h="385846">
                <a:tc>
                  <a:txBody>
                    <a:bodyPr/>
                    <a:lstStyle/>
                    <a:p>
                      <a:pPr lvl="1"/>
                      <a:r>
                        <a:rPr lang="en-US" sz="1300"/>
                        <a:t>Urinary Retention</a:t>
                      </a:r>
                    </a:p>
                  </a:txBody>
                  <a:tcPr marL="65037" marR="65037" marT="32519" marB="32519">
                    <a:solidFill>
                      <a:schemeClr val="bg2">
                        <a:lumMod val="90000"/>
                      </a:schemeClr>
                    </a:solidFill>
                  </a:tcPr>
                </a:tc>
                <a:extLst>
                  <a:ext uri="{0D108BD9-81ED-4DB2-BD59-A6C34878D82A}">
                    <a16:rowId xmlns:a16="http://schemas.microsoft.com/office/drawing/2014/main" val="830531585"/>
                  </a:ext>
                </a:extLst>
              </a:tr>
              <a:tr h="385846">
                <a:tc>
                  <a:txBody>
                    <a:bodyPr/>
                    <a:lstStyle/>
                    <a:p>
                      <a:pPr lvl="1"/>
                      <a:r>
                        <a:rPr lang="en-US" sz="1300" dirty="0"/>
                        <a:t>Postural Hypotension</a:t>
                      </a:r>
                    </a:p>
                  </a:txBody>
                  <a:tcPr marL="65037" marR="65037" marT="32519" marB="32519">
                    <a:solidFill>
                      <a:schemeClr val="bg2">
                        <a:lumMod val="90000"/>
                      </a:schemeClr>
                    </a:solidFill>
                  </a:tcPr>
                </a:tc>
                <a:extLst>
                  <a:ext uri="{0D108BD9-81ED-4DB2-BD59-A6C34878D82A}">
                    <a16:rowId xmlns:a16="http://schemas.microsoft.com/office/drawing/2014/main" val="3639375827"/>
                  </a:ext>
                </a:extLst>
              </a:tr>
            </a:tbl>
          </a:graphicData>
        </a:graphic>
      </p:graphicFrame>
    </p:spTree>
    <p:extLst>
      <p:ext uri="{BB962C8B-B14F-4D97-AF65-F5344CB8AC3E}">
        <p14:creationId xmlns:p14="http://schemas.microsoft.com/office/powerpoint/2010/main" val="70335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A2EA8410-02D3-4544-A076-CDD9448CDF95}"/>
              </a:ext>
            </a:extLst>
          </p:cNvPr>
          <p:cNvSpPr>
            <a:spLocks noGrp="1"/>
          </p:cNvSpPr>
          <p:nvPr>
            <p:ph type="title"/>
          </p:nvPr>
        </p:nvSpPr>
        <p:spPr>
          <a:xfrm>
            <a:off x="640080" y="1243013"/>
            <a:ext cx="3855720" cy="4371974"/>
          </a:xfrm>
        </p:spPr>
        <p:txBody>
          <a:bodyPr>
            <a:normAutofit/>
          </a:bodyPr>
          <a:lstStyle/>
          <a:p>
            <a:r>
              <a:rPr lang="en-US">
                <a:solidFill>
                  <a:srgbClr val="FFFFFF"/>
                </a:solidFill>
              </a:rPr>
              <a:t>Less attention is paid to harm by short-term opioid use in hospitals</a:t>
            </a:r>
          </a:p>
        </p:txBody>
      </p:sp>
      <p:sp>
        <p:nvSpPr>
          <p:cNvPr id="27" name="Rectangle 26">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2ACBAE-7CCD-944B-BBC7-CAB8AC5D8701}"/>
              </a:ext>
            </a:extLst>
          </p:cNvPr>
          <p:cNvSpPr>
            <a:spLocks noGrp="1"/>
          </p:cNvSpPr>
          <p:nvPr>
            <p:ph idx="1"/>
          </p:nvPr>
        </p:nvSpPr>
        <p:spPr>
          <a:xfrm>
            <a:off x="5939073" y="425513"/>
            <a:ext cx="5830431" cy="5966234"/>
          </a:xfrm>
        </p:spPr>
        <p:txBody>
          <a:bodyPr anchor="ctr">
            <a:normAutofit/>
          </a:bodyPr>
          <a:lstStyle/>
          <a:p>
            <a:pPr marL="0" indent="0">
              <a:buNone/>
            </a:pPr>
            <a:r>
              <a:rPr lang="en-US" sz="1700" dirty="0">
                <a:solidFill>
                  <a:srgbClr val="000000"/>
                </a:solidFill>
              </a:rPr>
              <a:t>.</a:t>
            </a:r>
          </a:p>
          <a:p>
            <a:pPr>
              <a:buFont typeface="Wingdings" pitchFamily="2" charset="2"/>
              <a:buChar char="Ø"/>
            </a:pPr>
            <a:r>
              <a:rPr lang="en-US" sz="2000" dirty="0">
                <a:solidFill>
                  <a:schemeClr val="accent1">
                    <a:lumMod val="50000"/>
                  </a:schemeClr>
                </a:solidFill>
              </a:rPr>
              <a:t>7.3 million inpatient surgeries &amp; endoscopies in the USA each year;</a:t>
            </a:r>
          </a:p>
          <a:p>
            <a:pPr>
              <a:buFont typeface="Wingdings" pitchFamily="2" charset="2"/>
              <a:buChar char="Ø"/>
            </a:pPr>
            <a:r>
              <a:rPr lang="en-US" sz="2000" dirty="0">
                <a:solidFill>
                  <a:schemeClr val="accent1">
                    <a:lumMod val="50000"/>
                  </a:schemeClr>
                </a:solidFill>
              </a:rPr>
              <a:t>opioid use (morphine, fentanyl, meperidine) is common. </a:t>
            </a:r>
          </a:p>
          <a:p>
            <a:pPr>
              <a:buFont typeface="Wingdings" pitchFamily="2" charset="2"/>
              <a:buChar char="Ø"/>
            </a:pPr>
            <a:r>
              <a:rPr lang="en-US" sz="2000" dirty="0">
                <a:solidFill>
                  <a:schemeClr val="accent1">
                    <a:lumMod val="50000"/>
                  </a:schemeClr>
                </a:solidFill>
              </a:rPr>
              <a:t>Opioid-related adverse drug events (ORADEs) are common; can be life threatening. </a:t>
            </a:r>
          </a:p>
          <a:p>
            <a:pPr lvl="1">
              <a:buFont typeface="Wingdings" pitchFamily="2" charset="2"/>
              <a:buChar char="Ø"/>
            </a:pPr>
            <a:r>
              <a:rPr lang="en-US" sz="1600" dirty="0">
                <a:solidFill>
                  <a:schemeClr val="accent1">
                    <a:lumMod val="50000"/>
                  </a:schemeClr>
                </a:solidFill>
              </a:rPr>
              <a:t>full spectrum of severity, </a:t>
            </a:r>
          </a:p>
          <a:p>
            <a:pPr lvl="1">
              <a:buFont typeface="Wingdings" pitchFamily="2" charset="2"/>
              <a:buChar char="Ø"/>
            </a:pPr>
            <a:r>
              <a:rPr lang="en-US" sz="1600" dirty="0">
                <a:solidFill>
                  <a:schemeClr val="accent1">
                    <a:lumMod val="50000"/>
                  </a:schemeClr>
                </a:solidFill>
              </a:rPr>
              <a:t>range from mild pruritus to acute respiratory failure.</a:t>
            </a:r>
          </a:p>
          <a:p>
            <a:pPr>
              <a:buFont typeface="Wingdings" pitchFamily="2" charset="2"/>
              <a:buChar char="Ø"/>
            </a:pPr>
            <a:r>
              <a:rPr lang="en-US" sz="2000" dirty="0">
                <a:solidFill>
                  <a:schemeClr val="accent1">
                    <a:lumMod val="50000"/>
                  </a:schemeClr>
                </a:solidFill>
              </a:rPr>
              <a:t>The incidence of ORADEs among surgical patients ranges from 1.8% to 13.6%, </a:t>
            </a:r>
          </a:p>
          <a:p>
            <a:pPr>
              <a:buFont typeface="Wingdings" pitchFamily="2" charset="2"/>
              <a:buChar char="Ø"/>
            </a:pPr>
            <a:r>
              <a:rPr lang="en-US" sz="2000" dirty="0">
                <a:solidFill>
                  <a:schemeClr val="accent1">
                    <a:lumMod val="50000"/>
                  </a:schemeClr>
                </a:solidFill>
              </a:rPr>
              <a:t>patients with ORADEs have higher rates of inpatient mortality and 30-day readmission, prolonged length of stay (LOS) and higher costs </a:t>
            </a:r>
            <a:br>
              <a:rPr lang="en-US" sz="1700" dirty="0">
                <a:solidFill>
                  <a:schemeClr val="accent1">
                    <a:lumMod val="50000"/>
                  </a:schemeClr>
                </a:solidFill>
              </a:rPr>
            </a:br>
            <a:endParaRPr lang="en-US" sz="1700" dirty="0">
              <a:solidFill>
                <a:schemeClr val="accent1">
                  <a:lumMod val="50000"/>
                </a:schemeClr>
              </a:solidFill>
            </a:endParaRPr>
          </a:p>
        </p:txBody>
      </p:sp>
    </p:spTree>
    <p:extLst>
      <p:ext uri="{BB962C8B-B14F-4D97-AF65-F5344CB8AC3E}">
        <p14:creationId xmlns:p14="http://schemas.microsoft.com/office/powerpoint/2010/main" val="132367338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CE6F38A8-3108-594F-89C4-F1BA3BA01DB1}"/>
              </a:ext>
            </a:extLst>
          </p:cNvPr>
          <p:cNvPicPr>
            <a:picLocks noChangeAspect="1"/>
          </p:cNvPicPr>
          <p:nvPr/>
        </p:nvPicPr>
        <p:blipFill rotWithShape="1">
          <a:blip r:embed="rId2"/>
          <a:srcRect r="1430" b="1"/>
          <a:stretch/>
        </p:blipFill>
        <p:spPr>
          <a:xfrm>
            <a:off x="-38099" y="0"/>
            <a:ext cx="11696700" cy="355986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2B7C4C1-D2D2-D847-97B5-C14F4F09081A}"/>
              </a:ext>
            </a:extLst>
          </p:cNvPr>
          <p:cNvSpPr>
            <a:spLocks noGrp="1"/>
          </p:cNvSpPr>
          <p:nvPr>
            <p:ph idx="1"/>
          </p:nvPr>
        </p:nvSpPr>
        <p:spPr>
          <a:xfrm>
            <a:off x="1385180" y="3304515"/>
            <a:ext cx="10273421" cy="3167723"/>
          </a:xfrm>
        </p:spPr>
        <p:txBody>
          <a:bodyPr anchor="ctr">
            <a:normAutofit/>
          </a:bodyPr>
          <a:lstStyle/>
          <a:p>
            <a:r>
              <a:rPr lang="en-US" sz="1600" dirty="0">
                <a:solidFill>
                  <a:schemeClr val="accent1">
                    <a:lumMod val="50000"/>
                  </a:schemeClr>
                </a:solidFill>
              </a:rPr>
              <a:t>ORADEs are common occurrence among patients undergoing invasive procedures. (surgery and endoscopy)</a:t>
            </a:r>
          </a:p>
          <a:p>
            <a:r>
              <a:rPr lang="en-US" sz="1600" dirty="0">
                <a:solidFill>
                  <a:schemeClr val="accent1">
                    <a:lumMod val="50000"/>
                  </a:schemeClr>
                </a:solidFill>
              </a:rPr>
              <a:t>88% of patients received opioids</a:t>
            </a:r>
          </a:p>
          <a:p>
            <a:r>
              <a:rPr lang="en-US" sz="1600" dirty="0">
                <a:solidFill>
                  <a:schemeClr val="accent1">
                    <a:lumMod val="50000"/>
                  </a:schemeClr>
                </a:solidFill>
              </a:rPr>
              <a:t>10.6% experienced an ORADE</a:t>
            </a:r>
          </a:p>
          <a:p>
            <a:r>
              <a:rPr lang="en-US" sz="1600" dirty="0">
                <a:solidFill>
                  <a:schemeClr val="accent1">
                    <a:lumMod val="50000"/>
                  </a:schemeClr>
                </a:solidFill>
              </a:rPr>
              <a:t>most ORADEs were moderate/severe &amp; associated with worse outcome</a:t>
            </a:r>
          </a:p>
          <a:p>
            <a:r>
              <a:rPr lang="en-US" sz="1600" dirty="0">
                <a:solidFill>
                  <a:schemeClr val="accent1">
                    <a:lumMod val="50000"/>
                  </a:schemeClr>
                </a:solidFill>
              </a:rPr>
              <a:t>higher risk of inpatient mortality</a:t>
            </a:r>
          </a:p>
          <a:p>
            <a:r>
              <a:rPr lang="en-US" sz="1600" dirty="0">
                <a:solidFill>
                  <a:schemeClr val="accent1">
                    <a:lumMod val="50000"/>
                  </a:schemeClr>
                </a:solidFill>
              </a:rPr>
              <a:t>increase of 1.6 days in LOS  </a:t>
            </a:r>
          </a:p>
          <a:p>
            <a:r>
              <a:rPr lang="en-US" sz="1600" dirty="0">
                <a:solidFill>
                  <a:schemeClr val="accent1">
                    <a:lumMod val="50000"/>
                  </a:schemeClr>
                </a:solidFill>
              </a:rPr>
              <a:t>$8225 more in cost for the index hospitalization.</a:t>
            </a:r>
          </a:p>
        </p:txBody>
      </p:sp>
    </p:spTree>
    <p:extLst>
      <p:ext uri="{BB962C8B-B14F-4D97-AF65-F5344CB8AC3E}">
        <p14:creationId xmlns:p14="http://schemas.microsoft.com/office/powerpoint/2010/main" val="239731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FDB4D6-A1EC-4954-AF0B-E3769A037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9F0EA0-386F-444B-80FE-60274499D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5" name="Content Placeholder 4" descr="Table&#10;&#10;Description automatically generated">
            <a:extLst>
              <a:ext uri="{FF2B5EF4-FFF2-40B4-BE49-F238E27FC236}">
                <a16:creationId xmlns:a16="http://schemas.microsoft.com/office/drawing/2014/main" id="{5C5625C0-0018-AB4F-9CEE-D88EC25CA6E5}"/>
              </a:ext>
            </a:extLst>
          </p:cNvPr>
          <p:cNvPicPr>
            <a:picLocks noGrp="1" noChangeAspect="1"/>
          </p:cNvPicPr>
          <p:nvPr>
            <p:ph idx="1"/>
          </p:nvPr>
        </p:nvPicPr>
        <p:blipFill rotWithShape="1">
          <a:blip r:embed="rId2"/>
          <a:srcRect r="-1" b="526"/>
          <a:stretch/>
        </p:blipFill>
        <p:spPr>
          <a:xfrm>
            <a:off x="-1" y="685799"/>
            <a:ext cx="12188953" cy="5486402"/>
          </a:xfrm>
          <a:prstGeom prst="rect">
            <a:avLst/>
          </a:prstGeom>
        </p:spPr>
      </p:pic>
      <p:sp>
        <p:nvSpPr>
          <p:cNvPr id="14" name="Rectangle 13">
            <a:extLst>
              <a:ext uri="{FF2B5EF4-FFF2-40B4-BE49-F238E27FC236}">
                <a16:creationId xmlns:a16="http://schemas.microsoft.com/office/drawing/2014/main" id="{2CDF0879-5DDF-49A8-A4F6-95A1430B6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51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diagram, application&#10;&#10;Description automatically generated">
            <a:extLst>
              <a:ext uri="{FF2B5EF4-FFF2-40B4-BE49-F238E27FC236}">
                <a16:creationId xmlns:a16="http://schemas.microsoft.com/office/drawing/2014/main" id="{98EF4913-D2E0-DA4D-B927-D65295E8B990}"/>
              </a:ext>
            </a:extLst>
          </p:cNvPr>
          <p:cNvPicPr>
            <a:picLocks noGrp="1" noChangeAspect="1"/>
          </p:cNvPicPr>
          <p:nvPr>
            <p:ph idx="1"/>
          </p:nvPr>
        </p:nvPicPr>
        <p:blipFill rotWithShape="1">
          <a:blip r:embed="rId2"/>
          <a:srcRect l="2777" r="1"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1" name="Freeform: Shape 2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DA03BB-4AAE-8E4C-8CF1-060F522FF71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rgbClr val="00B0F0"/>
                </a:solidFill>
              </a:rPr>
              <a:t>How do we get there?</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516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Diagram&#10;&#10;Description automatically generated">
            <a:extLst>
              <a:ext uri="{FF2B5EF4-FFF2-40B4-BE49-F238E27FC236}">
                <a16:creationId xmlns:a16="http://schemas.microsoft.com/office/drawing/2014/main" id="{7F9E5788-880F-D74A-8B4A-490C56AAD058}"/>
              </a:ext>
            </a:extLst>
          </p:cNvPr>
          <p:cNvPicPr>
            <a:picLocks noGrp="1" noChangeAspect="1"/>
          </p:cNvPicPr>
          <p:nvPr>
            <p:ph idx="1"/>
          </p:nvPr>
        </p:nvPicPr>
        <p:blipFill rotWithShape="1">
          <a:blip r:embed="rId3"/>
          <a:srcRect t="9091" r="11809" b="2"/>
          <a:stretch/>
        </p:blipFill>
        <p:spPr>
          <a:xfrm>
            <a:off x="3523488" y="239707"/>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E5FEBC-29A8-2147-A3BC-E76F54FB2DC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solidFill>
                  <a:srgbClr val="00B0F0"/>
                </a:solidFill>
              </a:rPr>
              <a:t>Pain Pathways </a:t>
            </a:r>
            <a:r>
              <a:rPr lang="en-US" sz="4800" b="1" dirty="0">
                <a:solidFill>
                  <a:schemeClr val="accent1">
                    <a:lumMod val="50000"/>
                  </a:schemeClr>
                </a:solidFill>
              </a:rPr>
              <a:t>are very complex!!</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56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7981" y="1122363"/>
            <a:ext cx="4023360" cy="3204134"/>
          </a:xfrm>
        </p:spPr>
        <p:txBody>
          <a:bodyPr vert="horz" lIns="91440" tIns="45720" rIns="91440" bIns="45720" rtlCol="0" anchor="t">
            <a:normAutofit/>
          </a:bodyPr>
          <a:lstStyle/>
          <a:p>
            <a:r>
              <a:rPr lang="en-US" sz="4800" b="1" dirty="0">
                <a:solidFill>
                  <a:schemeClr val="accent1">
                    <a:lumMod val="50000"/>
                  </a:schemeClr>
                </a:solidFill>
              </a:rPr>
              <a:t>Simplify to 5 main </a:t>
            </a:r>
            <a:r>
              <a:rPr lang="en-US" sz="4800" b="1" dirty="0">
                <a:solidFill>
                  <a:srgbClr val="00B0F0"/>
                </a:solidFill>
              </a:rPr>
              <a:t>pathways</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10" descr="Diagram&#10;&#10;Description automatically generated">
            <a:extLst>
              <a:ext uri="{FF2B5EF4-FFF2-40B4-BE49-F238E27FC236}">
                <a16:creationId xmlns:a16="http://schemas.microsoft.com/office/drawing/2014/main" id="{FB201E79-7408-754A-B4A6-74995ADD75D9}"/>
              </a:ext>
            </a:extLst>
          </p:cNvPr>
          <p:cNvPicPr>
            <a:picLocks noGrp="1" noChangeAspect="1"/>
          </p:cNvPicPr>
          <p:nvPr>
            <p:ph idx="1"/>
          </p:nvPr>
        </p:nvPicPr>
        <p:blipFill rotWithShape="1">
          <a:blip r:embed="rId3"/>
          <a:srcRect l="154" r="3204" b="1"/>
          <a:stretch/>
        </p:blipFill>
        <p:spPr>
          <a:xfrm>
            <a:off x="4868487" y="10"/>
            <a:ext cx="7323513" cy="6857990"/>
          </a:xfrm>
          <a:prstGeom prst="rect">
            <a:avLst/>
          </a:prstGeom>
        </p:spPr>
      </p:pic>
      <p:sp>
        <p:nvSpPr>
          <p:cNvPr id="4" name="Slide Number Placeholder 3"/>
          <p:cNvSpPr>
            <a:spLocks noGrp="1"/>
          </p:cNvSpPr>
          <p:nvPr>
            <p:ph type="sldNum" sz="quarter" idx="12"/>
          </p:nvPr>
        </p:nvSpPr>
        <p:spPr>
          <a:xfrm>
            <a:off x="9830907" y="6356350"/>
            <a:ext cx="1883111"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CDE733-E987-402A-8883-C22B16956682}"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50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599"/>
            <a:ext cx="12192000" cy="62484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flipV="1">
            <a:off x="0" y="2374533"/>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5" name="Rectangle 14">
            <a:extLst>
              <a:ext uri="{FF2B5EF4-FFF2-40B4-BE49-F238E27FC236}">
                <a16:creationId xmlns:a16="http://schemas.microsoft.com/office/drawing/2014/main" id="{92CA431A-BC84-45C3-8430-0459E54A2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238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84" y="940391"/>
            <a:ext cx="10021446" cy="2944457"/>
          </a:xfrm>
        </p:spPr>
        <p:txBody>
          <a:bodyPr vert="horz" lIns="91440" tIns="45720" rIns="91440" bIns="45720" rtlCol="0" anchor="t">
            <a:normAutofit/>
          </a:bodyPr>
          <a:lstStyle/>
          <a:p>
            <a:r>
              <a:rPr lang="en-US" sz="6600" b="1" kern="1200" dirty="0">
                <a:solidFill>
                  <a:srgbClr val="00B0F0"/>
                </a:solidFill>
                <a:latin typeface="+mj-lt"/>
                <a:ea typeface="+mj-ea"/>
                <a:cs typeface="+mj-cs"/>
              </a:rPr>
              <a:t>Multimodal Analgesia</a:t>
            </a:r>
          </a:p>
        </p:txBody>
      </p:sp>
      <p:sp>
        <p:nvSpPr>
          <p:cNvPr id="4" name="Slide Number Placeholder 3"/>
          <p:cNvSpPr>
            <a:spLocks noGrp="1"/>
          </p:cNvSpPr>
          <p:nvPr>
            <p:ph type="sldNum" sz="quarter" idx="12"/>
          </p:nvPr>
        </p:nvSpPr>
        <p:spPr>
          <a:xfrm>
            <a:off x="10825930" y="6223702"/>
            <a:ext cx="570728" cy="314067"/>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DCDE733-E987-402A-8883-C22B16956682}" type="slidenum">
              <a:rPr kumimoji="0" lang="en-US" sz="1000"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17</a:t>
            </a:fld>
            <a:endParaRPr kumimoji="0" lang="en-US" sz="1000" b="0" i="0" u="none" strike="noStrike" cap="none" spc="0" normalizeH="0" baseline="0" noProof="0">
              <a:ln>
                <a:noFill/>
              </a:ln>
              <a:solidFill>
                <a:srgbClr val="FFFFFF"/>
              </a:solidFill>
              <a:effectLst/>
              <a:uLnTx/>
              <a:uFillTx/>
            </a:endParaRPr>
          </a:p>
        </p:txBody>
      </p:sp>
      <p:sp>
        <p:nvSpPr>
          <p:cNvPr id="6" name="Rectangle 5"/>
          <p:cNvSpPr/>
          <p:nvPr/>
        </p:nvSpPr>
        <p:spPr>
          <a:xfrm>
            <a:off x="801436" y="2222855"/>
            <a:ext cx="9217754" cy="1231106"/>
          </a:xfrm>
          <a:prstGeom prst="rect">
            <a:avLst/>
          </a:prstGeom>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Combine multiple analgesic techniques to improve outcome</a:t>
            </a:r>
          </a:p>
          <a:p>
            <a:pPr marL="0" marR="0" lvl="0" indent="0" algn="l" defTabSz="914400" rtl="0" eaLnBrk="1" fontAlgn="auto" latinLnBrk="0" hangingPunct="1">
              <a:spcBef>
                <a:spcPts val="0"/>
              </a:spcBef>
              <a:spcAft>
                <a:spcPts val="600"/>
              </a:spcAft>
              <a:buClrTx/>
              <a:buSzTx/>
              <a:buFontTx/>
              <a:buNone/>
              <a:tabLst/>
              <a:defRPr/>
            </a:pPr>
            <a:endParaRPr kumimoji="0" lang="en-US"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chemeClr val="accent1">
                    <a:lumMod val="50000"/>
                  </a:schemeClr>
                </a:solidFill>
                <a:effectLst/>
                <a:uLnTx/>
                <a:uFillTx/>
                <a:latin typeface="Calibri" panose="020F0502020204030204"/>
                <a:ea typeface="+mn-ea"/>
                <a:cs typeface="+mn-cs"/>
              </a:rPr>
              <a:t>Kehlet</a:t>
            </a:r>
            <a:r>
              <a:rPr kumimoji="0" lang="en-US"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 and Dahl, 1993</a:t>
            </a:r>
          </a:p>
        </p:txBody>
      </p:sp>
    </p:spTree>
    <p:extLst>
      <p:ext uri="{BB962C8B-B14F-4D97-AF65-F5344CB8AC3E}">
        <p14:creationId xmlns:p14="http://schemas.microsoft.com/office/powerpoint/2010/main" val="118366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Sumo_Wrestler's_Photos_(2).jpg"/>
          <p:cNvPicPr>
            <a:picLocks noChangeAspect="1"/>
          </p:cNvPicPr>
          <p:nvPr/>
        </p:nvPicPr>
        <p:blipFill rotWithShape="1">
          <a:blip r:embed="rId3" cstate="print"/>
          <a:srcRect r="2" b="5895"/>
          <a:stretch/>
        </p:blipFill>
        <p:spPr>
          <a:xfrm>
            <a:off x="6730738" y="-18"/>
            <a:ext cx="546126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sp useBgFill="1">
        <p:nvSpPr>
          <p:cNvPr id="14" name="Freeform: Shape 13">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8912" y="553974"/>
            <a:ext cx="3416934" cy="1535958"/>
          </a:xfrm>
        </p:spPr>
        <p:txBody>
          <a:bodyPr anchor="ctr">
            <a:normAutofit fontScale="90000"/>
          </a:bodyPr>
          <a:lstStyle/>
          <a:p>
            <a:r>
              <a:rPr lang="en-US" sz="2800" b="1" dirty="0">
                <a:solidFill>
                  <a:srgbClr val="00B0F0"/>
                </a:solidFill>
              </a:rPr>
              <a:t>Ways to treat pain:</a:t>
            </a:r>
            <a:br>
              <a:rPr lang="en-US" sz="2800" b="1" dirty="0">
                <a:solidFill>
                  <a:srgbClr val="00B0F0"/>
                </a:solidFill>
              </a:rPr>
            </a:br>
            <a:r>
              <a:rPr lang="en-US" sz="2800" b="1" dirty="0"/>
              <a:t> </a:t>
            </a:r>
            <a:r>
              <a:rPr lang="en-US" sz="2800" i="1" dirty="0">
                <a:solidFill>
                  <a:schemeClr val="accent1">
                    <a:lumMod val="50000"/>
                  </a:schemeClr>
                </a:solidFill>
              </a:rPr>
              <a:t>Sometimes one drug works alone but is often insufficient</a:t>
            </a:r>
            <a:br>
              <a:rPr lang="en-US" sz="2800" dirty="0"/>
            </a:br>
            <a:endParaRPr lang="en-US" sz="2800" dirty="0"/>
          </a:p>
        </p:txBody>
      </p:sp>
      <p:sp>
        <p:nvSpPr>
          <p:cNvPr id="18" name="Rectangle 17">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38911" y="2829151"/>
            <a:ext cx="3718309" cy="3918792"/>
          </a:xfrm>
        </p:spPr>
        <p:txBody>
          <a:bodyPr>
            <a:normAutofit/>
          </a:bodyPr>
          <a:lstStyle/>
          <a:p>
            <a:r>
              <a:rPr lang="en-US" sz="2000" b="1" u="sng" dirty="0">
                <a:solidFill>
                  <a:schemeClr val="accent1">
                    <a:lumMod val="50000"/>
                  </a:schemeClr>
                </a:solidFill>
              </a:rPr>
              <a:t>Monomodal</a:t>
            </a:r>
          </a:p>
          <a:p>
            <a:pPr lvl="1"/>
            <a:r>
              <a:rPr lang="en-US" sz="2000" dirty="0">
                <a:solidFill>
                  <a:schemeClr val="accent1">
                    <a:lumMod val="50000"/>
                  </a:schemeClr>
                </a:solidFill>
              </a:rPr>
              <a:t>Opioid</a:t>
            </a:r>
          </a:p>
          <a:p>
            <a:pPr lvl="1"/>
            <a:r>
              <a:rPr lang="en-US" sz="2000" dirty="0">
                <a:solidFill>
                  <a:schemeClr val="accent1">
                    <a:lumMod val="50000"/>
                  </a:schemeClr>
                </a:solidFill>
              </a:rPr>
              <a:t>Nerve block</a:t>
            </a:r>
          </a:p>
          <a:p>
            <a:pPr lvl="1"/>
            <a:r>
              <a:rPr lang="en-US" sz="2000" dirty="0">
                <a:solidFill>
                  <a:schemeClr val="accent1">
                    <a:lumMod val="50000"/>
                  </a:schemeClr>
                </a:solidFill>
              </a:rPr>
              <a:t>Acetaminophen </a:t>
            </a:r>
          </a:p>
          <a:p>
            <a:pPr marL="457200" lvl="1" indent="0">
              <a:buNone/>
            </a:pPr>
            <a:endParaRPr lang="en-US" sz="1700" dirty="0"/>
          </a:p>
        </p:txBody>
      </p:sp>
      <p:sp>
        <p:nvSpPr>
          <p:cNvPr id="4" name="Slide Number Placeholder 3"/>
          <p:cNvSpPr>
            <a:spLocks noGrp="1"/>
          </p:cNvSpPr>
          <p:nvPr>
            <p:ph type="sldNum" sz="quarter" idx="12"/>
          </p:nvPr>
        </p:nvSpPr>
        <p:spPr>
          <a:xfrm>
            <a:off x="9009888"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CDE733-E987-402A-8883-C22B16956682}"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38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28E3505-36F5-47A9-A188-7C60ACBB9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umov 2 kids.jpg"/>
          <p:cNvPicPr>
            <a:picLocks noChangeAspect="1"/>
          </p:cNvPicPr>
          <p:nvPr/>
        </p:nvPicPr>
        <p:blipFill rotWithShape="1">
          <a:blip r:embed="rId2" cstate="print"/>
          <a:srcRect b="2801"/>
          <a:stretch/>
        </p:blipFill>
        <p:spPr>
          <a:xfrm>
            <a:off x="3143213" y="10"/>
            <a:ext cx="4956582" cy="6857990"/>
          </a:xfrm>
          <a:custGeom>
            <a:avLst/>
            <a:gdLst/>
            <a:ahLst/>
            <a:cxnLst/>
            <a:rect l="l" t="t" r="r" b="b"/>
            <a:pathLst>
              <a:path w="4956582" h="6858000">
                <a:moveTo>
                  <a:pt x="0" y="0"/>
                </a:moveTo>
                <a:lnTo>
                  <a:pt x="4161807" y="0"/>
                </a:lnTo>
                <a:lnTo>
                  <a:pt x="4176560" y="27485"/>
                </a:lnTo>
                <a:cubicBezTo>
                  <a:pt x="4666464" y="986552"/>
                  <a:pt x="4956582" y="2177077"/>
                  <a:pt x="4956582" y="3466807"/>
                </a:cubicBezTo>
                <a:cubicBezTo>
                  <a:pt x="4956582" y="4657326"/>
                  <a:pt x="4709381" y="5763316"/>
                  <a:pt x="4286027" y="6680757"/>
                </a:cubicBezTo>
                <a:lnTo>
                  <a:pt x="4199937" y="6858000"/>
                </a:lnTo>
                <a:lnTo>
                  <a:pt x="53039" y="6858000"/>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3" name="Freeform: Shape 12">
            <a:extLst>
              <a:ext uri="{FF2B5EF4-FFF2-40B4-BE49-F238E27FC236}">
                <a16:creationId xmlns:a16="http://schemas.microsoft.com/office/drawing/2014/main" id="{283B6091-C9A6-4C92-8315-2DE12015E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C6ACBBE-7216-419A-81B7-BD305A9FE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2903843" cy="4526280"/>
          </a:xfrm>
        </p:spPr>
        <p:txBody>
          <a:bodyPr>
            <a:normAutofit/>
          </a:bodyPr>
          <a:lstStyle/>
          <a:p>
            <a:r>
              <a:rPr lang="en-US" sz="3200" dirty="0">
                <a:solidFill>
                  <a:srgbClr val="00B0F0"/>
                </a:solidFill>
              </a:rPr>
              <a:t>Ways to treat pain:</a:t>
            </a:r>
            <a:br>
              <a:rPr lang="en-US" sz="3200" dirty="0"/>
            </a:br>
            <a:endParaRPr lang="en-US" sz="3200" dirty="0"/>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9747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420101" y="932688"/>
            <a:ext cx="3150108" cy="4992624"/>
          </a:xfrm>
        </p:spPr>
        <p:txBody>
          <a:bodyPr anchor="ctr">
            <a:normAutofit/>
          </a:bodyPr>
          <a:lstStyle/>
          <a:p>
            <a:pPr lvl="1"/>
            <a:endParaRPr lang="en-US" sz="1800" dirty="0"/>
          </a:p>
          <a:p>
            <a:pPr marL="0" indent="0">
              <a:buNone/>
            </a:pPr>
            <a:r>
              <a:rPr lang="en-US" sz="1800" b="1" u="sng" dirty="0">
                <a:solidFill>
                  <a:schemeClr val="accent1">
                    <a:lumMod val="50000"/>
                  </a:schemeClr>
                </a:solidFill>
              </a:rPr>
              <a:t>Bimodal</a:t>
            </a:r>
          </a:p>
          <a:p>
            <a:pPr lvl="1"/>
            <a:r>
              <a:rPr lang="en-US" sz="1800" dirty="0">
                <a:solidFill>
                  <a:schemeClr val="accent1">
                    <a:lumMod val="50000"/>
                  </a:schemeClr>
                </a:solidFill>
              </a:rPr>
              <a:t>Opioid &amp; </a:t>
            </a:r>
            <a:r>
              <a:rPr lang="en-US" sz="1800" dirty="0" err="1">
                <a:solidFill>
                  <a:schemeClr val="accent1">
                    <a:lumMod val="50000"/>
                  </a:schemeClr>
                </a:solidFill>
              </a:rPr>
              <a:t>toradol</a:t>
            </a:r>
            <a:endParaRPr lang="en-US" sz="1800" dirty="0">
              <a:solidFill>
                <a:schemeClr val="accent1">
                  <a:lumMod val="50000"/>
                </a:schemeClr>
              </a:solidFill>
            </a:endParaRPr>
          </a:p>
          <a:p>
            <a:pPr lvl="1"/>
            <a:r>
              <a:rPr lang="en-US" sz="1800" dirty="0">
                <a:solidFill>
                  <a:schemeClr val="accent1">
                    <a:lumMod val="50000"/>
                  </a:schemeClr>
                </a:solidFill>
              </a:rPr>
              <a:t>Nerve block &amp; opioid</a:t>
            </a:r>
          </a:p>
        </p:txBody>
      </p:sp>
      <p:sp>
        <p:nvSpPr>
          <p:cNvPr id="4" name="Slide Number Placeholder 3"/>
          <p:cNvSpPr>
            <a:spLocks noGrp="1"/>
          </p:cNvSpPr>
          <p:nvPr>
            <p:ph type="sldNum" sz="quarter" idx="12"/>
          </p:nvPr>
        </p:nvSpPr>
        <p:spPr>
          <a:xfrm>
            <a:off x="8827008"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CDE733-E987-402A-8883-C22B16956682}"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4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small, sitting, door, refrigerator&#10;&#10;Description automatically generated">
            <a:extLst>
              <a:ext uri="{FF2B5EF4-FFF2-40B4-BE49-F238E27FC236}">
                <a16:creationId xmlns:a16="http://schemas.microsoft.com/office/drawing/2014/main" id="{FE0330AF-26D0-BC41-BC58-C58964B82B63}"/>
              </a:ext>
            </a:extLst>
          </p:cNvPr>
          <p:cNvPicPr>
            <a:picLocks noChangeAspect="1"/>
          </p:cNvPicPr>
          <p:nvPr/>
        </p:nvPicPr>
        <p:blipFill rotWithShape="1">
          <a:blip r:embed="rId2"/>
          <a:srcRect t="29662" r="6334" b="8171"/>
          <a:stretch/>
        </p:blipFill>
        <p:spPr>
          <a:xfrm>
            <a:off x="-109507" y="10"/>
            <a:ext cx="12191981" cy="6857990"/>
          </a:xfrm>
          <a:prstGeom prst="rect">
            <a:avLst/>
          </a:prstGeom>
        </p:spPr>
      </p:pic>
      <p:sp>
        <p:nvSpPr>
          <p:cNvPr id="19"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A3289A-AB48-6545-AE4E-F568B912D3A8}"/>
              </a:ext>
            </a:extLst>
          </p:cNvPr>
          <p:cNvSpPr>
            <a:spLocks noGrp="1"/>
          </p:cNvSpPr>
          <p:nvPr>
            <p:ph type="ctrTitle"/>
          </p:nvPr>
        </p:nvSpPr>
        <p:spPr>
          <a:xfrm>
            <a:off x="404553" y="3091928"/>
            <a:ext cx="9078562" cy="2387600"/>
          </a:xfrm>
        </p:spPr>
        <p:txBody>
          <a:bodyPr>
            <a:normAutofit/>
          </a:bodyPr>
          <a:lstStyle/>
          <a:p>
            <a:pPr algn="l"/>
            <a:r>
              <a:rPr lang="en-US" sz="6100" dirty="0"/>
              <a:t>Closing a Silent Gateway to Opioid Use &amp; Dependence</a:t>
            </a:r>
          </a:p>
        </p:txBody>
      </p:sp>
      <p:sp>
        <p:nvSpPr>
          <p:cNvPr id="20"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79F4C4B5-6E75-764B-9645-D8DE40170AB9}"/>
              </a:ext>
            </a:extLst>
          </p:cNvPr>
          <p:cNvSpPr>
            <a:spLocks noGrp="1"/>
          </p:cNvSpPr>
          <p:nvPr>
            <p:ph type="subTitle" idx="1"/>
          </p:nvPr>
        </p:nvSpPr>
        <p:spPr>
          <a:xfrm>
            <a:off x="404553" y="5624945"/>
            <a:ext cx="9078562" cy="592975"/>
          </a:xfrm>
        </p:spPr>
        <p:txBody>
          <a:bodyPr anchor="ctr">
            <a:normAutofit/>
          </a:bodyPr>
          <a:lstStyle/>
          <a:p>
            <a:pPr algn="l"/>
            <a:r>
              <a:rPr lang="en-US" dirty="0" err="1"/>
              <a:t>rEASON</a:t>
            </a:r>
            <a:r>
              <a:rPr lang="en-US" dirty="0"/>
              <a:t> Project</a:t>
            </a:r>
          </a:p>
        </p:txBody>
      </p:sp>
    </p:spTree>
    <p:extLst>
      <p:ext uri="{BB962C8B-B14F-4D97-AF65-F5344CB8AC3E}">
        <p14:creationId xmlns:p14="http://schemas.microsoft.com/office/powerpoint/2010/main" val="194625421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sumovkidsg.jpg"/>
          <p:cNvPicPr>
            <a:picLocks noChangeAspect="1"/>
          </p:cNvPicPr>
          <p:nvPr/>
        </p:nvPicPr>
        <p:blipFill rotWithShape="1">
          <a:blip r:embed="rId2" cstate="print"/>
          <a:srcRect l="9481" r="2654" b="2"/>
          <a:stretch/>
        </p:blipFill>
        <p:spPr>
          <a:xfrm>
            <a:off x="3765804" y="10"/>
            <a:ext cx="8426198"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4" name="Freeform: Shape 13">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71094" y="1161288"/>
            <a:ext cx="3438144" cy="1125728"/>
          </a:xfrm>
        </p:spPr>
        <p:txBody>
          <a:bodyPr anchor="b">
            <a:normAutofit/>
          </a:bodyPr>
          <a:lstStyle/>
          <a:p>
            <a:r>
              <a:rPr lang="en-US" sz="2800" dirty="0">
                <a:solidFill>
                  <a:srgbClr val="00B0F0"/>
                </a:solidFill>
              </a:rPr>
              <a:t>Ways to treat pain:</a:t>
            </a:r>
            <a:br>
              <a:rPr lang="en-US" sz="2800" dirty="0"/>
            </a:br>
            <a:endParaRPr lang="en-US" sz="2800" dirty="0"/>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3" y="2718054"/>
            <a:ext cx="4446529" cy="3207258"/>
          </a:xfrm>
        </p:spPr>
        <p:txBody>
          <a:bodyPr anchor="t">
            <a:normAutofit/>
          </a:bodyPr>
          <a:lstStyle/>
          <a:p>
            <a:pPr lvl="1"/>
            <a:endParaRPr lang="en-US" sz="1700" dirty="0"/>
          </a:p>
          <a:p>
            <a:pPr marL="0" indent="0">
              <a:buNone/>
            </a:pPr>
            <a:r>
              <a:rPr lang="en-US" sz="1700" b="1" u="sng" dirty="0">
                <a:solidFill>
                  <a:schemeClr val="accent1">
                    <a:lumMod val="50000"/>
                  </a:schemeClr>
                </a:solidFill>
              </a:rPr>
              <a:t>Multimodal</a:t>
            </a:r>
          </a:p>
          <a:p>
            <a:r>
              <a:rPr lang="en-US" sz="2100" dirty="0">
                <a:solidFill>
                  <a:schemeClr val="accent1">
                    <a:lumMod val="50000"/>
                  </a:schemeClr>
                </a:solidFill>
              </a:rPr>
              <a:t>Nerve block + NSAID  + acetaminophen</a:t>
            </a:r>
          </a:p>
          <a:p>
            <a:r>
              <a:rPr lang="en-US" sz="2100" dirty="0">
                <a:solidFill>
                  <a:schemeClr val="accent1">
                    <a:lumMod val="50000"/>
                  </a:schemeClr>
                </a:solidFill>
              </a:rPr>
              <a:t>Acetaminophen + dexmedetomidine +LIA</a:t>
            </a:r>
          </a:p>
        </p:txBody>
      </p:sp>
      <p:sp>
        <p:nvSpPr>
          <p:cNvPr id="4" name="Slide Number Placeholder 3"/>
          <p:cNvSpPr>
            <a:spLocks noGrp="1"/>
          </p:cNvSpPr>
          <p:nvPr>
            <p:ph type="sldNum" sz="quarter" idx="12"/>
          </p:nvPr>
        </p:nvSpPr>
        <p:spPr>
          <a:xfrm>
            <a:off x="9077706"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CDE733-E987-402A-8883-C22B16956682}"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772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11-sumo2.jpg"/>
          <p:cNvPicPr>
            <a:picLocks noGrp="1" noChangeAspect="1"/>
          </p:cNvPicPr>
          <p:nvPr>
            <p:ph idx="1"/>
          </p:nvPr>
        </p:nvPicPr>
        <p:blipFill rotWithShape="1">
          <a:blip r:embed="rId2" cstate="print"/>
          <a:srcRect r="-1" b="25538"/>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2" name="Freeform: Shape 1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7981" y="771988"/>
            <a:ext cx="4023360" cy="3554509"/>
          </a:xfrm>
        </p:spPr>
        <p:txBody>
          <a:bodyPr vert="horz" lIns="91440" tIns="45720" rIns="91440" bIns="45720" rtlCol="0" anchor="b">
            <a:normAutofit/>
          </a:bodyPr>
          <a:lstStyle/>
          <a:p>
            <a:r>
              <a:rPr lang="en-US" sz="4800" dirty="0">
                <a:solidFill>
                  <a:srgbClr val="00B0F0"/>
                </a:solidFill>
              </a:rPr>
              <a:t>Why not mono-therapy?</a:t>
            </a:r>
            <a:br>
              <a:rPr lang="en-US" sz="4800" dirty="0">
                <a:solidFill>
                  <a:srgbClr val="00B0F0"/>
                </a:solidFill>
              </a:rPr>
            </a:br>
            <a:br>
              <a:rPr lang="en-US" sz="4800" dirty="0">
                <a:solidFill>
                  <a:srgbClr val="00B0F0"/>
                </a:solidFill>
              </a:rPr>
            </a:br>
            <a:r>
              <a:rPr lang="en-US" sz="4800" dirty="0">
                <a:solidFill>
                  <a:srgbClr val="00B0F0"/>
                </a:solidFill>
              </a:rPr>
              <a:t>One big drug after big pain?</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753600" y="6356350"/>
            <a:ext cx="1600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CDE733-E987-402A-8883-C22B16956682}"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563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gets ugly.bmp"/>
          <p:cNvPicPr>
            <a:picLocks noGrp="1" noChangeAspect="1"/>
          </p:cNvPicPr>
          <p:nvPr>
            <p:ph idx="1"/>
          </p:nvPr>
        </p:nvPicPr>
        <p:blipFill rotWithShape="1">
          <a:blip r:embed="rId2" cstate="print"/>
          <a:srcRect l="3696" r="6740"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2" name="Freeform: Shape 1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33839" y="1234838"/>
            <a:ext cx="4281208" cy="1883466"/>
          </a:xfrm>
        </p:spPr>
        <p:txBody>
          <a:bodyPr vert="horz" lIns="91440" tIns="45720" rIns="91440" bIns="45720" rtlCol="0" anchor="b">
            <a:normAutofit/>
          </a:bodyPr>
          <a:lstStyle/>
          <a:p>
            <a:r>
              <a:rPr lang="en-US" sz="4000" dirty="0">
                <a:solidFill>
                  <a:srgbClr val="00B0F0"/>
                </a:solidFill>
              </a:rPr>
              <a:t>Sometimes you see something you don’t want to see</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753600" y="6356350"/>
            <a:ext cx="1600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CDE733-E987-402A-8883-C22B16956682}"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736F778-B54B-D740-8C68-7AFEF78207F9}"/>
              </a:ext>
            </a:extLst>
          </p:cNvPr>
          <p:cNvSpPr txBox="1"/>
          <p:nvPr/>
        </p:nvSpPr>
        <p:spPr>
          <a:xfrm>
            <a:off x="536375" y="4602024"/>
            <a:ext cx="297015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Respiratory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Vomiting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Ileus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Confusion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Opioid 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chemeClr val="accent1">
                    <a:lumMod val="50000"/>
                  </a:schemeClr>
                </a:solidFill>
                <a:effectLst/>
                <a:uLnTx/>
                <a:uFillTx/>
                <a:latin typeface="Calibri" panose="020F0502020204030204"/>
                <a:ea typeface="+mn-ea"/>
                <a:cs typeface="+mn-cs"/>
              </a:rPr>
              <a:t>etc</a:t>
            </a:r>
            <a:endParaRPr kumimoji="0" lang="en-US" sz="20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65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5A675-1758-1C41-A8D4-311241345F77}"/>
              </a:ext>
            </a:extLst>
          </p:cNvPr>
          <p:cNvSpPr>
            <a:spLocks noGrp="1"/>
          </p:cNvSpPr>
          <p:nvPr>
            <p:ph type="title"/>
          </p:nvPr>
        </p:nvSpPr>
        <p:spPr>
          <a:xfrm>
            <a:off x="652750" y="657498"/>
            <a:ext cx="4806184" cy="3644537"/>
          </a:xfrm>
          <a:noFill/>
        </p:spPr>
        <p:txBody>
          <a:bodyPr vert="horz" lIns="91440" tIns="45720" rIns="91440" bIns="45720" rtlCol="0" anchor="b">
            <a:normAutofit/>
          </a:bodyPr>
          <a:lstStyle/>
          <a:p>
            <a:r>
              <a:rPr lang="en-US" sz="3400">
                <a:solidFill>
                  <a:schemeClr val="bg1"/>
                </a:solidFill>
              </a:rPr>
              <a:t>‘New paradigm in analgesia management’</a:t>
            </a:r>
            <a:br>
              <a:rPr lang="en-US" sz="3400">
                <a:solidFill>
                  <a:schemeClr val="bg1"/>
                </a:solidFill>
              </a:rPr>
            </a:br>
            <a:r>
              <a:rPr lang="en-US" sz="3400">
                <a:solidFill>
                  <a:schemeClr val="bg1"/>
                </a:solidFill>
              </a:rPr>
              <a:t>‘The rising tide of opioid use and abuse: Role of Anesthesiologist’. Perioper Med 2018 Jul 3;7:16</a:t>
            </a:r>
          </a:p>
        </p:txBody>
      </p:sp>
      <p:pic>
        <p:nvPicPr>
          <p:cNvPr id="5" name="Content Placeholder 4" descr="Chart, funnel chart&#10;&#10;Description automatically generated">
            <a:extLst>
              <a:ext uri="{FF2B5EF4-FFF2-40B4-BE49-F238E27FC236}">
                <a16:creationId xmlns:a16="http://schemas.microsoft.com/office/drawing/2014/main" id="{95F54A1F-B5FC-E143-90C1-6EEF73A1B9A5}"/>
              </a:ext>
            </a:extLst>
          </p:cNvPr>
          <p:cNvPicPr>
            <a:picLocks noGrp="1" noChangeAspect="1"/>
          </p:cNvPicPr>
          <p:nvPr>
            <p:ph idx="1"/>
          </p:nvPr>
        </p:nvPicPr>
        <p:blipFill rotWithShape="1">
          <a:blip r:embed="rId2"/>
          <a:srcRect r="4526"/>
          <a:stretch/>
        </p:blipFill>
        <p:spPr>
          <a:xfrm>
            <a:off x="6095999" y="10"/>
            <a:ext cx="6105655" cy="6857990"/>
          </a:xfrm>
          <a:prstGeom prst="rect">
            <a:avLst/>
          </a:prstGeom>
        </p:spPr>
      </p:pic>
    </p:spTree>
    <p:extLst>
      <p:ext uri="{BB962C8B-B14F-4D97-AF65-F5344CB8AC3E}">
        <p14:creationId xmlns:p14="http://schemas.microsoft.com/office/powerpoint/2010/main" val="150487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934240-B65F-5D44-BFB1-6265F225B9DB}"/>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Enhanced Recovery After Surgery; </a:t>
            </a:r>
            <a:r>
              <a:rPr lang="en-US" sz="4000" b="1" i="1" dirty="0">
                <a:solidFill>
                  <a:srgbClr val="FFFFFF"/>
                </a:solidFill>
              </a:rPr>
              <a:t>ERAS</a:t>
            </a:r>
          </a:p>
        </p:txBody>
      </p:sp>
      <p:sp>
        <p:nvSpPr>
          <p:cNvPr id="3" name="Content Placeholder 2">
            <a:extLst>
              <a:ext uri="{FF2B5EF4-FFF2-40B4-BE49-F238E27FC236}">
                <a16:creationId xmlns:a16="http://schemas.microsoft.com/office/drawing/2014/main" id="{30473A96-5352-6C47-B568-6F85C36EE40E}"/>
              </a:ext>
            </a:extLst>
          </p:cNvPr>
          <p:cNvSpPr>
            <a:spLocks noGrp="1"/>
          </p:cNvSpPr>
          <p:nvPr>
            <p:ph idx="1"/>
          </p:nvPr>
        </p:nvSpPr>
        <p:spPr>
          <a:xfrm>
            <a:off x="1179226" y="3092970"/>
            <a:ext cx="9833548" cy="2693976"/>
          </a:xfrm>
        </p:spPr>
        <p:txBody>
          <a:bodyPr>
            <a:noAutofit/>
          </a:bodyPr>
          <a:lstStyle/>
          <a:p>
            <a:r>
              <a:rPr lang="en-US" sz="2000" dirty="0">
                <a:solidFill>
                  <a:schemeClr val="accent1">
                    <a:lumMod val="50000"/>
                  </a:schemeClr>
                </a:solidFill>
              </a:rPr>
              <a:t>Enhanced recovery after surgery (ERAS) pathways reduce opioid use in the postoperative setting</a:t>
            </a:r>
          </a:p>
          <a:p>
            <a:r>
              <a:rPr lang="en-US" sz="2000" dirty="0">
                <a:solidFill>
                  <a:schemeClr val="accent1">
                    <a:lumMod val="50000"/>
                  </a:schemeClr>
                </a:solidFill>
              </a:rPr>
              <a:t>Standardized multi-modal analgesia; </a:t>
            </a:r>
          </a:p>
          <a:p>
            <a:pPr lvl="1"/>
            <a:r>
              <a:rPr lang="en-US" sz="2000" dirty="0">
                <a:solidFill>
                  <a:schemeClr val="accent1">
                    <a:lumMod val="50000"/>
                  </a:schemeClr>
                </a:solidFill>
              </a:rPr>
              <a:t>nonopioid analgesics </a:t>
            </a:r>
          </a:p>
          <a:p>
            <a:pPr lvl="1"/>
            <a:r>
              <a:rPr lang="en-US" sz="2000" dirty="0">
                <a:solidFill>
                  <a:schemeClr val="accent1">
                    <a:lumMod val="50000"/>
                  </a:schemeClr>
                </a:solidFill>
              </a:rPr>
              <a:t>techniques to minimize opioids </a:t>
            </a:r>
          </a:p>
          <a:p>
            <a:r>
              <a:rPr lang="en-US" sz="2000" dirty="0">
                <a:solidFill>
                  <a:schemeClr val="accent1">
                    <a:lumMod val="50000"/>
                  </a:schemeClr>
                </a:solidFill>
              </a:rPr>
              <a:t>Goal: improve &amp; expedite recovery </a:t>
            </a:r>
          </a:p>
          <a:p>
            <a:r>
              <a:rPr lang="en-US" sz="2000" dirty="0">
                <a:solidFill>
                  <a:schemeClr val="accent1">
                    <a:lumMod val="50000"/>
                  </a:schemeClr>
                </a:solidFill>
              </a:rPr>
              <a:t>ERAS: promotes opioids only on an as-needed basis when non-opioid analgesics fail.</a:t>
            </a:r>
          </a:p>
          <a:p>
            <a:r>
              <a:rPr lang="en-US" sz="2000" dirty="0">
                <a:solidFill>
                  <a:schemeClr val="accent1">
                    <a:lumMod val="50000"/>
                  </a:schemeClr>
                </a:solidFill>
              </a:rPr>
              <a:t>Demonstrated significant decreases in opioids use after implementation of ERAS pathways</a:t>
            </a:r>
            <a:br>
              <a:rPr lang="en-US" sz="2000" dirty="0">
                <a:solidFill>
                  <a:schemeClr val="accent1">
                    <a:lumMod val="50000"/>
                  </a:schemeClr>
                </a:solidFill>
              </a:rPr>
            </a:br>
            <a:endParaRPr lang="en-US" sz="2000" dirty="0">
              <a:solidFill>
                <a:schemeClr val="accent1">
                  <a:lumMod val="50000"/>
                </a:schemeClr>
              </a:solidFill>
            </a:endParaRPr>
          </a:p>
        </p:txBody>
      </p:sp>
    </p:spTree>
    <p:extLst>
      <p:ext uri="{BB962C8B-B14F-4D97-AF65-F5344CB8AC3E}">
        <p14:creationId xmlns:p14="http://schemas.microsoft.com/office/powerpoint/2010/main" val="64868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3713E-19DB-3F46-A657-1EF5EA46F0AB}"/>
              </a:ext>
            </a:extLst>
          </p:cNvPr>
          <p:cNvSpPr>
            <a:spLocks noGrp="1"/>
          </p:cNvSpPr>
          <p:nvPr>
            <p:ph idx="1"/>
          </p:nvPr>
        </p:nvSpPr>
        <p:spPr>
          <a:xfrm>
            <a:off x="838199" y="2208213"/>
            <a:ext cx="10908323" cy="4351338"/>
          </a:xfrm>
        </p:spPr>
        <p:txBody>
          <a:bodyPr>
            <a:normAutofit fontScale="92500"/>
          </a:bodyPr>
          <a:lstStyle/>
          <a:p>
            <a:r>
              <a:rPr lang="en-US" dirty="0">
                <a:solidFill>
                  <a:schemeClr val="accent1">
                    <a:lumMod val="75000"/>
                  </a:schemeClr>
                </a:solidFill>
              </a:rPr>
              <a:t>Stand-alone </a:t>
            </a:r>
            <a:r>
              <a:rPr lang="en-US" b="1" dirty="0">
                <a:solidFill>
                  <a:schemeClr val="accent1">
                    <a:lumMod val="75000"/>
                  </a:schemeClr>
                </a:solidFill>
              </a:rPr>
              <a:t>pediatric ambulatory surgery </a:t>
            </a:r>
            <a:r>
              <a:rPr lang="en-US" dirty="0">
                <a:solidFill>
                  <a:schemeClr val="accent1">
                    <a:lumMod val="75000"/>
                  </a:schemeClr>
                </a:solidFill>
              </a:rPr>
              <a:t>facility </a:t>
            </a:r>
          </a:p>
          <a:p>
            <a:r>
              <a:rPr lang="en-US" dirty="0">
                <a:solidFill>
                  <a:schemeClr val="accent1">
                    <a:lumMod val="75000"/>
                  </a:schemeClr>
                </a:solidFill>
              </a:rPr>
              <a:t>&gt;4000 surgical patients/year. </a:t>
            </a:r>
          </a:p>
          <a:p>
            <a:r>
              <a:rPr lang="en-US" b="1" dirty="0">
                <a:solidFill>
                  <a:schemeClr val="accent1">
                    <a:lumMod val="75000"/>
                  </a:schemeClr>
                </a:solidFill>
              </a:rPr>
              <a:t>Standardized anesthesia </a:t>
            </a:r>
            <a:r>
              <a:rPr lang="en-US" dirty="0">
                <a:solidFill>
                  <a:schemeClr val="accent1">
                    <a:lumMod val="75000"/>
                  </a:schemeClr>
                </a:solidFill>
              </a:rPr>
              <a:t>protocols for high-volume surgeries</a:t>
            </a:r>
          </a:p>
          <a:p>
            <a:r>
              <a:rPr lang="en-US" b="1" dirty="0">
                <a:solidFill>
                  <a:srgbClr val="00B0F0"/>
                </a:solidFill>
              </a:rPr>
              <a:t>Intraoperative opioids decreased </a:t>
            </a:r>
            <a:r>
              <a:rPr lang="en-US" dirty="0">
                <a:solidFill>
                  <a:srgbClr val="00B0F0"/>
                </a:solidFill>
              </a:rPr>
              <a:t>from 84% to 8%</a:t>
            </a:r>
          </a:p>
          <a:p>
            <a:r>
              <a:rPr lang="en-US" b="1" dirty="0">
                <a:solidFill>
                  <a:srgbClr val="00B0F0"/>
                </a:solidFill>
              </a:rPr>
              <a:t>Postoperative opioids decreased </a:t>
            </a:r>
            <a:r>
              <a:rPr lang="en-US" dirty="0">
                <a:solidFill>
                  <a:srgbClr val="00B0F0"/>
                </a:solidFill>
              </a:rPr>
              <a:t>from 11% to 6% </a:t>
            </a:r>
          </a:p>
          <a:p>
            <a:r>
              <a:rPr lang="en-US" dirty="0">
                <a:solidFill>
                  <a:schemeClr val="accent1">
                    <a:lumMod val="75000"/>
                  </a:schemeClr>
                </a:solidFill>
              </a:rPr>
              <a:t> Replacement analgesics: dexmedetomidine, NSAIDs, &amp; regional anesthesia.</a:t>
            </a:r>
          </a:p>
          <a:p>
            <a:r>
              <a:rPr lang="en-US" dirty="0">
                <a:solidFill>
                  <a:schemeClr val="accent1">
                    <a:lumMod val="75000"/>
                  </a:schemeClr>
                </a:solidFill>
              </a:rPr>
              <a:t> Postoperative nausea and vomiting decreased</a:t>
            </a:r>
          </a:p>
          <a:p>
            <a:r>
              <a:rPr lang="en-US" b="1" dirty="0">
                <a:solidFill>
                  <a:srgbClr val="00B0F0"/>
                </a:solidFill>
              </a:rPr>
              <a:t>Pain scores, OR times, and PACU minutes unchanged</a:t>
            </a:r>
          </a:p>
          <a:p>
            <a:r>
              <a:rPr lang="en-US" b="1" dirty="0">
                <a:solidFill>
                  <a:srgbClr val="00B0F0"/>
                </a:solidFill>
              </a:rPr>
              <a:t>Costs improved</a:t>
            </a:r>
            <a:r>
              <a:rPr lang="en-US" dirty="0">
                <a:solidFill>
                  <a:srgbClr val="00B0F0"/>
                </a:solidFill>
              </a:rPr>
              <a:t>.</a:t>
            </a:r>
          </a:p>
        </p:txBody>
      </p:sp>
      <p:pic>
        <p:nvPicPr>
          <p:cNvPr id="5" name="Picture 4" descr="Text&#10;&#10;Description automatically generated">
            <a:extLst>
              <a:ext uri="{FF2B5EF4-FFF2-40B4-BE49-F238E27FC236}">
                <a16:creationId xmlns:a16="http://schemas.microsoft.com/office/drawing/2014/main" id="{11F9301C-EB57-AE49-8077-FCA5E3D54C6A}"/>
              </a:ext>
            </a:extLst>
          </p:cNvPr>
          <p:cNvPicPr>
            <a:picLocks noChangeAspect="1"/>
          </p:cNvPicPr>
          <p:nvPr/>
        </p:nvPicPr>
        <p:blipFill>
          <a:blip r:embed="rId2"/>
          <a:stretch>
            <a:fillRect/>
          </a:stretch>
        </p:blipFill>
        <p:spPr>
          <a:xfrm>
            <a:off x="664993" y="298449"/>
            <a:ext cx="6500198" cy="1463248"/>
          </a:xfrm>
          <a:prstGeom prst="rect">
            <a:avLst/>
          </a:prstGeom>
        </p:spPr>
      </p:pic>
    </p:spTree>
    <p:extLst>
      <p:ext uri="{BB962C8B-B14F-4D97-AF65-F5344CB8AC3E}">
        <p14:creationId xmlns:p14="http://schemas.microsoft.com/office/powerpoint/2010/main" val="183867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22BD39-6B5B-493A-BE62-58ECD0F7A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741521E-DC76-41B9-8A47-448CD4F9F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2661" y="-3359290"/>
            <a:ext cx="5470372" cy="12188952"/>
          </a:xfrm>
          <a:prstGeom prst="rect">
            <a:avLst/>
          </a:prstGeom>
        </p:spPr>
      </p:pic>
      <p:sp>
        <p:nvSpPr>
          <p:cNvPr id="14" name="Rectangle 13">
            <a:extLst>
              <a:ext uri="{FF2B5EF4-FFF2-40B4-BE49-F238E27FC236}">
                <a16:creationId xmlns:a16="http://schemas.microsoft.com/office/drawing/2014/main" id="{53FD85F6-ECDC-4124-9916-6444E142C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F17A3817-C482-6A44-ACA6-5E87AD99B26D}"/>
              </a:ext>
            </a:extLst>
          </p:cNvPr>
          <p:cNvPicPr>
            <a:picLocks noGrp="1" noChangeAspect="1"/>
          </p:cNvPicPr>
          <p:nvPr>
            <p:ph idx="1"/>
          </p:nvPr>
        </p:nvPicPr>
        <p:blipFill rotWithShape="1">
          <a:blip r:embed="rId4"/>
          <a:srcRect l="578" r="722" b="2"/>
          <a:stretch/>
        </p:blipFill>
        <p:spPr>
          <a:xfrm>
            <a:off x="-1078" y="3076855"/>
            <a:ext cx="12188952" cy="3118224"/>
          </a:xfrm>
          <a:prstGeom prst="rect">
            <a:avLst/>
          </a:prstGeom>
        </p:spPr>
      </p:pic>
      <p:sp>
        <p:nvSpPr>
          <p:cNvPr id="16" name="Rectangle 15">
            <a:extLst>
              <a:ext uri="{FF2B5EF4-FFF2-40B4-BE49-F238E27FC236}">
                <a16:creationId xmlns:a16="http://schemas.microsoft.com/office/drawing/2014/main" id="{FB5D26B4-74AD-4118-8F13-7051DA3BF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879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1A26-66C6-DD44-9919-2A2C0674C288}"/>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53EC1C5E-FE1C-D448-9881-F29E12A76C10}"/>
              </a:ext>
            </a:extLst>
          </p:cNvPr>
          <p:cNvPicPr>
            <a:picLocks noGrp="1" noChangeAspect="1"/>
          </p:cNvPicPr>
          <p:nvPr>
            <p:ph idx="1"/>
          </p:nvPr>
        </p:nvPicPr>
        <p:blipFill>
          <a:blip r:embed="rId2"/>
          <a:stretch>
            <a:fillRect/>
          </a:stretch>
        </p:blipFill>
        <p:spPr>
          <a:xfrm>
            <a:off x="4992" y="2561755"/>
            <a:ext cx="12187008" cy="2188839"/>
          </a:xfrm>
        </p:spPr>
      </p:pic>
      <p:pic>
        <p:nvPicPr>
          <p:cNvPr id="7" name="Picture 6">
            <a:extLst>
              <a:ext uri="{FF2B5EF4-FFF2-40B4-BE49-F238E27FC236}">
                <a16:creationId xmlns:a16="http://schemas.microsoft.com/office/drawing/2014/main" id="{705E4408-E9C2-754A-9C4A-04CACC05D06E}"/>
              </a:ext>
            </a:extLst>
          </p:cNvPr>
          <p:cNvPicPr>
            <a:picLocks noChangeAspect="1"/>
          </p:cNvPicPr>
          <p:nvPr/>
        </p:nvPicPr>
        <p:blipFill>
          <a:blip r:embed="rId3"/>
          <a:stretch>
            <a:fillRect/>
          </a:stretch>
        </p:blipFill>
        <p:spPr>
          <a:xfrm>
            <a:off x="-4992" y="1600463"/>
            <a:ext cx="12192000" cy="961292"/>
          </a:xfrm>
          <a:prstGeom prst="rect">
            <a:avLst/>
          </a:prstGeom>
        </p:spPr>
      </p:pic>
    </p:spTree>
    <p:extLst>
      <p:ext uri="{BB962C8B-B14F-4D97-AF65-F5344CB8AC3E}">
        <p14:creationId xmlns:p14="http://schemas.microsoft.com/office/powerpoint/2010/main" val="1930497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5F51-9DF9-3746-B2BB-D5B7027E89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2DC4C51-9F76-5D43-AC0D-E9DD26B54F40}"/>
              </a:ext>
            </a:extLst>
          </p:cNvPr>
          <p:cNvPicPr>
            <a:picLocks noGrp="1" noChangeAspect="1"/>
          </p:cNvPicPr>
          <p:nvPr>
            <p:ph idx="1"/>
          </p:nvPr>
        </p:nvPicPr>
        <p:blipFill>
          <a:blip r:embed="rId2"/>
          <a:stretch>
            <a:fillRect/>
          </a:stretch>
        </p:blipFill>
        <p:spPr>
          <a:xfrm>
            <a:off x="1943100" y="3791744"/>
            <a:ext cx="8305800" cy="419100"/>
          </a:xfrm>
        </p:spPr>
      </p:pic>
      <p:pic>
        <p:nvPicPr>
          <p:cNvPr id="7" name="Picture 6">
            <a:extLst>
              <a:ext uri="{FF2B5EF4-FFF2-40B4-BE49-F238E27FC236}">
                <a16:creationId xmlns:a16="http://schemas.microsoft.com/office/drawing/2014/main" id="{64B2F2CA-451E-FA4C-AEB8-BE2E043A6B29}"/>
              </a:ext>
            </a:extLst>
          </p:cNvPr>
          <p:cNvPicPr>
            <a:picLocks noChangeAspect="1"/>
          </p:cNvPicPr>
          <p:nvPr/>
        </p:nvPicPr>
        <p:blipFill>
          <a:blip r:embed="rId3"/>
          <a:stretch>
            <a:fillRect/>
          </a:stretch>
        </p:blipFill>
        <p:spPr>
          <a:xfrm>
            <a:off x="18039" y="2260600"/>
            <a:ext cx="12192866" cy="3435662"/>
          </a:xfrm>
          <a:prstGeom prst="rect">
            <a:avLst/>
          </a:prstGeom>
        </p:spPr>
      </p:pic>
      <p:pic>
        <p:nvPicPr>
          <p:cNvPr id="9" name="Picture 8">
            <a:extLst>
              <a:ext uri="{FF2B5EF4-FFF2-40B4-BE49-F238E27FC236}">
                <a16:creationId xmlns:a16="http://schemas.microsoft.com/office/drawing/2014/main" id="{7148B6EF-911D-FB46-867E-F070C5B63442}"/>
              </a:ext>
            </a:extLst>
          </p:cNvPr>
          <p:cNvPicPr>
            <a:picLocks noChangeAspect="1"/>
          </p:cNvPicPr>
          <p:nvPr/>
        </p:nvPicPr>
        <p:blipFill>
          <a:blip r:embed="rId4"/>
          <a:stretch>
            <a:fillRect/>
          </a:stretch>
        </p:blipFill>
        <p:spPr>
          <a:xfrm>
            <a:off x="18905" y="1345034"/>
            <a:ext cx="12192000" cy="961292"/>
          </a:xfrm>
          <a:prstGeom prst="rect">
            <a:avLst/>
          </a:prstGeom>
        </p:spPr>
      </p:pic>
    </p:spTree>
    <p:extLst>
      <p:ext uri="{BB962C8B-B14F-4D97-AF65-F5344CB8AC3E}">
        <p14:creationId xmlns:p14="http://schemas.microsoft.com/office/powerpoint/2010/main" val="2497974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3B20F5AF-9044-6D45-B21B-DD7599DB6A10}"/>
              </a:ext>
            </a:extLst>
          </p:cNvPr>
          <p:cNvPicPr>
            <a:picLocks noGrp="1" noChangeAspect="1"/>
          </p:cNvPicPr>
          <p:nvPr>
            <p:ph idx="1"/>
          </p:nvPr>
        </p:nvPicPr>
        <p:blipFill rotWithShape="1">
          <a:blip r:embed="rId2"/>
          <a:srcRect l="208" r="1968" b="1"/>
          <a:stretch/>
        </p:blipFill>
        <p:spPr>
          <a:xfrm>
            <a:off x="196850" y="173518"/>
            <a:ext cx="11798300" cy="6512763"/>
          </a:xfrm>
          <a:prstGeom prst="rect">
            <a:avLst/>
          </a:prstGeom>
        </p:spPr>
      </p:pic>
    </p:spTree>
    <p:extLst>
      <p:ext uri="{BB962C8B-B14F-4D97-AF65-F5344CB8AC3E}">
        <p14:creationId xmlns:p14="http://schemas.microsoft.com/office/powerpoint/2010/main" val="166942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BCA2BAE-1143-8942-9E1F-993564CE79A8}"/>
              </a:ext>
            </a:extLst>
          </p:cNvPr>
          <p:cNvSpPr>
            <a:spLocks noGrp="1"/>
          </p:cNvSpPr>
          <p:nvPr>
            <p:ph type="body" sz="quarter" idx="10"/>
          </p:nvPr>
        </p:nvSpPr>
        <p:spPr>
          <a:xfrm>
            <a:off x="1019440" y="1062024"/>
            <a:ext cx="10307279" cy="4798947"/>
          </a:xfrm>
          <a:ln>
            <a:solidFill>
              <a:srgbClr val="00B0F0"/>
            </a:solidFill>
          </a:ln>
        </p:spPr>
        <p:style>
          <a:lnRef idx="2">
            <a:schemeClr val="accent2"/>
          </a:lnRef>
          <a:fillRef idx="1">
            <a:schemeClr val="lt1"/>
          </a:fillRef>
          <a:effectRef idx="0">
            <a:schemeClr val="accent2"/>
          </a:effectRef>
          <a:fontRef idx="minor">
            <a:schemeClr val="dk1"/>
          </a:fontRef>
        </p:style>
        <p:txBody>
          <a:bodyPr anchor="t"/>
          <a:lstStyle/>
          <a:p>
            <a:r>
              <a:rPr lang="en-US" dirty="0"/>
              <a:t> </a:t>
            </a:r>
          </a:p>
          <a:p>
            <a:r>
              <a:rPr lang="en-US" dirty="0"/>
              <a:t>    </a:t>
            </a:r>
            <a:r>
              <a:rPr lang="en-US" sz="3200" dirty="0">
                <a:solidFill>
                  <a:schemeClr val="tx1"/>
                </a:solidFill>
              </a:rPr>
              <a:t>about this </a:t>
            </a:r>
            <a:r>
              <a:rPr lang="en-US" sz="3200" dirty="0">
                <a:solidFill>
                  <a:srgbClr val="00B0F0"/>
                </a:solidFill>
              </a:rPr>
              <a:t>course:</a:t>
            </a:r>
            <a:r>
              <a:rPr lang="en-US" sz="3200" dirty="0"/>
              <a:t> </a:t>
            </a:r>
          </a:p>
          <a:p>
            <a:endParaRPr lang="en-US" dirty="0"/>
          </a:p>
          <a:p>
            <a:endParaRPr lang="en-US" dirty="0"/>
          </a:p>
        </p:txBody>
      </p:sp>
      <p:sp>
        <p:nvSpPr>
          <p:cNvPr id="15" name="Oval 14">
            <a:extLst>
              <a:ext uri="{FF2B5EF4-FFF2-40B4-BE49-F238E27FC236}">
                <a16:creationId xmlns:a16="http://schemas.microsoft.com/office/drawing/2014/main" id="{0D9F4C7B-55AA-2E40-85B4-5408F9F26482}"/>
              </a:ext>
            </a:extLst>
          </p:cNvPr>
          <p:cNvSpPr/>
          <p:nvPr/>
        </p:nvSpPr>
        <p:spPr>
          <a:xfrm>
            <a:off x="8307573" y="1094924"/>
            <a:ext cx="3005472" cy="259496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400"/>
          </a:p>
        </p:txBody>
      </p:sp>
      <p:sp>
        <p:nvSpPr>
          <p:cNvPr id="16" name="Freeform 125">
            <a:extLst>
              <a:ext uri="{FF2B5EF4-FFF2-40B4-BE49-F238E27FC236}">
                <a16:creationId xmlns:a16="http://schemas.microsoft.com/office/drawing/2014/main" id="{E25389C9-0030-6B42-AB19-5E1D8541D58B}"/>
              </a:ext>
            </a:extLst>
          </p:cNvPr>
          <p:cNvSpPr>
            <a:spLocks noEditPoints="1"/>
          </p:cNvSpPr>
          <p:nvPr/>
        </p:nvSpPr>
        <p:spPr bwMode="auto">
          <a:xfrm>
            <a:off x="9009369" y="1817747"/>
            <a:ext cx="1755732" cy="1377803"/>
          </a:xfrm>
          <a:custGeom>
            <a:avLst/>
            <a:gdLst>
              <a:gd name="T0" fmla="*/ 608 w 3754"/>
              <a:gd name="T1" fmla="*/ 0 h 3412"/>
              <a:gd name="T2" fmla="*/ 924 w 3754"/>
              <a:gd name="T3" fmla="*/ 393 h 3412"/>
              <a:gd name="T4" fmla="*/ 3754 w 3754"/>
              <a:gd name="T5" fmla="*/ 128 h 3412"/>
              <a:gd name="T6" fmla="*/ 1992 w 3754"/>
              <a:gd name="T7" fmla="*/ 1726 h 3412"/>
              <a:gd name="T8" fmla="*/ 1531 w 3754"/>
              <a:gd name="T9" fmla="*/ 1505 h 3412"/>
              <a:gd name="T10" fmla="*/ 1531 w 3754"/>
              <a:gd name="T11" fmla="*/ 1049 h 3412"/>
              <a:gd name="T12" fmla="*/ 1034 w 3754"/>
              <a:gd name="T13" fmla="*/ 894 h 3412"/>
              <a:gd name="T14" fmla="*/ 1033 w 3754"/>
              <a:gd name="T15" fmla="*/ 1906 h 3412"/>
              <a:gd name="T16" fmla="*/ 1034 w 3754"/>
              <a:gd name="T17" fmla="*/ 3202 h 3412"/>
              <a:gd name="T18" fmla="*/ 816 w 3754"/>
              <a:gd name="T19" fmla="*/ 3412 h 3412"/>
              <a:gd name="T20" fmla="*/ 691 w 3754"/>
              <a:gd name="T21" fmla="*/ 1985 h 3412"/>
              <a:gd name="T22" fmla="*/ 647 w 3754"/>
              <a:gd name="T23" fmla="*/ 3204 h 3412"/>
              <a:gd name="T24" fmla="*/ 425 w 3754"/>
              <a:gd name="T25" fmla="*/ 3412 h 3412"/>
              <a:gd name="T26" fmla="*/ 305 w 3754"/>
              <a:gd name="T27" fmla="*/ 1129 h 3412"/>
              <a:gd name="T28" fmla="*/ 249 w 3754"/>
              <a:gd name="T29" fmla="*/ 1121 h 3412"/>
              <a:gd name="T30" fmla="*/ 88 w 3754"/>
              <a:gd name="T31" fmla="*/ 1986 h 3412"/>
              <a:gd name="T32" fmla="*/ 7 w 3754"/>
              <a:gd name="T33" fmla="*/ 926 h 3412"/>
              <a:gd name="T34" fmla="*/ 386 w 3754"/>
              <a:gd name="T35" fmla="*/ 627 h 3412"/>
              <a:gd name="T36" fmla="*/ 746 w 3754"/>
              <a:gd name="T37" fmla="*/ 626 h 3412"/>
              <a:gd name="T38" fmla="*/ 813 w 3754"/>
              <a:gd name="T39" fmla="*/ 627 h 3412"/>
              <a:gd name="T40" fmla="*/ 1354 w 3754"/>
              <a:gd name="T41" fmla="*/ 733 h 3412"/>
              <a:gd name="T42" fmla="*/ 1531 w 3754"/>
              <a:gd name="T43" fmla="*/ 128 h 3412"/>
              <a:gd name="T44" fmla="*/ 3754 w 3754"/>
              <a:gd name="T45" fmla="*/ 128 h 3412"/>
              <a:gd name="T46" fmla="*/ 672 w 3754"/>
              <a:gd name="T47" fmla="*/ 773 h 3412"/>
              <a:gd name="T48" fmla="*/ 748 w 3754"/>
              <a:gd name="T49" fmla="*/ 660 h 3412"/>
              <a:gd name="T50" fmla="*/ 601 w 3754"/>
              <a:gd name="T51" fmla="*/ 660 h 3412"/>
              <a:gd name="T52" fmla="*/ 675 w 3754"/>
              <a:gd name="T53" fmla="*/ 823 h 3412"/>
              <a:gd name="T54" fmla="*/ 675 w 3754"/>
              <a:gd name="T55" fmla="*/ 1396 h 3412"/>
              <a:gd name="T56" fmla="*/ 3631 w 3754"/>
              <a:gd name="T57" fmla="*/ 107 h 3412"/>
              <a:gd name="T58" fmla="*/ 1633 w 3754"/>
              <a:gd name="T59" fmla="*/ 627 h 3412"/>
              <a:gd name="T60" fmla="*/ 1786 w 3754"/>
              <a:gd name="T61" fmla="*/ 767 h 3412"/>
              <a:gd name="T62" fmla="*/ 1786 w 3754"/>
              <a:gd name="T63" fmla="*/ 634 h 3412"/>
              <a:gd name="T64" fmla="*/ 2390 w 3754"/>
              <a:gd name="T65" fmla="*/ 255 h 3412"/>
              <a:gd name="T66" fmla="*/ 2289 w 3754"/>
              <a:gd name="T67" fmla="*/ 475 h 3412"/>
              <a:gd name="T68" fmla="*/ 2176 w 3754"/>
              <a:gd name="T69" fmla="*/ 634 h 3412"/>
              <a:gd name="T70" fmla="*/ 2316 w 3754"/>
              <a:gd name="T71" fmla="*/ 927 h 3412"/>
              <a:gd name="T72" fmla="*/ 1987 w 3754"/>
              <a:gd name="T73" fmla="*/ 1056 h 3412"/>
              <a:gd name="T74" fmla="*/ 2316 w 3754"/>
              <a:gd name="T75" fmla="*/ 1219 h 3412"/>
              <a:gd name="T76" fmla="*/ 1756 w 3754"/>
              <a:gd name="T77" fmla="*/ 1224 h 3412"/>
              <a:gd name="T78" fmla="*/ 1769 w 3754"/>
              <a:gd name="T79" fmla="*/ 1126 h 3412"/>
              <a:gd name="T80" fmla="*/ 1633 w 3754"/>
              <a:gd name="T81" fmla="*/ 1226 h 3412"/>
              <a:gd name="T82" fmla="*/ 1654 w 3754"/>
              <a:gd name="T83" fmla="*/ 1624 h 3412"/>
              <a:gd name="T84" fmla="*/ 3652 w 3754"/>
              <a:gd name="T85" fmla="*/ 1603 h 3412"/>
              <a:gd name="T86" fmla="*/ 2639 w 3754"/>
              <a:gd name="T87" fmla="*/ 783 h 3412"/>
              <a:gd name="T88" fmla="*/ 3170 w 3754"/>
              <a:gd name="T89" fmla="*/ 481 h 3412"/>
              <a:gd name="T90" fmla="*/ 3170 w 3754"/>
              <a:gd name="T91" fmla="*/ 1310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4" h="3412">
                <a:moveTo>
                  <a:pt x="386" y="340"/>
                </a:moveTo>
                <a:cubicBezTo>
                  <a:pt x="356" y="205"/>
                  <a:pt x="439" y="61"/>
                  <a:pt x="571" y="17"/>
                </a:cubicBezTo>
                <a:cubicBezTo>
                  <a:pt x="584" y="12"/>
                  <a:pt x="596" y="6"/>
                  <a:pt x="608" y="0"/>
                </a:cubicBezTo>
                <a:cubicBezTo>
                  <a:pt x="644" y="0"/>
                  <a:pt x="680" y="0"/>
                  <a:pt x="716" y="0"/>
                </a:cubicBezTo>
                <a:cubicBezTo>
                  <a:pt x="757" y="21"/>
                  <a:pt x="804" y="36"/>
                  <a:pt x="840" y="64"/>
                </a:cubicBezTo>
                <a:cubicBezTo>
                  <a:pt x="942" y="143"/>
                  <a:pt x="973" y="276"/>
                  <a:pt x="924" y="393"/>
                </a:cubicBezTo>
                <a:cubicBezTo>
                  <a:pt x="876" y="507"/>
                  <a:pt x="759" y="576"/>
                  <a:pt x="634" y="565"/>
                </a:cubicBezTo>
                <a:cubicBezTo>
                  <a:pt x="516" y="554"/>
                  <a:pt x="413" y="461"/>
                  <a:pt x="386" y="340"/>
                </a:cubicBezTo>
                <a:close/>
                <a:moveTo>
                  <a:pt x="3754" y="128"/>
                </a:moveTo>
                <a:cubicBezTo>
                  <a:pt x="3754" y="1603"/>
                  <a:pt x="3754" y="1603"/>
                  <a:pt x="3754" y="1603"/>
                </a:cubicBezTo>
                <a:cubicBezTo>
                  <a:pt x="3754" y="1671"/>
                  <a:pt x="3699" y="1726"/>
                  <a:pt x="3631" y="1726"/>
                </a:cubicBezTo>
                <a:cubicBezTo>
                  <a:pt x="1992" y="1726"/>
                  <a:pt x="1992" y="1726"/>
                  <a:pt x="1992" y="1726"/>
                </a:cubicBezTo>
                <a:cubicBezTo>
                  <a:pt x="1654" y="1726"/>
                  <a:pt x="1654" y="1726"/>
                  <a:pt x="1654" y="1726"/>
                </a:cubicBezTo>
                <a:cubicBezTo>
                  <a:pt x="1586" y="1726"/>
                  <a:pt x="1531" y="1671"/>
                  <a:pt x="1531" y="1603"/>
                </a:cubicBezTo>
                <a:cubicBezTo>
                  <a:pt x="1531" y="1505"/>
                  <a:pt x="1531" y="1505"/>
                  <a:pt x="1531" y="1505"/>
                </a:cubicBezTo>
                <a:cubicBezTo>
                  <a:pt x="1531" y="1465"/>
                  <a:pt x="1531" y="1465"/>
                  <a:pt x="1531" y="1465"/>
                </a:cubicBezTo>
                <a:cubicBezTo>
                  <a:pt x="1531" y="1287"/>
                  <a:pt x="1531" y="1287"/>
                  <a:pt x="1531" y="1287"/>
                </a:cubicBezTo>
                <a:cubicBezTo>
                  <a:pt x="1531" y="1049"/>
                  <a:pt x="1531" y="1049"/>
                  <a:pt x="1531" y="1049"/>
                </a:cubicBezTo>
                <a:cubicBezTo>
                  <a:pt x="1394" y="1005"/>
                  <a:pt x="1258" y="961"/>
                  <a:pt x="1122" y="916"/>
                </a:cubicBezTo>
                <a:cubicBezTo>
                  <a:pt x="1075" y="901"/>
                  <a:pt x="1075" y="901"/>
                  <a:pt x="1075" y="901"/>
                </a:cubicBezTo>
                <a:cubicBezTo>
                  <a:pt x="1034" y="894"/>
                  <a:pt x="1034" y="894"/>
                  <a:pt x="1034" y="894"/>
                </a:cubicBezTo>
                <a:cubicBezTo>
                  <a:pt x="1034" y="1066"/>
                  <a:pt x="1034" y="1066"/>
                  <a:pt x="1034" y="1066"/>
                </a:cubicBezTo>
                <a:cubicBezTo>
                  <a:pt x="1034" y="1066"/>
                  <a:pt x="1033" y="1066"/>
                  <a:pt x="1033" y="1066"/>
                </a:cubicBezTo>
                <a:cubicBezTo>
                  <a:pt x="1033" y="1906"/>
                  <a:pt x="1033" y="1906"/>
                  <a:pt x="1033" y="1906"/>
                </a:cubicBezTo>
                <a:cubicBezTo>
                  <a:pt x="1033" y="2290"/>
                  <a:pt x="1033" y="2290"/>
                  <a:pt x="1033" y="2290"/>
                </a:cubicBezTo>
                <a:cubicBezTo>
                  <a:pt x="1033" y="2530"/>
                  <a:pt x="1034" y="2770"/>
                  <a:pt x="1034" y="3010"/>
                </a:cubicBezTo>
                <a:cubicBezTo>
                  <a:pt x="1034" y="3074"/>
                  <a:pt x="1034" y="3138"/>
                  <a:pt x="1034" y="3202"/>
                </a:cubicBezTo>
                <a:cubicBezTo>
                  <a:pt x="1034" y="3290"/>
                  <a:pt x="1011" y="3358"/>
                  <a:pt x="935" y="3396"/>
                </a:cubicBezTo>
                <a:cubicBezTo>
                  <a:pt x="924" y="3402"/>
                  <a:pt x="912" y="3407"/>
                  <a:pt x="899" y="3412"/>
                </a:cubicBezTo>
                <a:cubicBezTo>
                  <a:pt x="871" y="3412"/>
                  <a:pt x="844" y="3412"/>
                  <a:pt x="816" y="3412"/>
                </a:cubicBezTo>
                <a:cubicBezTo>
                  <a:pt x="718" y="3377"/>
                  <a:pt x="689" y="3305"/>
                  <a:pt x="690" y="3204"/>
                </a:cubicBezTo>
                <a:cubicBezTo>
                  <a:pt x="693" y="2815"/>
                  <a:pt x="691" y="2425"/>
                  <a:pt x="691" y="2036"/>
                </a:cubicBezTo>
                <a:cubicBezTo>
                  <a:pt x="691" y="2019"/>
                  <a:pt x="691" y="2003"/>
                  <a:pt x="691" y="1985"/>
                </a:cubicBezTo>
                <a:cubicBezTo>
                  <a:pt x="674" y="1985"/>
                  <a:pt x="661" y="1985"/>
                  <a:pt x="645" y="1985"/>
                </a:cubicBezTo>
                <a:cubicBezTo>
                  <a:pt x="645" y="2003"/>
                  <a:pt x="645" y="2018"/>
                  <a:pt x="645" y="2034"/>
                </a:cubicBezTo>
                <a:cubicBezTo>
                  <a:pt x="645" y="2424"/>
                  <a:pt x="644" y="2814"/>
                  <a:pt x="647" y="3204"/>
                </a:cubicBezTo>
                <a:cubicBezTo>
                  <a:pt x="647" y="3295"/>
                  <a:pt x="621" y="3361"/>
                  <a:pt x="542" y="3397"/>
                </a:cubicBezTo>
                <a:cubicBezTo>
                  <a:pt x="532" y="3403"/>
                  <a:pt x="521" y="3408"/>
                  <a:pt x="508" y="3412"/>
                </a:cubicBezTo>
                <a:cubicBezTo>
                  <a:pt x="480" y="3412"/>
                  <a:pt x="452" y="3412"/>
                  <a:pt x="425" y="3412"/>
                </a:cubicBezTo>
                <a:cubicBezTo>
                  <a:pt x="372" y="3388"/>
                  <a:pt x="325" y="3358"/>
                  <a:pt x="312" y="3296"/>
                </a:cubicBezTo>
                <a:cubicBezTo>
                  <a:pt x="306" y="3266"/>
                  <a:pt x="305" y="3235"/>
                  <a:pt x="305" y="3205"/>
                </a:cubicBezTo>
                <a:cubicBezTo>
                  <a:pt x="305" y="2513"/>
                  <a:pt x="305" y="1821"/>
                  <a:pt x="305" y="1129"/>
                </a:cubicBezTo>
                <a:cubicBezTo>
                  <a:pt x="305" y="1111"/>
                  <a:pt x="305" y="1094"/>
                  <a:pt x="305" y="1074"/>
                </a:cubicBezTo>
                <a:cubicBezTo>
                  <a:pt x="284" y="1074"/>
                  <a:pt x="269" y="1074"/>
                  <a:pt x="249" y="1074"/>
                </a:cubicBezTo>
                <a:cubicBezTo>
                  <a:pt x="249" y="1092"/>
                  <a:pt x="249" y="1106"/>
                  <a:pt x="249" y="1121"/>
                </a:cubicBezTo>
                <a:cubicBezTo>
                  <a:pt x="249" y="1353"/>
                  <a:pt x="249" y="1585"/>
                  <a:pt x="249" y="1816"/>
                </a:cubicBezTo>
                <a:cubicBezTo>
                  <a:pt x="249" y="1835"/>
                  <a:pt x="250" y="1855"/>
                  <a:pt x="248" y="1874"/>
                </a:cubicBezTo>
                <a:cubicBezTo>
                  <a:pt x="239" y="1960"/>
                  <a:pt x="172" y="2006"/>
                  <a:pt x="88" y="1986"/>
                </a:cubicBezTo>
                <a:cubicBezTo>
                  <a:pt x="44" y="1976"/>
                  <a:pt x="21" y="1942"/>
                  <a:pt x="0" y="1906"/>
                </a:cubicBezTo>
                <a:cubicBezTo>
                  <a:pt x="0" y="1584"/>
                  <a:pt x="0" y="1262"/>
                  <a:pt x="0" y="941"/>
                </a:cubicBezTo>
                <a:cubicBezTo>
                  <a:pt x="3" y="936"/>
                  <a:pt x="6" y="931"/>
                  <a:pt x="7" y="926"/>
                </a:cubicBezTo>
                <a:cubicBezTo>
                  <a:pt x="11" y="909"/>
                  <a:pt x="16" y="893"/>
                  <a:pt x="22" y="878"/>
                </a:cubicBezTo>
                <a:cubicBezTo>
                  <a:pt x="76" y="720"/>
                  <a:pt x="202" y="629"/>
                  <a:pt x="378" y="627"/>
                </a:cubicBezTo>
                <a:cubicBezTo>
                  <a:pt x="380" y="627"/>
                  <a:pt x="383" y="627"/>
                  <a:pt x="386" y="627"/>
                </a:cubicBezTo>
                <a:cubicBezTo>
                  <a:pt x="446" y="627"/>
                  <a:pt x="632" y="626"/>
                  <a:pt x="742" y="626"/>
                </a:cubicBezTo>
                <a:cubicBezTo>
                  <a:pt x="742" y="626"/>
                  <a:pt x="742" y="626"/>
                  <a:pt x="742" y="626"/>
                </a:cubicBezTo>
                <a:cubicBezTo>
                  <a:pt x="743" y="626"/>
                  <a:pt x="744" y="626"/>
                  <a:pt x="746" y="626"/>
                </a:cubicBezTo>
                <a:cubicBezTo>
                  <a:pt x="776" y="626"/>
                  <a:pt x="800" y="626"/>
                  <a:pt x="813" y="626"/>
                </a:cubicBezTo>
                <a:cubicBezTo>
                  <a:pt x="813" y="626"/>
                  <a:pt x="813" y="626"/>
                  <a:pt x="813" y="626"/>
                </a:cubicBezTo>
                <a:cubicBezTo>
                  <a:pt x="813" y="627"/>
                  <a:pt x="813" y="627"/>
                  <a:pt x="813" y="627"/>
                </a:cubicBezTo>
                <a:cubicBezTo>
                  <a:pt x="851" y="627"/>
                  <a:pt x="888" y="627"/>
                  <a:pt x="925" y="628"/>
                </a:cubicBezTo>
                <a:cubicBezTo>
                  <a:pt x="978" y="623"/>
                  <a:pt x="1033" y="629"/>
                  <a:pt x="1089" y="647"/>
                </a:cubicBezTo>
                <a:cubicBezTo>
                  <a:pt x="1177" y="675"/>
                  <a:pt x="1265" y="704"/>
                  <a:pt x="1354" y="733"/>
                </a:cubicBezTo>
                <a:cubicBezTo>
                  <a:pt x="1413" y="752"/>
                  <a:pt x="1472" y="771"/>
                  <a:pt x="1531" y="790"/>
                </a:cubicBezTo>
                <a:cubicBezTo>
                  <a:pt x="1531" y="627"/>
                  <a:pt x="1531" y="627"/>
                  <a:pt x="1531" y="627"/>
                </a:cubicBezTo>
                <a:cubicBezTo>
                  <a:pt x="1531" y="128"/>
                  <a:pt x="1531" y="128"/>
                  <a:pt x="1531" y="128"/>
                </a:cubicBezTo>
                <a:cubicBezTo>
                  <a:pt x="1531" y="60"/>
                  <a:pt x="1586" y="5"/>
                  <a:pt x="1654" y="5"/>
                </a:cubicBezTo>
                <a:cubicBezTo>
                  <a:pt x="3631" y="5"/>
                  <a:pt x="3631" y="5"/>
                  <a:pt x="3631" y="5"/>
                </a:cubicBezTo>
                <a:cubicBezTo>
                  <a:pt x="3699" y="5"/>
                  <a:pt x="3754" y="60"/>
                  <a:pt x="3754" y="128"/>
                </a:cubicBezTo>
                <a:close/>
                <a:moveTo>
                  <a:pt x="601" y="660"/>
                </a:moveTo>
                <a:cubicBezTo>
                  <a:pt x="645" y="773"/>
                  <a:pt x="645" y="773"/>
                  <a:pt x="645" y="773"/>
                </a:cubicBezTo>
                <a:cubicBezTo>
                  <a:pt x="672" y="773"/>
                  <a:pt x="672" y="773"/>
                  <a:pt x="672" y="773"/>
                </a:cubicBezTo>
                <a:cubicBezTo>
                  <a:pt x="677" y="773"/>
                  <a:pt x="677" y="773"/>
                  <a:pt x="677" y="773"/>
                </a:cubicBezTo>
                <a:cubicBezTo>
                  <a:pt x="704" y="773"/>
                  <a:pt x="704" y="773"/>
                  <a:pt x="704" y="773"/>
                </a:cubicBezTo>
                <a:cubicBezTo>
                  <a:pt x="748" y="660"/>
                  <a:pt x="748" y="660"/>
                  <a:pt x="748" y="660"/>
                </a:cubicBezTo>
                <a:cubicBezTo>
                  <a:pt x="677" y="660"/>
                  <a:pt x="677" y="660"/>
                  <a:pt x="677" y="660"/>
                </a:cubicBezTo>
                <a:cubicBezTo>
                  <a:pt x="672" y="660"/>
                  <a:pt x="672" y="660"/>
                  <a:pt x="672" y="660"/>
                </a:cubicBezTo>
                <a:lnTo>
                  <a:pt x="601" y="660"/>
                </a:lnTo>
                <a:close/>
                <a:moveTo>
                  <a:pt x="755" y="1331"/>
                </a:moveTo>
                <a:cubicBezTo>
                  <a:pt x="704" y="823"/>
                  <a:pt x="704" y="823"/>
                  <a:pt x="704" y="823"/>
                </a:cubicBezTo>
                <a:cubicBezTo>
                  <a:pt x="675" y="823"/>
                  <a:pt x="675" y="823"/>
                  <a:pt x="675" y="823"/>
                </a:cubicBezTo>
                <a:cubicBezTo>
                  <a:pt x="645" y="823"/>
                  <a:pt x="645" y="823"/>
                  <a:pt x="645" y="823"/>
                </a:cubicBezTo>
                <a:cubicBezTo>
                  <a:pt x="595" y="1331"/>
                  <a:pt x="595" y="1331"/>
                  <a:pt x="595" y="1331"/>
                </a:cubicBezTo>
                <a:cubicBezTo>
                  <a:pt x="675" y="1396"/>
                  <a:pt x="675" y="1396"/>
                  <a:pt x="675" y="1396"/>
                </a:cubicBezTo>
                <a:lnTo>
                  <a:pt x="755" y="1331"/>
                </a:lnTo>
                <a:close/>
                <a:moveTo>
                  <a:pt x="3652" y="128"/>
                </a:moveTo>
                <a:cubicBezTo>
                  <a:pt x="3652" y="117"/>
                  <a:pt x="3642" y="107"/>
                  <a:pt x="3631" y="107"/>
                </a:cubicBezTo>
                <a:cubicBezTo>
                  <a:pt x="1654" y="107"/>
                  <a:pt x="1654" y="107"/>
                  <a:pt x="1654" y="107"/>
                </a:cubicBezTo>
                <a:cubicBezTo>
                  <a:pt x="1642" y="107"/>
                  <a:pt x="1633" y="117"/>
                  <a:pt x="1633" y="128"/>
                </a:cubicBezTo>
                <a:cubicBezTo>
                  <a:pt x="1633" y="627"/>
                  <a:pt x="1633" y="627"/>
                  <a:pt x="1633" y="627"/>
                </a:cubicBezTo>
                <a:cubicBezTo>
                  <a:pt x="1633" y="823"/>
                  <a:pt x="1633" y="823"/>
                  <a:pt x="1633" y="823"/>
                </a:cubicBezTo>
                <a:cubicBezTo>
                  <a:pt x="1684" y="840"/>
                  <a:pt x="1735" y="856"/>
                  <a:pt x="1786" y="873"/>
                </a:cubicBezTo>
                <a:cubicBezTo>
                  <a:pt x="1786" y="767"/>
                  <a:pt x="1786" y="767"/>
                  <a:pt x="1786" y="767"/>
                </a:cubicBezTo>
                <a:cubicBezTo>
                  <a:pt x="2025" y="767"/>
                  <a:pt x="2025" y="767"/>
                  <a:pt x="2025" y="767"/>
                </a:cubicBezTo>
                <a:cubicBezTo>
                  <a:pt x="2119" y="634"/>
                  <a:pt x="2119" y="634"/>
                  <a:pt x="2119" y="634"/>
                </a:cubicBezTo>
                <a:cubicBezTo>
                  <a:pt x="1786" y="634"/>
                  <a:pt x="1786" y="634"/>
                  <a:pt x="1786" y="634"/>
                </a:cubicBezTo>
                <a:cubicBezTo>
                  <a:pt x="1786" y="475"/>
                  <a:pt x="1786" y="475"/>
                  <a:pt x="1786" y="475"/>
                </a:cubicBezTo>
                <a:cubicBezTo>
                  <a:pt x="2233" y="475"/>
                  <a:pt x="2233" y="475"/>
                  <a:pt x="2233" y="475"/>
                </a:cubicBezTo>
                <a:cubicBezTo>
                  <a:pt x="2390" y="255"/>
                  <a:pt x="2390" y="255"/>
                  <a:pt x="2390" y="255"/>
                </a:cubicBezTo>
                <a:cubicBezTo>
                  <a:pt x="2394" y="248"/>
                  <a:pt x="2406" y="249"/>
                  <a:pt x="2416" y="256"/>
                </a:cubicBezTo>
                <a:cubicBezTo>
                  <a:pt x="2427" y="264"/>
                  <a:pt x="2431" y="275"/>
                  <a:pt x="2427" y="281"/>
                </a:cubicBezTo>
                <a:cubicBezTo>
                  <a:pt x="2289" y="475"/>
                  <a:pt x="2289" y="475"/>
                  <a:pt x="2289" y="475"/>
                </a:cubicBezTo>
                <a:cubicBezTo>
                  <a:pt x="2316" y="475"/>
                  <a:pt x="2316" y="475"/>
                  <a:pt x="2316" y="475"/>
                </a:cubicBezTo>
                <a:cubicBezTo>
                  <a:pt x="2316" y="634"/>
                  <a:pt x="2316" y="634"/>
                  <a:pt x="2316" y="634"/>
                </a:cubicBezTo>
                <a:cubicBezTo>
                  <a:pt x="2176" y="634"/>
                  <a:pt x="2176" y="634"/>
                  <a:pt x="2176" y="634"/>
                </a:cubicBezTo>
                <a:cubicBezTo>
                  <a:pt x="2081" y="767"/>
                  <a:pt x="2081" y="767"/>
                  <a:pt x="2081" y="767"/>
                </a:cubicBezTo>
                <a:cubicBezTo>
                  <a:pt x="2316" y="767"/>
                  <a:pt x="2316" y="767"/>
                  <a:pt x="2316" y="767"/>
                </a:cubicBezTo>
                <a:cubicBezTo>
                  <a:pt x="2316" y="927"/>
                  <a:pt x="2316" y="927"/>
                  <a:pt x="2316" y="927"/>
                </a:cubicBezTo>
                <a:cubicBezTo>
                  <a:pt x="1967" y="927"/>
                  <a:pt x="1967" y="927"/>
                  <a:pt x="1967" y="927"/>
                </a:cubicBezTo>
                <a:cubicBezTo>
                  <a:pt x="1957" y="941"/>
                  <a:pt x="1957" y="941"/>
                  <a:pt x="1957" y="941"/>
                </a:cubicBezTo>
                <a:cubicBezTo>
                  <a:pt x="1987" y="969"/>
                  <a:pt x="1998" y="1011"/>
                  <a:pt x="1987" y="1056"/>
                </a:cubicBezTo>
                <a:cubicBezTo>
                  <a:pt x="1986" y="1058"/>
                  <a:pt x="1986" y="1059"/>
                  <a:pt x="1986" y="1060"/>
                </a:cubicBezTo>
                <a:cubicBezTo>
                  <a:pt x="2316" y="1060"/>
                  <a:pt x="2316" y="1060"/>
                  <a:pt x="2316" y="1060"/>
                </a:cubicBezTo>
                <a:cubicBezTo>
                  <a:pt x="2316" y="1219"/>
                  <a:pt x="2316" y="1219"/>
                  <a:pt x="2316" y="1219"/>
                </a:cubicBezTo>
                <a:cubicBezTo>
                  <a:pt x="1786" y="1219"/>
                  <a:pt x="1786" y="1219"/>
                  <a:pt x="1786" y="1219"/>
                </a:cubicBezTo>
                <a:cubicBezTo>
                  <a:pt x="1786" y="1182"/>
                  <a:pt x="1786" y="1182"/>
                  <a:pt x="1786" y="1182"/>
                </a:cubicBezTo>
                <a:cubicBezTo>
                  <a:pt x="1756" y="1224"/>
                  <a:pt x="1756" y="1224"/>
                  <a:pt x="1756" y="1224"/>
                </a:cubicBezTo>
                <a:cubicBezTo>
                  <a:pt x="1751" y="1230"/>
                  <a:pt x="1739" y="1229"/>
                  <a:pt x="1729" y="1222"/>
                </a:cubicBezTo>
                <a:cubicBezTo>
                  <a:pt x="1719" y="1215"/>
                  <a:pt x="1714" y="1203"/>
                  <a:pt x="1718" y="1197"/>
                </a:cubicBezTo>
                <a:cubicBezTo>
                  <a:pt x="1769" y="1126"/>
                  <a:pt x="1769" y="1126"/>
                  <a:pt x="1769" y="1126"/>
                </a:cubicBezTo>
                <a:cubicBezTo>
                  <a:pt x="1742" y="1117"/>
                  <a:pt x="1714" y="1109"/>
                  <a:pt x="1687" y="1100"/>
                </a:cubicBezTo>
                <a:cubicBezTo>
                  <a:pt x="1669" y="1094"/>
                  <a:pt x="1651" y="1088"/>
                  <a:pt x="1633" y="1082"/>
                </a:cubicBezTo>
                <a:cubicBezTo>
                  <a:pt x="1633" y="1226"/>
                  <a:pt x="1633" y="1226"/>
                  <a:pt x="1633" y="1226"/>
                </a:cubicBezTo>
                <a:cubicBezTo>
                  <a:pt x="1633" y="1505"/>
                  <a:pt x="1633" y="1505"/>
                  <a:pt x="1633" y="1505"/>
                </a:cubicBezTo>
                <a:cubicBezTo>
                  <a:pt x="1633" y="1603"/>
                  <a:pt x="1633" y="1603"/>
                  <a:pt x="1633" y="1603"/>
                </a:cubicBezTo>
                <a:cubicBezTo>
                  <a:pt x="1633" y="1615"/>
                  <a:pt x="1642" y="1624"/>
                  <a:pt x="1654" y="1624"/>
                </a:cubicBezTo>
                <a:cubicBezTo>
                  <a:pt x="2039" y="1624"/>
                  <a:pt x="2039" y="1624"/>
                  <a:pt x="2039" y="1624"/>
                </a:cubicBezTo>
                <a:cubicBezTo>
                  <a:pt x="3631" y="1624"/>
                  <a:pt x="3631" y="1624"/>
                  <a:pt x="3631" y="1624"/>
                </a:cubicBezTo>
                <a:cubicBezTo>
                  <a:pt x="3642" y="1624"/>
                  <a:pt x="3652" y="1615"/>
                  <a:pt x="3652" y="1603"/>
                </a:cubicBezTo>
                <a:lnTo>
                  <a:pt x="3652" y="128"/>
                </a:lnTo>
                <a:close/>
                <a:moveTo>
                  <a:pt x="3053" y="368"/>
                </a:moveTo>
                <a:cubicBezTo>
                  <a:pt x="2824" y="368"/>
                  <a:pt x="2639" y="554"/>
                  <a:pt x="2639" y="783"/>
                </a:cubicBezTo>
                <a:cubicBezTo>
                  <a:pt x="3053" y="783"/>
                  <a:pt x="3053" y="783"/>
                  <a:pt x="3053" y="783"/>
                </a:cubicBezTo>
                <a:lnTo>
                  <a:pt x="3053" y="368"/>
                </a:lnTo>
                <a:close/>
                <a:moveTo>
                  <a:pt x="3170" y="481"/>
                </a:moveTo>
                <a:cubicBezTo>
                  <a:pt x="3170" y="896"/>
                  <a:pt x="3170" y="896"/>
                  <a:pt x="3170" y="896"/>
                </a:cubicBezTo>
                <a:cubicBezTo>
                  <a:pt x="2755" y="896"/>
                  <a:pt x="2755" y="896"/>
                  <a:pt x="2755" y="896"/>
                </a:cubicBezTo>
                <a:cubicBezTo>
                  <a:pt x="2755" y="1125"/>
                  <a:pt x="2941" y="1310"/>
                  <a:pt x="3170" y="1310"/>
                </a:cubicBezTo>
                <a:cubicBezTo>
                  <a:pt x="3399" y="1310"/>
                  <a:pt x="3584" y="1125"/>
                  <a:pt x="3584" y="896"/>
                </a:cubicBezTo>
                <a:cubicBezTo>
                  <a:pt x="3584" y="667"/>
                  <a:pt x="3399" y="481"/>
                  <a:pt x="3170" y="481"/>
                </a:cubicBez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2" name="TextBox 1">
            <a:extLst>
              <a:ext uri="{FF2B5EF4-FFF2-40B4-BE49-F238E27FC236}">
                <a16:creationId xmlns:a16="http://schemas.microsoft.com/office/drawing/2014/main" id="{80410D8D-E76C-2843-9D7B-3FF9B2DA4E77}"/>
              </a:ext>
            </a:extLst>
          </p:cNvPr>
          <p:cNvSpPr txBox="1"/>
          <p:nvPr/>
        </p:nvSpPr>
        <p:spPr>
          <a:xfrm>
            <a:off x="1292637" y="2139590"/>
            <a:ext cx="6741740" cy="3656386"/>
          </a:xfrm>
          <a:prstGeom prst="rect">
            <a:avLst/>
          </a:prstGeom>
          <a:noFill/>
        </p:spPr>
        <p:txBody>
          <a:bodyPr wrap="square" rtlCol="0">
            <a:spAutoFit/>
          </a:bodyPr>
          <a:lstStyle/>
          <a:p>
            <a:r>
              <a:rPr lang="en-US" sz="1930" dirty="0"/>
              <a:t>Goal: Educate stakeholders on the role of surgery as a gateway to persistent opioid use.</a:t>
            </a:r>
          </a:p>
          <a:p>
            <a:endParaRPr lang="en-US" sz="1930" dirty="0"/>
          </a:p>
          <a:p>
            <a:r>
              <a:rPr lang="en-US" sz="1930" dirty="0"/>
              <a:t>Means: Seven modules to promote understanding how and why surgery may lead to opioid use disorder.</a:t>
            </a:r>
          </a:p>
          <a:p>
            <a:endParaRPr lang="en-US" sz="1930" dirty="0"/>
          </a:p>
          <a:p>
            <a:r>
              <a:rPr lang="en-US" sz="1930" dirty="0"/>
              <a:t>Outcomes: </a:t>
            </a:r>
          </a:p>
          <a:p>
            <a:pPr marL="457178" indent="-457178">
              <a:buFont typeface="+mj-lt"/>
              <a:buAutoNum type="arabicPeriod"/>
            </a:pPr>
            <a:r>
              <a:rPr lang="en-US" sz="1930" dirty="0"/>
              <a:t>Providers will be able to educate patients about their options for surgical pain management.</a:t>
            </a:r>
          </a:p>
          <a:p>
            <a:pPr marL="457178" indent="-457178">
              <a:buFont typeface="+mj-lt"/>
              <a:buAutoNum type="arabicPeriod"/>
            </a:pPr>
            <a:r>
              <a:rPr lang="en-US" sz="1930" dirty="0"/>
              <a:t>Advocate for safe and effective opioid-free pain treatment and follow-up.  </a:t>
            </a:r>
          </a:p>
          <a:p>
            <a:pPr marL="457178" indent="-457178">
              <a:buFont typeface="+mj-lt"/>
              <a:buAutoNum type="arabicPeriod"/>
            </a:pPr>
            <a:r>
              <a:rPr lang="en-US" sz="1930" dirty="0"/>
              <a:t>Achieve prevention of opioid use disorder.</a:t>
            </a:r>
            <a:endParaRPr lang="en-US" sz="1930" dirty="0">
              <a:solidFill>
                <a:schemeClr val="accent1">
                  <a:lumMod val="50000"/>
                </a:schemeClr>
              </a:solidFill>
            </a:endParaRPr>
          </a:p>
        </p:txBody>
      </p:sp>
    </p:spTree>
    <p:extLst>
      <p:ext uri="{BB962C8B-B14F-4D97-AF65-F5344CB8AC3E}">
        <p14:creationId xmlns:p14="http://schemas.microsoft.com/office/powerpoint/2010/main" val="4076750273"/>
      </p:ext>
    </p:extLst>
  </p:cSld>
  <p:clrMapOvr>
    <a:masterClrMapping/>
  </p:clrMapOvr>
  <p:transition spd="slow" advClick="0" advTm="3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44D39C6-F9BD-994C-B16D-F1DC2B70E97E}"/>
              </a:ext>
            </a:extLst>
          </p:cNvPr>
          <p:cNvSpPr>
            <a:spLocks noGrp="1"/>
          </p:cNvSpPr>
          <p:nvPr>
            <p:ph type="title"/>
          </p:nvPr>
        </p:nvSpPr>
        <p:spPr>
          <a:xfrm>
            <a:off x="640079" y="2053641"/>
            <a:ext cx="3669161" cy="2760098"/>
          </a:xfrm>
        </p:spPr>
        <p:txBody>
          <a:bodyPr>
            <a:normAutofit/>
          </a:bodyPr>
          <a:lstStyle/>
          <a:p>
            <a:r>
              <a:rPr lang="en-US" sz="4800" b="1" dirty="0">
                <a:solidFill>
                  <a:srgbClr val="FFFFFF"/>
                </a:solidFill>
              </a:rPr>
              <a:t>Obstacles</a:t>
            </a:r>
          </a:p>
        </p:txBody>
      </p:sp>
      <p:sp>
        <p:nvSpPr>
          <p:cNvPr id="3" name="Content Placeholder 2">
            <a:extLst>
              <a:ext uri="{FF2B5EF4-FFF2-40B4-BE49-F238E27FC236}">
                <a16:creationId xmlns:a16="http://schemas.microsoft.com/office/drawing/2014/main" id="{B4E50382-0119-564D-B976-708EAE9A9E94}"/>
              </a:ext>
            </a:extLst>
          </p:cNvPr>
          <p:cNvSpPr>
            <a:spLocks noGrp="1"/>
          </p:cNvSpPr>
          <p:nvPr>
            <p:ph idx="1"/>
          </p:nvPr>
        </p:nvSpPr>
        <p:spPr>
          <a:xfrm>
            <a:off x="5525797" y="813683"/>
            <a:ext cx="6455531" cy="5230634"/>
          </a:xfrm>
        </p:spPr>
        <p:txBody>
          <a:bodyPr anchor="ctr">
            <a:normAutofit/>
          </a:bodyPr>
          <a:lstStyle/>
          <a:p>
            <a:r>
              <a:rPr lang="en-US" sz="2400" dirty="0">
                <a:solidFill>
                  <a:schemeClr val="accent1">
                    <a:lumMod val="50000"/>
                  </a:schemeClr>
                </a:solidFill>
              </a:rPr>
              <a:t>Anesthesia acceptance of standardized protocols  </a:t>
            </a:r>
          </a:p>
          <a:p>
            <a:r>
              <a:rPr lang="en-US" sz="2400" dirty="0">
                <a:solidFill>
                  <a:schemeClr val="accent1">
                    <a:lumMod val="50000"/>
                  </a:schemeClr>
                </a:solidFill>
              </a:rPr>
              <a:t>PACU nurse anxiety about eliminating opioids.</a:t>
            </a:r>
          </a:p>
          <a:p>
            <a:endParaRPr lang="en-US" sz="2400" dirty="0">
              <a:solidFill>
                <a:srgbClr val="000000"/>
              </a:solidFill>
            </a:endParaRPr>
          </a:p>
          <a:p>
            <a:pPr marL="0" indent="0">
              <a:buNone/>
            </a:pPr>
            <a:r>
              <a:rPr lang="en-US" sz="2400" dirty="0">
                <a:solidFill>
                  <a:srgbClr val="00B0F0"/>
                </a:solidFill>
              </a:rPr>
              <a:t>Solution</a:t>
            </a:r>
          </a:p>
          <a:p>
            <a:pPr marL="0" indent="0">
              <a:buNone/>
            </a:pPr>
            <a:r>
              <a:rPr lang="en-US" sz="2400" dirty="0">
                <a:solidFill>
                  <a:schemeClr val="accent1">
                    <a:lumMod val="50000"/>
                  </a:schemeClr>
                </a:solidFill>
              </a:rPr>
              <a:t>Data, communication, education, time</a:t>
            </a:r>
          </a:p>
          <a:p>
            <a:pPr marL="0" indent="0">
              <a:buNone/>
            </a:pPr>
            <a:r>
              <a:rPr lang="en-US" sz="2400" dirty="0">
                <a:solidFill>
                  <a:schemeClr val="accent1">
                    <a:lumMod val="50000"/>
                  </a:schemeClr>
                </a:solidFill>
              </a:rPr>
              <a:t>Promote culture emphasizing willingness to change</a:t>
            </a:r>
          </a:p>
        </p:txBody>
      </p:sp>
    </p:spTree>
    <p:extLst>
      <p:ext uri="{BB962C8B-B14F-4D97-AF65-F5344CB8AC3E}">
        <p14:creationId xmlns:p14="http://schemas.microsoft.com/office/powerpoint/2010/main" val="2591477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47D4-06BF-8C43-B679-36237671EC83}"/>
              </a:ext>
            </a:extLst>
          </p:cNvPr>
          <p:cNvSpPr>
            <a:spLocks noGrp="1"/>
          </p:cNvSpPr>
          <p:nvPr>
            <p:ph type="title"/>
          </p:nvPr>
        </p:nvSpPr>
        <p:spPr>
          <a:xfrm>
            <a:off x="1392137" y="3282936"/>
            <a:ext cx="5059245" cy="761271"/>
          </a:xfrm>
        </p:spPr>
        <p:txBody>
          <a:bodyPr>
            <a:normAutofit/>
          </a:bodyPr>
          <a:lstStyle/>
          <a:p>
            <a:r>
              <a:rPr lang="en-US" sz="3200" dirty="0">
                <a:solidFill>
                  <a:srgbClr val="00B0F0"/>
                </a:solidFill>
              </a:rPr>
              <a:t>This is the Team!</a:t>
            </a:r>
          </a:p>
        </p:txBody>
      </p:sp>
      <p:pic>
        <p:nvPicPr>
          <p:cNvPr id="11" name="Picture 10" descr="A person with collar shirt&#10;&#10;Description automatically generated">
            <a:extLst>
              <a:ext uri="{FF2B5EF4-FFF2-40B4-BE49-F238E27FC236}">
                <a16:creationId xmlns:a16="http://schemas.microsoft.com/office/drawing/2014/main" id="{11F6B102-AE23-214F-9431-50949AD6962B}"/>
              </a:ext>
            </a:extLst>
          </p:cNvPr>
          <p:cNvPicPr>
            <a:picLocks noChangeAspect="1"/>
          </p:cNvPicPr>
          <p:nvPr/>
        </p:nvPicPr>
        <p:blipFill rotWithShape="1">
          <a:blip r:embed="rId2"/>
          <a:srcRect l="15665" r="37413" b="-2"/>
          <a:stretch/>
        </p:blipFill>
        <p:spPr>
          <a:xfrm>
            <a:off x="-6" y="457200"/>
            <a:ext cx="1598364" cy="2852928"/>
          </a:xfrm>
          <a:custGeom>
            <a:avLst/>
            <a:gdLst/>
            <a:ahLst/>
            <a:cxnLst/>
            <a:rect l="l" t="t" r="r" b="b"/>
            <a:pathLst>
              <a:path w="1598364" h="2852928">
                <a:moveTo>
                  <a:pt x="171900" y="0"/>
                </a:moveTo>
                <a:cubicBezTo>
                  <a:pt x="959714" y="0"/>
                  <a:pt x="1598364" y="638650"/>
                  <a:pt x="1598364" y="1426464"/>
                </a:cubicBezTo>
                <a:cubicBezTo>
                  <a:pt x="1598364" y="2214278"/>
                  <a:pt x="959714" y="2852928"/>
                  <a:pt x="171900" y="2852928"/>
                </a:cubicBezTo>
                <a:cubicBezTo>
                  <a:pt x="122662" y="2852928"/>
                  <a:pt x="74006" y="2850433"/>
                  <a:pt x="26052" y="2845563"/>
                </a:cubicBezTo>
                <a:lnTo>
                  <a:pt x="0" y="2841587"/>
                </a:lnTo>
                <a:lnTo>
                  <a:pt x="0" y="11341"/>
                </a:lnTo>
                <a:lnTo>
                  <a:pt x="26052" y="7365"/>
                </a:lnTo>
                <a:cubicBezTo>
                  <a:pt x="74006" y="2495"/>
                  <a:pt x="122662" y="0"/>
                  <a:pt x="171900" y="0"/>
                </a:cubicBezTo>
                <a:close/>
              </a:path>
            </a:pathLst>
          </a:custGeom>
        </p:spPr>
      </p:pic>
      <p:pic>
        <p:nvPicPr>
          <p:cNvPr id="9" name="Picture 8" descr="A person wearing a suit and tie&#10;&#10;Description automatically generated">
            <a:extLst>
              <a:ext uri="{FF2B5EF4-FFF2-40B4-BE49-F238E27FC236}">
                <a16:creationId xmlns:a16="http://schemas.microsoft.com/office/drawing/2014/main" id="{35D8916C-DEEF-CE42-A640-0341863613A8}"/>
              </a:ext>
            </a:extLst>
          </p:cNvPr>
          <p:cNvPicPr>
            <a:picLocks noChangeAspect="1"/>
          </p:cNvPicPr>
          <p:nvPr/>
        </p:nvPicPr>
        <p:blipFill rotWithShape="1">
          <a:blip r:embed="rId3"/>
          <a:srcRect l="24696" r="9804"/>
          <a:stretch/>
        </p:blipFill>
        <p:spPr>
          <a:xfrm>
            <a:off x="2142899"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7" name="Picture 6" descr="A picture containing person, wedding&#10;&#10;Description automatically generated">
            <a:extLst>
              <a:ext uri="{FF2B5EF4-FFF2-40B4-BE49-F238E27FC236}">
                <a16:creationId xmlns:a16="http://schemas.microsoft.com/office/drawing/2014/main" id="{F4D71EB0-836A-914F-92E9-AB3EED51FEBD}"/>
              </a:ext>
            </a:extLst>
          </p:cNvPr>
          <p:cNvPicPr>
            <a:picLocks noChangeAspect="1"/>
          </p:cNvPicPr>
          <p:nvPr/>
        </p:nvPicPr>
        <p:blipFill rotWithShape="1">
          <a:blip r:embed="rId4"/>
          <a:srcRect l="21250" r="1" b="1"/>
          <a:stretch/>
        </p:blipFill>
        <p:spPr>
          <a:xfrm>
            <a:off x="5540368"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5" name="Picture 14" descr="A person sitting in a room&#10;&#10;Description automatically generated">
            <a:extLst>
              <a:ext uri="{FF2B5EF4-FFF2-40B4-BE49-F238E27FC236}">
                <a16:creationId xmlns:a16="http://schemas.microsoft.com/office/drawing/2014/main" id="{9D8762AE-D253-7042-B2EC-4E676869FE81}"/>
              </a:ext>
            </a:extLst>
          </p:cNvPr>
          <p:cNvPicPr>
            <a:picLocks noChangeAspect="1"/>
          </p:cNvPicPr>
          <p:nvPr/>
        </p:nvPicPr>
        <p:blipFill rotWithShape="1">
          <a:blip r:embed="rId5"/>
          <a:srcRect l="6358" r="5393" b="1"/>
          <a:stretch/>
        </p:blipFill>
        <p:spPr>
          <a:xfrm>
            <a:off x="8937837" y="466762"/>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19" name="Content Placeholder 18">
            <a:extLst>
              <a:ext uri="{FF2B5EF4-FFF2-40B4-BE49-F238E27FC236}">
                <a16:creationId xmlns:a16="http://schemas.microsoft.com/office/drawing/2014/main" id="{ED8A3CDC-C9E7-483B-8F39-D63EBB103D94}"/>
              </a:ext>
            </a:extLst>
          </p:cNvPr>
          <p:cNvSpPr>
            <a:spLocks noGrp="1"/>
          </p:cNvSpPr>
          <p:nvPr>
            <p:ph idx="1"/>
          </p:nvPr>
        </p:nvSpPr>
        <p:spPr>
          <a:xfrm>
            <a:off x="1392137" y="3981738"/>
            <a:ext cx="5450035" cy="2419062"/>
          </a:xfrm>
        </p:spPr>
        <p:txBody>
          <a:bodyPr anchor="t">
            <a:noAutofit/>
          </a:bodyPr>
          <a:lstStyle/>
          <a:p>
            <a:r>
              <a:rPr lang="en-US" sz="2400" dirty="0">
                <a:solidFill>
                  <a:schemeClr val="accent1">
                    <a:lumMod val="50000"/>
                  </a:schemeClr>
                </a:solidFill>
              </a:rPr>
              <a:t>Patient / Parents / Caregivers</a:t>
            </a:r>
          </a:p>
          <a:p>
            <a:r>
              <a:rPr lang="en-US" sz="2400" dirty="0">
                <a:solidFill>
                  <a:schemeClr val="accent1">
                    <a:lumMod val="50000"/>
                  </a:schemeClr>
                </a:solidFill>
              </a:rPr>
              <a:t>Internists / Family Practice / Pediatrician</a:t>
            </a:r>
          </a:p>
          <a:p>
            <a:r>
              <a:rPr lang="en-US" sz="2400" dirty="0">
                <a:solidFill>
                  <a:schemeClr val="accent1">
                    <a:lumMod val="50000"/>
                  </a:schemeClr>
                </a:solidFill>
              </a:rPr>
              <a:t>Anesthesiologist / Surgeon / Pharmacist</a:t>
            </a:r>
          </a:p>
          <a:p>
            <a:r>
              <a:rPr lang="en-US" sz="2400" dirty="0">
                <a:solidFill>
                  <a:schemeClr val="accent1">
                    <a:lumMod val="50000"/>
                  </a:schemeClr>
                </a:solidFill>
              </a:rPr>
              <a:t>Behavioral Health / Care Manager</a:t>
            </a:r>
          </a:p>
          <a:p>
            <a:pPr marL="0" indent="0">
              <a:buNone/>
            </a:pPr>
            <a:r>
              <a:rPr lang="en-US" sz="2400" dirty="0">
                <a:solidFill>
                  <a:schemeClr val="accent1">
                    <a:lumMod val="50000"/>
                  </a:schemeClr>
                </a:solidFill>
              </a:rPr>
              <a:t>Working together with the right processes in place.</a:t>
            </a:r>
          </a:p>
        </p:txBody>
      </p:sp>
      <p:pic>
        <p:nvPicPr>
          <p:cNvPr id="5" name="Content Placeholder 4" descr="A close up of a baby&#10;&#10;Description automatically generated">
            <a:extLst>
              <a:ext uri="{FF2B5EF4-FFF2-40B4-BE49-F238E27FC236}">
                <a16:creationId xmlns:a16="http://schemas.microsoft.com/office/drawing/2014/main" id="{55E31B03-1FCB-9F42-9FAE-BD4CA9FBEB1F}"/>
              </a:ext>
            </a:extLst>
          </p:cNvPr>
          <p:cNvPicPr>
            <a:picLocks noChangeAspect="1"/>
          </p:cNvPicPr>
          <p:nvPr/>
        </p:nvPicPr>
        <p:blipFill rotWithShape="1">
          <a:blip r:embed="rId6"/>
          <a:srcRect l="4062" r="20939" b="3"/>
          <a:stretch/>
        </p:blipFill>
        <p:spPr>
          <a:xfrm>
            <a:off x="7223619" y="354965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3" name="Picture 12" descr="A picture containing person, swimming, sitting, room&#10;&#10;Description automatically generated">
            <a:extLst>
              <a:ext uri="{FF2B5EF4-FFF2-40B4-BE49-F238E27FC236}">
                <a16:creationId xmlns:a16="http://schemas.microsoft.com/office/drawing/2014/main" id="{1A11FC33-2028-6647-AEA3-5B9F65F2B714}"/>
              </a:ext>
            </a:extLst>
          </p:cNvPr>
          <p:cNvPicPr>
            <a:picLocks noChangeAspect="1"/>
          </p:cNvPicPr>
          <p:nvPr/>
        </p:nvPicPr>
        <p:blipFill rotWithShape="1">
          <a:blip r:embed="rId7"/>
          <a:srcRect l="27383" r="32000" b="3"/>
          <a:stretch/>
        </p:blipFill>
        <p:spPr>
          <a:xfrm>
            <a:off x="10566471" y="3513492"/>
            <a:ext cx="1598364" cy="2852928"/>
          </a:xfrm>
          <a:custGeom>
            <a:avLst/>
            <a:gdLst/>
            <a:ahLst/>
            <a:cxnLst/>
            <a:rect l="l" t="t" r="r" b="b"/>
            <a:pathLst>
              <a:path w="1598364" h="2852928">
                <a:moveTo>
                  <a:pt x="1426464" y="0"/>
                </a:moveTo>
                <a:cubicBezTo>
                  <a:pt x="1475702" y="0"/>
                  <a:pt x="1524358" y="2495"/>
                  <a:pt x="1572312" y="7365"/>
                </a:cubicBezTo>
                <a:lnTo>
                  <a:pt x="1598364" y="11341"/>
                </a:lnTo>
                <a:lnTo>
                  <a:pt x="1598364" y="2841587"/>
                </a:lnTo>
                <a:lnTo>
                  <a:pt x="1572312" y="2845563"/>
                </a:lnTo>
                <a:cubicBezTo>
                  <a:pt x="1524358" y="2850433"/>
                  <a:pt x="1475702" y="2852928"/>
                  <a:pt x="1426464" y="2852928"/>
                </a:cubicBezTo>
                <a:cubicBezTo>
                  <a:pt x="638650" y="2852928"/>
                  <a:pt x="0" y="2214278"/>
                  <a:pt x="0" y="1426464"/>
                </a:cubicBezTo>
                <a:cubicBezTo>
                  <a:pt x="0" y="638650"/>
                  <a:pt x="638650" y="0"/>
                  <a:pt x="1426464" y="0"/>
                </a:cubicBezTo>
                <a:close/>
              </a:path>
            </a:pathLst>
          </a:custGeom>
        </p:spPr>
      </p:pic>
    </p:spTree>
    <p:extLst>
      <p:ext uri="{BB962C8B-B14F-4D97-AF65-F5344CB8AC3E}">
        <p14:creationId xmlns:p14="http://schemas.microsoft.com/office/powerpoint/2010/main" val="132150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975A78-4003-48A0-AE86-14EF06715C4C}"/>
              </a:ext>
            </a:extLst>
          </p:cNvPr>
          <p:cNvPicPr>
            <a:picLocks noChangeAspect="1"/>
          </p:cNvPicPr>
          <p:nvPr/>
        </p:nvPicPr>
        <p:blipFill rotWithShape="1">
          <a:blip r:embed="rId3"/>
          <a:srcRect t="2495" r="23298" b="6596"/>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C4A0C95-4381-2148-A84B-536C422C479A}"/>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800"/>
              </a:spcAft>
            </a:pPr>
            <a:r>
              <a:rPr lang="en-US" sz="5400" dirty="0">
                <a:solidFill>
                  <a:srgbClr val="00B0F0"/>
                </a:solidFill>
                <a:latin typeface="+mj-lt"/>
                <a:ea typeface="+mj-ea"/>
                <a:cs typeface="+mj-cs"/>
              </a:rPr>
              <a:t>DISCUSSION</a:t>
            </a:r>
          </a:p>
          <a:p>
            <a:pPr>
              <a:lnSpc>
                <a:spcPct val="90000"/>
              </a:lnSpc>
              <a:spcBef>
                <a:spcPct val="0"/>
              </a:spcBef>
              <a:spcAft>
                <a:spcPts val="800"/>
              </a:spcAft>
            </a:pPr>
            <a:endParaRPr lang="en-US" sz="4800" dirty="0">
              <a:latin typeface="+mj-lt"/>
              <a:ea typeface="+mj-ea"/>
              <a:cs typeface="+mj-cs"/>
            </a:endParaRPr>
          </a:p>
          <a:p>
            <a:pPr>
              <a:lnSpc>
                <a:spcPct val="90000"/>
              </a:lnSpc>
              <a:spcBef>
                <a:spcPct val="0"/>
              </a:spcBef>
              <a:spcAft>
                <a:spcPts val="800"/>
              </a:spcAft>
            </a:pPr>
            <a:r>
              <a:rPr lang="en-US" sz="4800" dirty="0">
                <a:latin typeface="+mj-lt"/>
                <a:ea typeface="+mj-ea"/>
                <a:cs typeface="+mj-cs"/>
              </a:rPr>
              <a:t>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285716"/>
      </p:ext>
    </p:extLst>
  </p:cSld>
  <p:clrMapOvr>
    <a:masterClrMapping/>
  </p:clrMapOvr>
  <p:transition spd="slow" advClick="0" advTm="3000">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8E32D-B45B-5542-A820-30B78E1F9360}"/>
              </a:ext>
            </a:extLst>
          </p:cNvPr>
          <p:cNvSpPr txBox="1"/>
          <p:nvPr/>
        </p:nvSpPr>
        <p:spPr>
          <a:xfrm>
            <a:off x="594912" y="367229"/>
            <a:ext cx="11002177" cy="748988"/>
          </a:xfrm>
          <a:prstGeom prst="rect">
            <a:avLst/>
          </a:prstGeom>
          <a:noFill/>
        </p:spPr>
        <p:txBody>
          <a:bodyPr wrap="square" rtlCol="0">
            <a:spAutoFit/>
          </a:bodyPr>
          <a:lstStyle/>
          <a:p>
            <a:r>
              <a:rPr lang="en-US" sz="4267" dirty="0">
                <a:solidFill>
                  <a:srgbClr val="00B0F0"/>
                </a:solidFill>
              </a:rPr>
              <a:t>Review Questions:</a:t>
            </a:r>
          </a:p>
        </p:txBody>
      </p:sp>
      <p:sp>
        <p:nvSpPr>
          <p:cNvPr id="3" name="TextBox 2">
            <a:extLst>
              <a:ext uri="{FF2B5EF4-FFF2-40B4-BE49-F238E27FC236}">
                <a16:creationId xmlns:a16="http://schemas.microsoft.com/office/drawing/2014/main" id="{890C0037-E389-A84F-A9A3-26885C3CC7AE}"/>
              </a:ext>
            </a:extLst>
          </p:cNvPr>
          <p:cNvSpPr txBox="1"/>
          <p:nvPr/>
        </p:nvSpPr>
        <p:spPr>
          <a:xfrm>
            <a:off x="594912" y="1543538"/>
            <a:ext cx="11512625" cy="4208844"/>
          </a:xfrm>
          <a:prstGeom prst="rect">
            <a:avLst/>
          </a:prstGeom>
          <a:noFill/>
        </p:spPr>
        <p:txBody>
          <a:bodyPr wrap="square" rtlCol="0">
            <a:spAutoFit/>
          </a:bodyPr>
          <a:lstStyle/>
          <a:p>
            <a:pPr marL="457189" indent="-457189">
              <a:buFontTx/>
              <a:buAutoNum type="arabicPeriod"/>
            </a:pPr>
            <a:r>
              <a:rPr lang="en-US" sz="1600" dirty="0">
                <a:solidFill>
                  <a:srgbClr val="002060"/>
                </a:solidFill>
              </a:rPr>
              <a:t>T / F     Physicians have been widely misled by the message “there is no risk of addiction as long as opiates are used to treat pain” 	   largely diffused in the 1990s.</a:t>
            </a:r>
          </a:p>
          <a:p>
            <a:pPr marL="457189" indent="-457189">
              <a:buFontTx/>
              <a:buAutoNum type="arabicPeriod"/>
            </a:pPr>
            <a:r>
              <a:rPr lang="en-US" sz="1600" dirty="0">
                <a:solidFill>
                  <a:srgbClr val="002060"/>
                </a:solidFill>
              </a:rPr>
              <a:t>T / F	   Perioperative opioid prescription is an independent risk factor for chronic opioid use. </a:t>
            </a:r>
          </a:p>
          <a:p>
            <a:pPr marL="457189" indent="-457189">
              <a:buFontTx/>
              <a:buAutoNum type="arabicPeriod"/>
            </a:pPr>
            <a:r>
              <a:rPr lang="en-US" sz="1600" dirty="0">
                <a:solidFill>
                  <a:srgbClr val="002060"/>
                </a:solidFill>
              </a:rPr>
              <a:t>T / F 	   Opioids should be reserved as rescue analgesia </a:t>
            </a:r>
          </a:p>
          <a:p>
            <a:pPr marL="457189" indent="-457189">
              <a:buAutoNum type="arabicPeriod"/>
            </a:pPr>
            <a:r>
              <a:rPr lang="en-US" sz="1600" dirty="0">
                <a:solidFill>
                  <a:srgbClr val="002060"/>
                </a:solidFill>
              </a:rPr>
              <a:t>T / F     Patients with ORADEs have higher rates of inpatient mortality and 30-day readmission, prolonged length of stay (LOS) and 	   higher costs.</a:t>
            </a:r>
          </a:p>
          <a:p>
            <a:pPr marL="457189" indent="-457189">
              <a:buAutoNum type="arabicPeriod"/>
            </a:pPr>
            <a:r>
              <a:rPr lang="en-US" sz="1600" dirty="0">
                <a:solidFill>
                  <a:srgbClr val="002060"/>
                </a:solidFill>
              </a:rPr>
              <a:t>T / F 	   Regional Anesthesia, acetaminophen,  ibuprofen, and highly selective COX2 inhibitors such as meloxicam form a foundation 	   for multimodal analgesia</a:t>
            </a:r>
          </a:p>
          <a:p>
            <a:pPr marL="457189" indent="-457189">
              <a:buFontTx/>
              <a:buAutoNum type="arabicPeriod"/>
            </a:pPr>
            <a:r>
              <a:rPr lang="en-US" sz="1600" dirty="0">
                <a:solidFill>
                  <a:srgbClr val="002060"/>
                </a:solidFill>
              </a:rPr>
              <a:t>T / F	   Limited number of opioids for a limited number of days, Transition of Care &amp; Follow-Up, and Transition to non-opioid 	  	   alternatives within 3 – 4 days can effectively reduce the odds for surgically gated persistent use of opioids.</a:t>
            </a:r>
          </a:p>
          <a:p>
            <a:pPr marL="457189" indent="-457189">
              <a:buFontTx/>
              <a:buAutoNum type="arabicPeriod"/>
            </a:pPr>
            <a:r>
              <a:rPr lang="en-US" sz="1600" dirty="0">
                <a:solidFill>
                  <a:srgbClr val="002060"/>
                </a:solidFill>
              </a:rPr>
              <a:t>T / F	   ERAS pathways use a standardized multi-modal analgesic regimen with nonopioid analgesics or techniques to minimize the 	   use of opioids and related adverse events, with the goal of improving and expediting patients’ recovery after surgery</a:t>
            </a:r>
          </a:p>
          <a:p>
            <a:pPr marL="457189" indent="-457189">
              <a:buFontTx/>
              <a:buAutoNum type="arabicPeriod"/>
            </a:pPr>
            <a:r>
              <a:rPr lang="en-US" sz="1600" dirty="0">
                <a:solidFill>
                  <a:srgbClr val="002060"/>
                </a:solidFill>
              </a:rPr>
              <a:t>T / F  	   ERAS pathways generally promote the use of opioids only on an as-needed basis when non-opioid analgesics fail. 	  	   Researchers have reported significant decreases in inpatient opioid use after implementation of ERAS pathways.</a:t>
            </a:r>
            <a:br>
              <a:rPr lang="en-US" sz="1600" dirty="0">
                <a:solidFill>
                  <a:srgbClr val="000000"/>
                </a:solidFill>
              </a:rPr>
            </a:br>
            <a:endParaRPr lang="en-US" sz="1600" dirty="0">
              <a:solidFill>
                <a:srgbClr val="000000"/>
              </a:solidFill>
            </a:endParaRPr>
          </a:p>
          <a:p>
            <a:pPr marL="457189" indent="-457189">
              <a:buFontTx/>
              <a:buAutoNum type="arabicPeriod"/>
            </a:pPr>
            <a:endParaRPr lang="en-US" sz="1400" dirty="0">
              <a:solidFill>
                <a:srgbClr val="000000"/>
              </a:solidFill>
            </a:endParaRPr>
          </a:p>
          <a:p>
            <a:endParaRPr lang="en-US" sz="1350" dirty="0"/>
          </a:p>
        </p:txBody>
      </p:sp>
      <p:sp>
        <p:nvSpPr>
          <p:cNvPr id="4" name="TextBox 3">
            <a:extLst>
              <a:ext uri="{FF2B5EF4-FFF2-40B4-BE49-F238E27FC236}">
                <a16:creationId xmlns:a16="http://schemas.microsoft.com/office/drawing/2014/main" id="{9CF27091-083D-194B-BC1C-D01EAF69F965}"/>
              </a:ext>
            </a:extLst>
          </p:cNvPr>
          <p:cNvSpPr txBox="1"/>
          <p:nvPr/>
        </p:nvSpPr>
        <p:spPr>
          <a:xfrm rot="10800000">
            <a:off x="594912" y="5636966"/>
            <a:ext cx="2837344" cy="230832"/>
          </a:xfrm>
          <a:prstGeom prst="rect">
            <a:avLst/>
          </a:prstGeom>
          <a:noFill/>
        </p:spPr>
        <p:txBody>
          <a:bodyPr wrap="square" rtlCol="0">
            <a:spAutoFit/>
          </a:bodyPr>
          <a:lstStyle/>
          <a:p>
            <a:pPr algn="r"/>
            <a:r>
              <a:rPr lang="en-US" sz="900" dirty="0">
                <a:solidFill>
                  <a:srgbClr val="002060"/>
                </a:solidFill>
              </a:rPr>
              <a:t>Answer Key: 1 – 8: True</a:t>
            </a:r>
          </a:p>
        </p:txBody>
      </p:sp>
    </p:spTree>
    <p:extLst>
      <p:ext uri="{BB962C8B-B14F-4D97-AF65-F5344CB8AC3E}">
        <p14:creationId xmlns:p14="http://schemas.microsoft.com/office/powerpoint/2010/main" val="3435553313"/>
      </p:ext>
    </p:extLst>
  </p:cSld>
  <p:clrMapOvr>
    <a:masterClrMapping/>
  </p:clrMapOvr>
  <p:transition spd="slow" advClick="0" advTm="3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791633" y="3047770"/>
            <a:ext cx="0" cy="7624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29922" y="2977596"/>
            <a:ext cx="4824085" cy="902683"/>
          </a:xfrm>
          <a:prstGeom prst="rect">
            <a:avLst/>
          </a:prstGeom>
          <a:noFill/>
          <a:ln>
            <a:noFill/>
          </a:ln>
        </p:spPr>
        <p:txBody>
          <a:bodyPr wrap="square" lIns="0" tIns="0" rIns="0" bIns="0" rtlCol="0">
            <a:spAutoFit/>
          </a:bodyPr>
          <a:lstStyle/>
          <a:p>
            <a:r>
              <a:rPr lang="en-US" sz="2933" cap="all" spc="400" dirty="0">
                <a:latin typeface="Myriad Pro Cond" panose="020B0506030403020204" pitchFamily="34" charset="0"/>
                <a:ea typeface="Open Sans Light" panose="020B0306030504020204" pitchFamily="34" charset="0"/>
                <a:cs typeface="Open Sans Light" panose="020B0306030504020204" pitchFamily="34" charset="0"/>
              </a:rPr>
              <a:t>Curriculum</a:t>
            </a:r>
            <a:r>
              <a:rPr lang="en-US" sz="2933" cap="all" spc="400" dirty="0">
                <a:solidFill>
                  <a:schemeClr val="accent1"/>
                </a:solidFill>
                <a:latin typeface="Myriad Pro Cond" panose="020B0506030403020204" pitchFamily="34" charset="0"/>
                <a:ea typeface="Open Sans Light" panose="020B0306030504020204" pitchFamily="34" charset="0"/>
                <a:cs typeface="Open Sans Light" panose="020B0306030504020204" pitchFamily="34" charset="0"/>
              </a:rPr>
              <a:t> </a:t>
            </a:r>
            <a:r>
              <a:rPr lang="en-US" sz="2933" cap="all" spc="400" dirty="0">
                <a:solidFill>
                  <a:schemeClr val="bg1"/>
                </a:solidFill>
                <a:latin typeface="Myriad Pro Cond" panose="020B0506030403020204" pitchFamily="34" charset="0"/>
                <a:ea typeface="Open Sans Light" panose="020B0306030504020204" pitchFamily="34" charset="0"/>
                <a:cs typeface="Open Sans Light" panose="020B0306030504020204" pitchFamily="34" charset="0"/>
              </a:rPr>
              <a:t>Modules</a:t>
            </a:r>
          </a:p>
        </p:txBody>
      </p:sp>
      <p:grpSp>
        <p:nvGrpSpPr>
          <p:cNvPr id="2" name="Group 1"/>
          <p:cNvGrpSpPr/>
          <p:nvPr/>
        </p:nvGrpSpPr>
        <p:grpSpPr>
          <a:xfrm>
            <a:off x="5992431" y="603897"/>
            <a:ext cx="5636845" cy="4398960"/>
            <a:chOff x="5212841" y="1084709"/>
            <a:chExt cx="2336080" cy="3299220"/>
          </a:xfrm>
        </p:grpSpPr>
        <p:sp>
          <p:nvSpPr>
            <p:cNvPr id="6" name="TextBox 5"/>
            <p:cNvSpPr txBox="1"/>
            <p:nvPr/>
          </p:nvSpPr>
          <p:spPr>
            <a:xfrm>
              <a:off x="5809289" y="1088301"/>
              <a:ext cx="1644765" cy="494462"/>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Surgery as a Gateway to Persistent Opioid Use;  Defining the  problem</a:t>
              </a:r>
            </a:p>
          </p:txBody>
        </p:sp>
        <p:sp>
          <p:nvSpPr>
            <p:cNvPr id="9" name="TextBox 8"/>
            <p:cNvSpPr txBox="1"/>
            <p:nvPr/>
          </p:nvSpPr>
          <p:spPr>
            <a:xfrm>
              <a:off x="5809289" y="1806234"/>
              <a:ext cx="1644765" cy="156005"/>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Opioids; From Friend to Foe</a:t>
              </a:r>
            </a:p>
          </p:txBody>
        </p:sp>
        <p:sp>
          <p:nvSpPr>
            <p:cNvPr id="12" name="TextBox 11"/>
            <p:cNvSpPr txBox="1"/>
            <p:nvPr/>
          </p:nvSpPr>
          <p:spPr>
            <a:xfrm>
              <a:off x="5809289" y="2411771"/>
              <a:ext cx="1644765" cy="156005"/>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Opioid Induced Hyperalgesia</a:t>
              </a:r>
            </a:p>
          </p:txBody>
        </p:sp>
        <p:sp>
          <p:nvSpPr>
            <p:cNvPr id="15" name="TextBox 14"/>
            <p:cNvSpPr txBox="1"/>
            <p:nvPr/>
          </p:nvSpPr>
          <p:spPr>
            <a:xfrm>
              <a:off x="5809289" y="2996320"/>
              <a:ext cx="1739632" cy="325234"/>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Adolescents/Young Adults as a uniquely Susceptible Group</a:t>
              </a:r>
            </a:p>
          </p:txBody>
        </p:sp>
        <p:sp>
          <p:nvSpPr>
            <p:cNvPr id="18" name="TextBox 17"/>
            <p:cNvSpPr txBox="1"/>
            <p:nvPr/>
          </p:nvSpPr>
          <p:spPr>
            <a:xfrm>
              <a:off x="5809289" y="3720237"/>
              <a:ext cx="1644765" cy="663692"/>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Multimodal analgesia; concept and implementation: Regional Anesthesia</a:t>
              </a:r>
            </a:p>
            <a:p>
              <a:pPr>
                <a:lnSpc>
                  <a:spcPct val="110000"/>
                </a:lnSpc>
              </a:pPr>
              <a:endParaRPr lang="en-US" sz="1333" b="1" spc="400" dirty="0">
                <a:solidFill>
                  <a:schemeClr val="bg1"/>
                </a:solidFill>
                <a:latin typeface="Myriad Pro Cond" panose="020B0506030403020204" pitchFamily="34" charset="0"/>
                <a:cs typeface="Poppins SemiBold" panose="02000000000000000000" pitchFamily="2" charset="0"/>
              </a:endParaRPr>
            </a:p>
          </p:txBody>
        </p:sp>
        <p:grpSp>
          <p:nvGrpSpPr>
            <p:cNvPr id="53" name="Group 52"/>
            <p:cNvGrpSpPr/>
            <p:nvPr/>
          </p:nvGrpSpPr>
          <p:grpSpPr>
            <a:xfrm>
              <a:off x="5212841" y="1084709"/>
              <a:ext cx="345738" cy="345738"/>
              <a:chOff x="4967307" y="1084709"/>
              <a:chExt cx="345738" cy="345738"/>
            </a:xfrm>
          </p:grpSpPr>
          <p:sp>
            <p:nvSpPr>
              <p:cNvPr id="8" name="Oval 7"/>
              <p:cNvSpPr/>
              <p:nvPr/>
            </p:nvSpPr>
            <p:spPr>
              <a:xfrm>
                <a:off x="4967307" y="1084709"/>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7" name="TextBox 6"/>
              <p:cNvSpPr txBox="1"/>
              <p:nvPr/>
            </p:nvSpPr>
            <p:spPr>
              <a:xfrm>
                <a:off x="4979964" y="1165245"/>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01</a:t>
                </a:r>
              </a:p>
            </p:txBody>
          </p:sp>
        </p:grpSp>
        <p:sp>
          <p:nvSpPr>
            <p:cNvPr id="11" name="Oval 10"/>
            <p:cNvSpPr/>
            <p:nvPr/>
          </p:nvSpPr>
          <p:spPr>
            <a:xfrm>
              <a:off x="5212841" y="1740817"/>
              <a:ext cx="345738" cy="34573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0" name="TextBox 9"/>
            <p:cNvSpPr txBox="1"/>
            <p:nvPr/>
          </p:nvSpPr>
          <p:spPr>
            <a:xfrm>
              <a:off x="5225498" y="1821353"/>
              <a:ext cx="320425" cy="184666"/>
            </a:xfrm>
            <a:prstGeom prst="rect">
              <a:avLst/>
            </a:prstGeom>
            <a:noFill/>
            <a:ln>
              <a:noFill/>
            </a:ln>
          </p:spPr>
          <p:txBody>
            <a:bodyPr wrap="square" lIns="0" tIns="0" rIns="0" bIns="0" rtlCol="0">
              <a:spAutoFit/>
            </a:bodyPr>
            <a:lstStyle/>
            <a:p>
              <a:pPr algn="ctr"/>
              <a:r>
                <a:rPr lang="en-US" sz="1600" b="1" spc="400" dirty="0">
                  <a:latin typeface="Myriad Pro Cond" panose="020B0506030403020204" pitchFamily="34" charset="0"/>
                  <a:cs typeface="Poppins SemiBold" panose="02000000000000000000" pitchFamily="2" charset="0"/>
                </a:rPr>
                <a:t>02</a:t>
              </a:r>
            </a:p>
          </p:txBody>
        </p:sp>
        <p:sp>
          <p:nvSpPr>
            <p:cNvPr id="14" name="Oval 13"/>
            <p:cNvSpPr/>
            <p:nvPr/>
          </p:nvSpPr>
          <p:spPr>
            <a:xfrm>
              <a:off x="5212841" y="2396926"/>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3" name="TextBox 12"/>
            <p:cNvSpPr txBox="1"/>
            <p:nvPr/>
          </p:nvSpPr>
          <p:spPr>
            <a:xfrm>
              <a:off x="5225498" y="2477462"/>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03</a:t>
              </a:r>
            </a:p>
          </p:txBody>
        </p:sp>
        <p:sp>
          <p:nvSpPr>
            <p:cNvPr id="17" name="Oval 16"/>
            <p:cNvSpPr/>
            <p:nvPr/>
          </p:nvSpPr>
          <p:spPr>
            <a:xfrm>
              <a:off x="5212841" y="3053035"/>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6" name="TextBox 15"/>
            <p:cNvSpPr txBox="1"/>
            <p:nvPr/>
          </p:nvSpPr>
          <p:spPr>
            <a:xfrm>
              <a:off x="5225498" y="3133571"/>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04</a:t>
              </a:r>
            </a:p>
          </p:txBody>
        </p:sp>
        <p:sp>
          <p:nvSpPr>
            <p:cNvPr id="20" name="Oval 19"/>
            <p:cNvSpPr/>
            <p:nvPr/>
          </p:nvSpPr>
          <p:spPr>
            <a:xfrm>
              <a:off x="5212841" y="3709143"/>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9" name="TextBox 18"/>
            <p:cNvSpPr txBox="1"/>
            <p:nvPr/>
          </p:nvSpPr>
          <p:spPr>
            <a:xfrm>
              <a:off x="5225498" y="3789679"/>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05</a:t>
              </a:r>
            </a:p>
          </p:txBody>
        </p:sp>
        <p:cxnSp>
          <p:nvCxnSpPr>
            <p:cNvPr id="34" name="Straight Connector 33"/>
            <p:cNvCxnSpPr>
              <a:stCxn id="8" idx="4"/>
              <a:endCxn id="11" idx="0"/>
            </p:cNvCxnSpPr>
            <p:nvPr/>
          </p:nvCxnSpPr>
          <p:spPr>
            <a:xfrm>
              <a:off x="5385710" y="1430447"/>
              <a:ext cx="0" cy="310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1" idx="4"/>
              <a:endCxn id="14" idx="0"/>
            </p:cNvCxnSpPr>
            <p:nvPr/>
          </p:nvCxnSpPr>
          <p:spPr>
            <a:xfrm>
              <a:off x="5385710" y="2086555"/>
              <a:ext cx="0" cy="3103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4"/>
              <a:endCxn id="17" idx="0"/>
            </p:cNvCxnSpPr>
            <p:nvPr/>
          </p:nvCxnSpPr>
          <p:spPr>
            <a:xfrm>
              <a:off x="5385710" y="2742664"/>
              <a:ext cx="0" cy="3103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4"/>
              <a:endCxn id="20" idx="0"/>
            </p:cNvCxnSpPr>
            <p:nvPr/>
          </p:nvCxnSpPr>
          <p:spPr>
            <a:xfrm>
              <a:off x="5385710" y="3398773"/>
              <a:ext cx="0" cy="310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BB8E2770-12AF-D34D-9824-373A35618290}"/>
              </a:ext>
            </a:extLst>
          </p:cNvPr>
          <p:cNvSpPr/>
          <p:nvPr/>
        </p:nvSpPr>
        <p:spPr>
          <a:xfrm>
            <a:off x="5992432" y="4977952"/>
            <a:ext cx="834249" cy="460984"/>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26" name="TextBox 25">
            <a:extLst>
              <a:ext uri="{FF2B5EF4-FFF2-40B4-BE49-F238E27FC236}">
                <a16:creationId xmlns:a16="http://schemas.microsoft.com/office/drawing/2014/main" id="{2B400BD7-513C-974B-9CC4-48C7EB110A2E}"/>
              </a:ext>
            </a:extLst>
          </p:cNvPr>
          <p:cNvSpPr txBox="1"/>
          <p:nvPr/>
        </p:nvSpPr>
        <p:spPr>
          <a:xfrm>
            <a:off x="6022973" y="5085334"/>
            <a:ext cx="773169" cy="246221"/>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06</a:t>
            </a:r>
          </a:p>
        </p:txBody>
      </p:sp>
      <p:cxnSp>
        <p:nvCxnSpPr>
          <p:cNvPr id="27" name="Straight Connector 26">
            <a:extLst>
              <a:ext uri="{FF2B5EF4-FFF2-40B4-BE49-F238E27FC236}">
                <a16:creationId xmlns:a16="http://schemas.microsoft.com/office/drawing/2014/main" id="{01E8C828-9F9B-DD43-A48E-5F109E72DE6A}"/>
              </a:ext>
            </a:extLst>
          </p:cNvPr>
          <p:cNvCxnSpPr>
            <a:endCxn id="25" idx="0"/>
          </p:cNvCxnSpPr>
          <p:nvPr/>
        </p:nvCxnSpPr>
        <p:spPr>
          <a:xfrm>
            <a:off x="6409555" y="4564125"/>
            <a:ext cx="0" cy="41382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4A2032B-1AA6-2D4E-BAB5-AEC0570DCA68}"/>
              </a:ext>
            </a:extLst>
          </p:cNvPr>
          <p:cNvSpPr/>
          <p:nvPr/>
        </p:nvSpPr>
        <p:spPr>
          <a:xfrm>
            <a:off x="6022973" y="5852763"/>
            <a:ext cx="834249" cy="460984"/>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29" name="TextBox 28">
            <a:extLst>
              <a:ext uri="{FF2B5EF4-FFF2-40B4-BE49-F238E27FC236}">
                <a16:creationId xmlns:a16="http://schemas.microsoft.com/office/drawing/2014/main" id="{FA4212A6-AFF8-5242-BFE0-E6616F3B120B}"/>
              </a:ext>
            </a:extLst>
          </p:cNvPr>
          <p:cNvSpPr txBox="1"/>
          <p:nvPr/>
        </p:nvSpPr>
        <p:spPr>
          <a:xfrm>
            <a:off x="6053514" y="5960145"/>
            <a:ext cx="773169" cy="246221"/>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07</a:t>
            </a:r>
          </a:p>
        </p:txBody>
      </p:sp>
      <p:cxnSp>
        <p:nvCxnSpPr>
          <p:cNvPr id="30" name="Straight Connector 29">
            <a:extLst>
              <a:ext uri="{FF2B5EF4-FFF2-40B4-BE49-F238E27FC236}">
                <a16:creationId xmlns:a16="http://schemas.microsoft.com/office/drawing/2014/main" id="{65298667-711E-4242-BD5C-E8AAA4E45BD8}"/>
              </a:ext>
            </a:extLst>
          </p:cNvPr>
          <p:cNvCxnSpPr>
            <a:endCxn id="28" idx="0"/>
          </p:cNvCxnSpPr>
          <p:nvPr/>
        </p:nvCxnSpPr>
        <p:spPr>
          <a:xfrm>
            <a:off x="6440096" y="5438936"/>
            <a:ext cx="0" cy="41382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C9D00DE-739F-C94C-9970-19EAD254A8C7}"/>
              </a:ext>
            </a:extLst>
          </p:cNvPr>
          <p:cNvSpPr txBox="1"/>
          <p:nvPr/>
        </p:nvSpPr>
        <p:spPr>
          <a:xfrm>
            <a:off x="7431630" y="5057409"/>
            <a:ext cx="3968736" cy="659283"/>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Multimodal analgesia; concept and implementation: NSAIDs</a:t>
            </a:r>
          </a:p>
          <a:p>
            <a:pPr>
              <a:lnSpc>
                <a:spcPct val="110000"/>
              </a:lnSpc>
            </a:pPr>
            <a:endParaRPr lang="en-US" sz="1333" b="1" spc="400" dirty="0">
              <a:solidFill>
                <a:schemeClr val="bg1"/>
              </a:solidFill>
              <a:latin typeface="Myriad Pro Cond" panose="020B0506030403020204" pitchFamily="34" charset="0"/>
              <a:cs typeface="Poppins SemiBold" panose="02000000000000000000" pitchFamily="2" charset="0"/>
            </a:endParaRPr>
          </a:p>
        </p:txBody>
      </p:sp>
      <p:sp>
        <p:nvSpPr>
          <p:cNvPr id="32" name="TextBox 31">
            <a:extLst>
              <a:ext uri="{FF2B5EF4-FFF2-40B4-BE49-F238E27FC236}">
                <a16:creationId xmlns:a16="http://schemas.microsoft.com/office/drawing/2014/main" id="{7722679D-0281-8043-8BD4-A2D2B04207B2}"/>
              </a:ext>
            </a:extLst>
          </p:cNvPr>
          <p:cNvSpPr txBox="1"/>
          <p:nvPr/>
        </p:nvSpPr>
        <p:spPr>
          <a:xfrm>
            <a:off x="7431630" y="5753613"/>
            <a:ext cx="4423485" cy="659283"/>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Developing a Pain Management Plan: Responsible Follow-up&amp; Transition of Care From Surgery</a:t>
            </a:r>
          </a:p>
        </p:txBody>
      </p:sp>
    </p:spTree>
    <p:extLst>
      <p:ext uri="{BB962C8B-B14F-4D97-AF65-F5344CB8AC3E}">
        <p14:creationId xmlns:p14="http://schemas.microsoft.com/office/powerpoint/2010/main" val="870097910"/>
      </p:ext>
    </p:extLst>
  </p:cSld>
  <p:clrMapOvr>
    <a:masterClrMapping/>
  </p:clrMapOvr>
  <p:transition spd="slow"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65033"/>
            <a:ext cx="12192000" cy="7929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
            <a:extLst>
              <a:ext uri="{FF2B5EF4-FFF2-40B4-BE49-F238E27FC236}">
                <a16:creationId xmlns:a16="http://schemas.microsoft.com/office/drawing/2014/main" id="{C86FA563-5A6C-964D-803D-BA6F1CE41C52}"/>
              </a:ext>
            </a:extLst>
          </p:cNvPr>
          <p:cNvSpPr txBox="1">
            <a:spLocks/>
          </p:cNvSpPr>
          <p:nvPr/>
        </p:nvSpPr>
        <p:spPr>
          <a:xfrm>
            <a:off x="778936" y="715782"/>
            <a:ext cx="11119281" cy="51101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933" cap="all" spc="67" dirty="0">
                <a:solidFill>
                  <a:schemeClr val="accent1">
                    <a:lumMod val="50000"/>
                  </a:schemeClr>
                </a:solidFill>
                <a:latin typeface="Myriad Pro Cond" panose="020B0506030403020204" pitchFamily="34" charset="0"/>
              </a:rPr>
              <a:t>Opioids; from friend to foe Module </a:t>
            </a:r>
            <a:r>
              <a:rPr lang="en-US" sz="2933" cap="all" spc="67" dirty="0">
                <a:solidFill>
                  <a:srgbClr val="00B0F0"/>
                </a:solidFill>
                <a:latin typeface="Myriad Pro Cond" panose="020B0506030403020204" pitchFamily="34" charset="0"/>
              </a:rPr>
              <a:t>Objectives</a:t>
            </a:r>
          </a:p>
          <a:p>
            <a:pPr marL="0" indent="0">
              <a:buNone/>
            </a:pPr>
            <a:r>
              <a:rPr lang="en-US" sz="2933" cap="all" spc="67" dirty="0">
                <a:latin typeface="Myriad Pro Cond" panose="020B0506030403020204" pitchFamily="34" charset="0"/>
              </a:rPr>
              <a:t> </a:t>
            </a:r>
          </a:p>
        </p:txBody>
      </p:sp>
      <p:sp>
        <p:nvSpPr>
          <p:cNvPr id="9" name="TextBox 8">
            <a:extLst>
              <a:ext uri="{FF2B5EF4-FFF2-40B4-BE49-F238E27FC236}">
                <a16:creationId xmlns:a16="http://schemas.microsoft.com/office/drawing/2014/main" id="{3FAE2F4D-7527-0E41-8A84-090D570558BB}"/>
              </a:ext>
            </a:extLst>
          </p:cNvPr>
          <p:cNvSpPr txBox="1"/>
          <p:nvPr/>
        </p:nvSpPr>
        <p:spPr>
          <a:xfrm>
            <a:off x="778936" y="1290392"/>
            <a:ext cx="9144000" cy="307777"/>
          </a:xfrm>
          <a:prstGeom prst="rect">
            <a:avLst/>
          </a:prstGeom>
          <a:noFill/>
        </p:spPr>
        <p:txBody>
          <a:bodyPr wrap="square" rtlCol="0">
            <a:spAutoFit/>
          </a:bodyPr>
          <a:lstStyle/>
          <a:p>
            <a:r>
              <a:rPr lang="en-US" sz="1400" cap="all" spc="67" dirty="0">
                <a:solidFill>
                  <a:schemeClr val="accent1"/>
                </a:solidFill>
                <a:latin typeface="Myriad Pro Cond" panose="020B0506030403020204" pitchFamily="34" charset="0"/>
              </a:rPr>
              <a:t>U</a:t>
            </a:r>
            <a:r>
              <a:rPr lang="en-US" sz="1400" cap="all" spc="67" dirty="0">
                <a:latin typeface="Myriad Pro Cond" panose="020B0506030403020204" pitchFamily="34" charset="0"/>
              </a:rPr>
              <a:t>pon completion of this course, the learner will be able to</a:t>
            </a:r>
            <a:r>
              <a:rPr lang="en-US" sz="1400" cap="all" spc="67" dirty="0">
                <a:solidFill>
                  <a:schemeClr val="accent1"/>
                </a:solidFill>
                <a:latin typeface="Myriad Pro Cond" panose="020B0506030403020204" pitchFamily="34" charset="0"/>
              </a:rPr>
              <a:t>:</a:t>
            </a:r>
          </a:p>
        </p:txBody>
      </p:sp>
      <p:grpSp>
        <p:nvGrpSpPr>
          <p:cNvPr id="11" name="Group 10">
            <a:extLst>
              <a:ext uri="{FF2B5EF4-FFF2-40B4-BE49-F238E27FC236}">
                <a16:creationId xmlns:a16="http://schemas.microsoft.com/office/drawing/2014/main" id="{84C91003-A3F4-F842-9046-EE035CB12393}"/>
              </a:ext>
            </a:extLst>
          </p:cNvPr>
          <p:cNvGrpSpPr/>
          <p:nvPr/>
        </p:nvGrpSpPr>
        <p:grpSpPr>
          <a:xfrm>
            <a:off x="808566" y="2053681"/>
            <a:ext cx="792969" cy="792967"/>
            <a:chOff x="593725" y="1547349"/>
            <a:chExt cx="594727" cy="594725"/>
          </a:xfrm>
          <a:solidFill>
            <a:srgbClr val="00B0F0"/>
          </a:solidFill>
        </p:grpSpPr>
        <p:sp>
          <p:nvSpPr>
            <p:cNvPr id="12" name="Oval 11">
              <a:extLst>
                <a:ext uri="{FF2B5EF4-FFF2-40B4-BE49-F238E27FC236}">
                  <a16:creationId xmlns:a16="http://schemas.microsoft.com/office/drawing/2014/main" id="{6FB3AF30-49BE-5648-BF66-A98A1B254EF3}"/>
                </a:ext>
              </a:extLst>
            </p:cNvPr>
            <p:cNvSpPr/>
            <p:nvPr/>
          </p:nvSpPr>
          <p:spPr>
            <a:xfrm>
              <a:off x="593725" y="154734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13" name="Group 12">
              <a:extLst>
                <a:ext uri="{FF2B5EF4-FFF2-40B4-BE49-F238E27FC236}">
                  <a16:creationId xmlns:a16="http://schemas.microsoft.com/office/drawing/2014/main" id="{04F195CD-960F-154B-AA6D-0FE273D901E8}"/>
                </a:ext>
              </a:extLst>
            </p:cNvPr>
            <p:cNvGrpSpPr/>
            <p:nvPr/>
          </p:nvGrpSpPr>
          <p:grpSpPr>
            <a:xfrm>
              <a:off x="761647" y="1715749"/>
              <a:ext cx="258883" cy="257926"/>
              <a:chOff x="2131171" y="4166449"/>
              <a:chExt cx="759854" cy="757046"/>
            </a:xfrm>
            <a:grpFill/>
          </p:grpSpPr>
          <p:sp>
            <p:nvSpPr>
              <p:cNvPr id="15" name="Freeform 123">
                <a:extLst>
                  <a:ext uri="{FF2B5EF4-FFF2-40B4-BE49-F238E27FC236}">
                    <a16:creationId xmlns:a16="http://schemas.microsoft.com/office/drawing/2014/main" id="{9EFEBD2B-4B5B-2845-8A79-5C617E97CA73}"/>
                  </a:ext>
                </a:extLst>
              </p:cNvPr>
              <p:cNvSpPr>
                <a:spLocks/>
              </p:cNvSpPr>
              <p:nvPr/>
            </p:nvSpPr>
            <p:spPr bwMode="auto">
              <a:xfrm>
                <a:off x="2534931" y="4570207"/>
                <a:ext cx="356094" cy="353288"/>
              </a:xfrm>
              <a:custGeom>
                <a:avLst/>
                <a:gdLst>
                  <a:gd name="T0" fmla="*/ 105 w 202"/>
                  <a:gd name="T1" fmla="*/ 4 h 199"/>
                  <a:gd name="T2" fmla="*/ 92 w 202"/>
                  <a:gd name="T3" fmla="*/ 4 h 199"/>
                  <a:gd name="T4" fmla="*/ 92 w 202"/>
                  <a:gd name="T5" fmla="*/ 17 h 199"/>
                  <a:gd name="T6" fmla="*/ 180 w 202"/>
                  <a:gd name="T7" fmla="*/ 105 h 199"/>
                  <a:gd name="T8" fmla="*/ 179 w 202"/>
                  <a:gd name="T9" fmla="*/ 112 h 199"/>
                  <a:gd name="T10" fmla="*/ 113 w 202"/>
                  <a:gd name="T11" fmla="*/ 178 h 199"/>
                  <a:gd name="T12" fmla="*/ 106 w 202"/>
                  <a:gd name="T13" fmla="*/ 181 h 199"/>
                  <a:gd name="T14" fmla="*/ 106 w 202"/>
                  <a:gd name="T15" fmla="*/ 181 h 199"/>
                  <a:gd name="T16" fmla="*/ 100 w 202"/>
                  <a:gd name="T17" fmla="*/ 178 h 199"/>
                  <a:gd name="T18" fmla="*/ 87 w 202"/>
                  <a:gd name="T19" fmla="*/ 165 h 199"/>
                  <a:gd name="T20" fmla="*/ 133 w 202"/>
                  <a:gd name="T21" fmla="*/ 119 h 199"/>
                  <a:gd name="T22" fmla="*/ 133 w 202"/>
                  <a:gd name="T23" fmla="*/ 106 h 199"/>
                  <a:gd name="T24" fmla="*/ 120 w 202"/>
                  <a:gd name="T25" fmla="*/ 106 h 199"/>
                  <a:gd name="T26" fmla="*/ 74 w 202"/>
                  <a:gd name="T27" fmla="*/ 151 h 199"/>
                  <a:gd name="T28" fmla="*/ 49 w 202"/>
                  <a:gd name="T29" fmla="*/ 125 h 199"/>
                  <a:gd name="T30" fmla="*/ 68 w 202"/>
                  <a:gd name="T31" fmla="*/ 106 h 199"/>
                  <a:gd name="T32" fmla="*/ 68 w 202"/>
                  <a:gd name="T33" fmla="*/ 92 h 199"/>
                  <a:gd name="T34" fmla="*/ 54 w 202"/>
                  <a:gd name="T35" fmla="*/ 92 h 199"/>
                  <a:gd name="T36" fmla="*/ 35 w 202"/>
                  <a:gd name="T37" fmla="*/ 111 h 199"/>
                  <a:gd name="T38" fmla="*/ 17 w 202"/>
                  <a:gd name="T39" fmla="*/ 93 h 199"/>
                  <a:gd name="T40" fmla="*/ 4 w 202"/>
                  <a:gd name="T41" fmla="*/ 93 h 199"/>
                  <a:gd name="T42" fmla="*/ 4 w 202"/>
                  <a:gd name="T43" fmla="*/ 106 h 199"/>
                  <a:gd name="T44" fmla="*/ 87 w 202"/>
                  <a:gd name="T45" fmla="*/ 191 h 199"/>
                  <a:gd name="T46" fmla="*/ 87 w 202"/>
                  <a:gd name="T47" fmla="*/ 192 h 199"/>
                  <a:gd name="T48" fmla="*/ 106 w 202"/>
                  <a:gd name="T49" fmla="*/ 199 h 199"/>
                  <a:gd name="T50" fmla="*/ 106 w 202"/>
                  <a:gd name="T51" fmla="*/ 199 h 199"/>
                  <a:gd name="T52" fmla="*/ 127 w 202"/>
                  <a:gd name="T53" fmla="*/ 192 h 199"/>
                  <a:gd name="T54" fmla="*/ 192 w 202"/>
                  <a:gd name="T55" fmla="*/ 125 h 199"/>
                  <a:gd name="T56" fmla="*/ 193 w 202"/>
                  <a:gd name="T57" fmla="*/ 91 h 199"/>
                  <a:gd name="T58" fmla="*/ 105 w 202"/>
                  <a:gd name="T59"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99">
                    <a:moveTo>
                      <a:pt x="105" y="4"/>
                    </a:moveTo>
                    <a:cubicBezTo>
                      <a:pt x="101" y="0"/>
                      <a:pt x="96" y="0"/>
                      <a:pt x="92" y="4"/>
                    </a:cubicBezTo>
                    <a:cubicBezTo>
                      <a:pt x="88" y="7"/>
                      <a:pt x="88" y="13"/>
                      <a:pt x="92" y="17"/>
                    </a:cubicBezTo>
                    <a:cubicBezTo>
                      <a:pt x="180" y="105"/>
                      <a:pt x="180" y="105"/>
                      <a:pt x="180" y="105"/>
                    </a:cubicBezTo>
                    <a:cubicBezTo>
                      <a:pt x="181" y="106"/>
                      <a:pt x="181" y="110"/>
                      <a:pt x="179" y="112"/>
                    </a:cubicBezTo>
                    <a:cubicBezTo>
                      <a:pt x="113" y="178"/>
                      <a:pt x="113" y="178"/>
                      <a:pt x="113" y="178"/>
                    </a:cubicBezTo>
                    <a:cubicBezTo>
                      <a:pt x="112" y="179"/>
                      <a:pt x="109" y="181"/>
                      <a:pt x="106" y="181"/>
                    </a:cubicBezTo>
                    <a:cubicBezTo>
                      <a:pt x="106" y="181"/>
                      <a:pt x="106" y="181"/>
                      <a:pt x="106" y="181"/>
                    </a:cubicBezTo>
                    <a:cubicBezTo>
                      <a:pt x="104" y="181"/>
                      <a:pt x="102" y="180"/>
                      <a:pt x="100" y="178"/>
                    </a:cubicBezTo>
                    <a:cubicBezTo>
                      <a:pt x="100" y="178"/>
                      <a:pt x="95" y="173"/>
                      <a:pt x="87" y="165"/>
                    </a:cubicBezTo>
                    <a:cubicBezTo>
                      <a:pt x="133" y="119"/>
                      <a:pt x="133" y="119"/>
                      <a:pt x="133" y="119"/>
                    </a:cubicBezTo>
                    <a:cubicBezTo>
                      <a:pt x="137" y="115"/>
                      <a:pt x="137" y="109"/>
                      <a:pt x="133" y="106"/>
                    </a:cubicBezTo>
                    <a:cubicBezTo>
                      <a:pt x="129" y="102"/>
                      <a:pt x="123" y="102"/>
                      <a:pt x="120" y="106"/>
                    </a:cubicBezTo>
                    <a:cubicBezTo>
                      <a:pt x="74" y="151"/>
                      <a:pt x="74" y="151"/>
                      <a:pt x="74" y="151"/>
                    </a:cubicBezTo>
                    <a:cubicBezTo>
                      <a:pt x="67" y="143"/>
                      <a:pt x="58" y="135"/>
                      <a:pt x="49" y="125"/>
                    </a:cubicBezTo>
                    <a:cubicBezTo>
                      <a:pt x="68" y="106"/>
                      <a:pt x="68" y="106"/>
                      <a:pt x="68" y="106"/>
                    </a:cubicBezTo>
                    <a:cubicBezTo>
                      <a:pt x="71" y="102"/>
                      <a:pt x="71" y="96"/>
                      <a:pt x="68" y="92"/>
                    </a:cubicBezTo>
                    <a:cubicBezTo>
                      <a:pt x="64" y="89"/>
                      <a:pt x="58" y="89"/>
                      <a:pt x="54" y="92"/>
                    </a:cubicBezTo>
                    <a:cubicBezTo>
                      <a:pt x="35" y="111"/>
                      <a:pt x="35" y="111"/>
                      <a:pt x="35" y="111"/>
                    </a:cubicBezTo>
                    <a:cubicBezTo>
                      <a:pt x="30" y="105"/>
                      <a:pt x="24" y="99"/>
                      <a:pt x="17" y="93"/>
                    </a:cubicBezTo>
                    <a:cubicBezTo>
                      <a:pt x="14" y="89"/>
                      <a:pt x="8" y="89"/>
                      <a:pt x="4" y="93"/>
                    </a:cubicBezTo>
                    <a:cubicBezTo>
                      <a:pt x="0" y="97"/>
                      <a:pt x="0" y="103"/>
                      <a:pt x="4" y="106"/>
                    </a:cubicBezTo>
                    <a:cubicBezTo>
                      <a:pt x="53" y="155"/>
                      <a:pt x="86" y="191"/>
                      <a:pt x="87" y="191"/>
                    </a:cubicBezTo>
                    <a:cubicBezTo>
                      <a:pt x="87" y="191"/>
                      <a:pt x="87" y="192"/>
                      <a:pt x="87" y="192"/>
                    </a:cubicBezTo>
                    <a:cubicBezTo>
                      <a:pt x="92" y="197"/>
                      <a:pt x="99" y="199"/>
                      <a:pt x="106" y="199"/>
                    </a:cubicBezTo>
                    <a:cubicBezTo>
                      <a:pt x="106" y="199"/>
                      <a:pt x="106" y="199"/>
                      <a:pt x="106" y="199"/>
                    </a:cubicBezTo>
                    <a:cubicBezTo>
                      <a:pt x="114" y="199"/>
                      <a:pt x="122" y="196"/>
                      <a:pt x="127" y="192"/>
                    </a:cubicBezTo>
                    <a:cubicBezTo>
                      <a:pt x="192" y="125"/>
                      <a:pt x="192" y="125"/>
                      <a:pt x="192" y="125"/>
                    </a:cubicBezTo>
                    <a:cubicBezTo>
                      <a:pt x="201" y="116"/>
                      <a:pt x="202" y="100"/>
                      <a:pt x="193" y="91"/>
                    </a:cubicBezTo>
                    <a:lnTo>
                      <a:pt x="105" y="4"/>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16" name="Freeform 124">
                <a:extLst>
                  <a:ext uri="{FF2B5EF4-FFF2-40B4-BE49-F238E27FC236}">
                    <a16:creationId xmlns:a16="http://schemas.microsoft.com/office/drawing/2014/main" id="{574A40CE-FCE1-004B-AE86-60AF9BDB583E}"/>
                  </a:ext>
                </a:extLst>
              </p:cNvPr>
              <p:cNvSpPr>
                <a:spLocks/>
              </p:cNvSpPr>
              <p:nvPr/>
            </p:nvSpPr>
            <p:spPr bwMode="auto">
              <a:xfrm>
                <a:off x="2131171" y="4166449"/>
                <a:ext cx="364505" cy="361701"/>
              </a:xfrm>
              <a:custGeom>
                <a:avLst/>
                <a:gdLst>
                  <a:gd name="T0" fmla="*/ 98 w 205"/>
                  <a:gd name="T1" fmla="*/ 203 h 205"/>
                  <a:gd name="T2" fmla="*/ 105 w 205"/>
                  <a:gd name="T3" fmla="*/ 205 h 205"/>
                  <a:gd name="T4" fmla="*/ 112 w 205"/>
                  <a:gd name="T5" fmla="*/ 203 h 205"/>
                  <a:gd name="T6" fmla="*/ 112 w 205"/>
                  <a:gd name="T7" fmla="*/ 189 h 205"/>
                  <a:gd name="T8" fmla="*/ 92 w 205"/>
                  <a:gd name="T9" fmla="*/ 170 h 205"/>
                  <a:gd name="T10" fmla="*/ 111 w 205"/>
                  <a:gd name="T11" fmla="*/ 151 h 205"/>
                  <a:gd name="T12" fmla="*/ 111 w 205"/>
                  <a:gd name="T13" fmla="*/ 138 h 205"/>
                  <a:gd name="T14" fmla="*/ 98 w 205"/>
                  <a:gd name="T15" fmla="*/ 138 h 205"/>
                  <a:gd name="T16" fmla="*/ 79 w 205"/>
                  <a:gd name="T17" fmla="*/ 157 h 205"/>
                  <a:gd name="T18" fmla="*/ 53 w 205"/>
                  <a:gd name="T19" fmla="*/ 131 h 205"/>
                  <a:gd name="T20" fmla="*/ 98 w 205"/>
                  <a:gd name="T21" fmla="*/ 86 h 205"/>
                  <a:gd name="T22" fmla="*/ 98 w 205"/>
                  <a:gd name="T23" fmla="*/ 72 h 205"/>
                  <a:gd name="T24" fmla="*/ 85 w 205"/>
                  <a:gd name="T25" fmla="*/ 72 h 205"/>
                  <a:gd name="T26" fmla="*/ 39 w 205"/>
                  <a:gd name="T27" fmla="*/ 118 h 205"/>
                  <a:gd name="T28" fmla="*/ 26 w 205"/>
                  <a:gd name="T29" fmla="*/ 105 h 205"/>
                  <a:gd name="T30" fmla="*/ 26 w 205"/>
                  <a:gd name="T31" fmla="*/ 92 h 205"/>
                  <a:gd name="T32" fmla="*/ 91 w 205"/>
                  <a:gd name="T33" fmla="*/ 27 h 205"/>
                  <a:gd name="T34" fmla="*/ 104 w 205"/>
                  <a:gd name="T35" fmla="*/ 27 h 205"/>
                  <a:gd name="T36" fmla="*/ 188 w 205"/>
                  <a:gd name="T37" fmla="*/ 115 h 205"/>
                  <a:gd name="T38" fmla="*/ 201 w 205"/>
                  <a:gd name="T39" fmla="*/ 115 h 205"/>
                  <a:gd name="T40" fmla="*/ 201 w 205"/>
                  <a:gd name="T41" fmla="*/ 102 h 205"/>
                  <a:gd name="T42" fmla="*/ 118 w 205"/>
                  <a:gd name="T43" fmla="*/ 14 h 205"/>
                  <a:gd name="T44" fmla="*/ 118 w 205"/>
                  <a:gd name="T45" fmla="*/ 14 h 205"/>
                  <a:gd name="T46" fmla="*/ 78 w 205"/>
                  <a:gd name="T47" fmla="*/ 14 h 205"/>
                  <a:gd name="T48" fmla="*/ 13 w 205"/>
                  <a:gd name="T49" fmla="*/ 79 h 205"/>
                  <a:gd name="T50" fmla="*/ 13 w 205"/>
                  <a:gd name="T51" fmla="*/ 119 h 205"/>
                  <a:gd name="T52" fmla="*/ 98 w 205"/>
                  <a:gd name="T53" fmla="*/ 2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05">
                    <a:moveTo>
                      <a:pt x="98" y="203"/>
                    </a:moveTo>
                    <a:cubicBezTo>
                      <a:pt x="100" y="205"/>
                      <a:pt x="103" y="205"/>
                      <a:pt x="105" y="205"/>
                    </a:cubicBezTo>
                    <a:cubicBezTo>
                      <a:pt x="108" y="205"/>
                      <a:pt x="110" y="205"/>
                      <a:pt x="112" y="203"/>
                    </a:cubicBezTo>
                    <a:cubicBezTo>
                      <a:pt x="115" y="199"/>
                      <a:pt x="115" y="193"/>
                      <a:pt x="112" y="189"/>
                    </a:cubicBezTo>
                    <a:cubicBezTo>
                      <a:pt x="105" y="183"/>
                      <a:pt x="98" y="176"/>
                      <a:pt x="92" y="170"/>
                    </a:cubicBezTo>
                    <a:cubicBezTo>
                      <a:pt x="111" y="151"/>
                      <a:pt x="111" y="151"/>
                      <a:pt x="111" y="151"/>
                    </a:cubicBezTo>
                    <a:cubicBezTo>
                      <a:pt x="115" y="148"/>
                      <a:pt x="115" y="142"/>
                      <a:pt x="111" y="138"/>
                    </a:cubicBezTo>
                    <a:cubicBezTo>
                      <a:pt x="107" y="134"/>
                      <a:pt x="102" y="134"/>
                      <a:pt x="98" y="138"/>
                    </a:cubicBezTo>
                    <a:cubicBezTo>
                      <a:pt x="79" y="157"/>
                      <a:pt x="79" y="157"/>
                      <a:pt x="79" y="157"/>
                    </a:cubicBezTo>
                    <a:cubicBezTo>
                      <a:pt x="69" y="147"/>
                      <a:pt x="60" y="138"/>
                      <a:pt x="53" y="131"/>
                    </a:cubicBezTo>
                    <a:cubicBezTo>
                      <a:pt x="98" y="86"/>
                      <a:pt x="98" y="86"/>
                      <a:pt x="98" y="86"/>
                    </a:cubicBezTo>
                    <a:cubicBezTo>
                      <a:pt x="102" y="82"/>
                      <a:pt x="102" y="76"/>
                      <a:pt x="98" y="72"/>
                    </a:cubicBezTo>
                    <a:cubicBezTo>
                      <a:pt x="94" y="69"/>
                      <a:pt x="88" y="69"/>
                      <a:pt x="85" y="72"/>
                    </a:cubicBezTo>
                    <a:cubicBezTo>
                      <a:pt x="39" y="118"/>
                      <a:pt x="39" y="118"/>
                      <a:pt x="39" y="118"/>
                    </a:cubicBezTo>
                    <a:cubicBezTo>
                      <a:pt x="31" y="110"/>
                      <a:pt x="26" y="105"/>
                      <a:pt x="26" y="105"/>
                    </a:cubicBezTo>
                    <a:cubicBezTo>
                      <a:pt x="26" y="105"/>
                      <a:pt x="20" y="98"/>
                      <a:pt x="26" y="92"/>
                    </a:cubicBezTo>
                    <a:cubicBezTo>
                      <a:pt x="91" y="27"/>
                      <a:pt x="91" y="27"/>
                      <a:pt x="91" y="27"/>
                    </a:cubicBezTo>
                    <a:cubicBezTo>
                      <a:pt x="96" y="23"/>
                      <a:pt x="100" y="22"/>
                      <a:pt x="104" y="27"/>
                    </a:cubicBezTo>
                    <a:cubicBezTo>
                      <a:pt x="107" y="30"/>
                      <a:pt x="140" y="67"/>
                      <a:pt x="188" y="115"/>
                    </a:cubicBezTo>
                    <a:cubicBezTo>
                      <a:pt x="192" y="119"/>
                      <a:pt x="198" y="119"/>
                      <a:pt x="201" y="115"/>
                    </a:cubicBezTo>
                    <a:cubicBezTo>
                      <a:pt x="205" y="111"/>
                      <a:pt x="205" y="105"/>
                      <a:pt x="201" y="102"/>
                    </a:cubicBezTo>
                    <a:cubicBezTo>
                      <a:pt x="151" y="52"/>
                      <a:pt x="118" y="14"/>
                      <a:pt x="118" y="14"/>
                    </a:cubicBezTo>
                    <a:cubicBezTo>
                      <a:pt x="118" y="14"/>
                      <a:pt x="118" y="14"/>
                      <a:pt x="118" y="14"/>
                    </a:cubicBezTo>
                    <a:cubicBezTo>
                      <a:pt x="104" y="0"/>
                      <a:pt x="88" y="4"/>
                      <a:pt x="78" y="14"/>
                    </a:cubicBezTo>
                    <a:cubicBezTo>
                      <a:pt x="13" y="79"/>
                      <a:pt x="13" y="79"/>
                      <a:pt x="13" y="79"/>
                    </a:cubicBezTo>
                    <a:cubicBezTo>
                      <a:pt x="0" y="91"/>
                      <a:pt x="3" y="109"/>
                      <a:pt x="13" y="119"/>
                    </a:cubicBezTo>
                    <a:cubicBezTo>
                      <a:pt x="13" y="119"/>
                      <a:pt x="49" y="153"/>
                      <a:pt x="98" y="20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17" name="Freeform 125">
                <a:extLst>
                  <a:ext uri="{FF2B5EF4-FFF2-40B4-BE49-F238E27FC236}">
                    <a16:creationId xmlns:a16="http://schemas.microsoft.com/office/drawing/2014/main" id="{5100EFA2-2FB5-384D-A88C-812D5FE9C35D}"/>
                  </a:ext>
                </a:extLst>
              </p:cNvPr>
              <p:cNvSpPr>
                <a:spLocks noEditPoints="1"/>
              </p:cNvSpPr>
              <p:nvPr/>
            </p:nvSpPr>
            <p:spPr bwMode="auto">
              <a:xfrm>
                <a:off x="2136779" y="4172057"/>
                <a:ext cx="754246" cy="751438"/>
              </a:xfrm>
              <a:custGeom>
                <a:avLst/>
                <a:gdLst>
                  <a:gd name="T0" fmla="*/ 373 w 427"/>
                  <a:gd name="T1" fmla="*/ 156 h 425"/>
                  <a:gd name="T2" fmla="*/ 420 w 427"/>
                  <a:gd name="T3" fmla="*/ 109 h 425"/>
                  <a:gd name="T4" fmla="*/ 427 w 427"/>
                  <a:gd name="T5" fmla="*/ 92 h 425"/>
                  <a:gd name="T6" fmla="*/ 420 w 427"/>
                  <a:gd name="T7" fmla="*/ 76 h 425"/>
                  <a:gd name="T8" fmla="*/ 351 w 427"/>
                  <a:gd name="T9" fmla="*/ 7 h 425"/>
                  <a:gd name="T10" fmla="*/ 335 w 427"/>
                  <a:gd name="T11" fmla="*/ 0 h 425"/>
                  <a:gd name="T12" fmla="*/ 319 w 427"/>
                  <a:gd name="T13" fmla="*/ 7 h 425"/>
                  <a:gd name="T14" fmla="*/ 270 w 427"/>
                  <a:gd name="T15" fmla="*/ 56 h 425"/>
                  <a:gd name="T16" fmla="*/ 268 w 427"/>
                  <a:gd name="T17" fmla="*/ 58 h 425"/>
                  <a:gd name="T18" fmla="*/ 45 w 427"/>
                  <a:gd name="T19" fmla="*/ 282 h 425"/>
                  <a:gd name="T20" fmla="*/ 42 w 427"/>
                  <a:gd name="T21" fmla="*/ 285 h 425"/>
                  <a:gd name="T22" fmla="*/ 1 w 427"/>
                  <a:gd name="T23" fmla="*/ 413 h 425"/>
                  <a:gd name="T24" fmla="*/ 3 w 427"/>
                  <a:gd name="T25" fmla="*/ 422 h 425"/>
                  <a:gd name="T26" fmla="*/ 10 w 427"/>
                  <a:gd name="T27" fmla="*/ 425 h 425"/>
                  <a:gd name="T28" fmla="*/ 12 w 427"/>
                  <a:gd name="T29" fmla="*/ 424 h 425"/>
                  <a:gd name="T30" fmla="*/ 143 w 427"/>
                  <a:gd name="T31" fmla="*/ 385 h 425"/>
                  <a:gd name="T32" fmla="*/ 147 w 427"/>
                  <a:gd name="T33" fmla="*/ 383 h 425"/>
                  <a:gd name="T34" fmla="*/ 371 w 427"/>
                  <a:gd name="T35" fmla="*/ 158 h 425"/>
                  <a:gd name="T36" fmla="*/ 373 w 427"/>
                  <a:gd name="T37" fmla="*/ 156 h 425"/>
                  <a:gd name="T38" fmla="*/ 332 w 427"/>
                  <a:gd name="T39" fmla="*/ 20 h 425"/>
                  <a:gd name="T40" fmla="*/ 335 w 427"/>
                  <a:gd name="T41" fmla="*/ 19 h 425"/>
                  <a:gd name="T42" fmla="*/ 338 w 427"/>
                  <a:gd name="T43" fmla="*/ 20 h 425"/>
                  <a:gd name="T44" fmla="*/ 407 w 427"/>
                  <a:gd name="T45" fmla="*/ 89 h 425"/>
                  <a:gd name="T46" fmla="*/ 408 w 427"/>
                  <a:gd name="T47" fmla="*/ 92 h 425"/>
                  <a:gd name="T48" fmla="*/ 407 w 427"/>
                  <a:gd name="T49" fmla="*/ 95 h 425"/>
                  <a:gd name="T50" fmla="*/ 365 w 427"/>
                  <a:gd name="T51" fmla="*/ 138 h 425"/>
                  <a:gd name="T52" fmla="*/ 290 w 427"/>
                  <a:gd name="T53" fmla="*/ 63 h 425"/>
                  <a:gd name="T54" fmla="*/ 332 w 427"/>
                  <a:gd name="T55" fmla="*/ 20 h 425"/>
                  <a:gd name="T56" fmla="*/ 124 w 427"/>
                  <a:gd name="T57" fmla="*/ 328 h 425"/>
                  <a:gd name="T58" fmla="*/ 98 w 427"/>
                  <a:gd name="T59" fmla="*/ 328 h 425"/>
                  <a:gd name="T60" fmla="*/ 98 w 427"/>
                  <a:gd name="T61" fmla="*/ 301 h 425"/>
                  <a:gd name="T62" fmla="*/ 299 w 427"/>
                  <a:gd name="T63" fmla="*/ 99 h 425"/>
                  <a:gd name="T64" fmla="*/ 327 w 427"/>
                  <a:gd name="T65" fmla="*/ 127 h 425"/>
                  <a:gd name="T66" fmla="*/ 124 w 427"/>
                  <a:gd name="T67" fmla="*/ 328 h 425"/>
                  <a:gd name="T68" fmla="*/ 277 w 427"/>
                  <a:gd name="T69" fmla="*/ 76 h 425"/>
                  <a:gd name="T70" fmla="*/ 286 w 427"/>
                  <a:gd name="T71" fmla="*/ 86 h 425"/>
                  <a:gd name="T72" fmla="*/ 86 w 427"/>
                  <a:gd name="T73" fmla="*/ 287 h 425"/>
                  <a:gd name="T74" fmla="*/ 70 w 427"/>
                  <a:gd name="T75" fmla="*/ 283 h 425"/>
                  <a:gd name="T76" fmla="*/ 277 w 427"/>
                  <a:gd name="T77" fmla="*/ 76 h 425"/>
                  <a:gd name="T78" fmla="*/ 57 w 427"/>
                  <a:gd name="T79" fmla="*/ 299 h 425"/>
                  <a:gd name="T80" fmla="*/ 79 w 427"/>
                  <a:gd name="T81" fmla="*/ 304 h 425"/>
                  <a:gd name="T82" fmla="*/ 79 w 427"/>
                  <a:gd name="T83" fmla="*/ 337 h 425"/>
                  <a:gd name="T84" fmla="*/ 88 w 427"/>
                  <a:gd name="T85" fmla="*/ 346 h 425"/>
                  <a:gd name="T86" fmla="*/ 121 w 427"/>
                  <a:gd name="T87" fmla="*/ 346 h 425"/>
                  <a:gd name="T88" fmla="*/ 128 w 427"/>
                  <a:gd name="T89" fmla="*/ 371 h 425"/>
                  <a:gd name="T90" fmla="*/ 24 w 427"/>
                  <a:gd name="T91" fmla="*/ 401 h 425"/>
                  <a:gd name="T92" fmla="*/ 57 w 427"/>
                  <a:gd name="T93" fmla="*/ 299 h 425"/>
                  <a:gd name="T94" fmla="*/ 144 w 427"/>
                  <a:gd name="T95" fmla="*/ 360 h 425"/>
                  <a:gd name="T96" fmla="*/ 138 w 427"/>
                  <a:gd name="T97" fmla="*/ 340 h 425"/>
                  <a:gd name="T98" fmla="*/ 341 w 427"/>
                  <a:gd name="T99" fmla="*/ 140 h 425"/>
                  <a:gd name="T100" fmla="*/ 351 w 427"/>
                  <a:gd name="T101" fmla="*/ 151 h 425"/>
                  <a:gd name="T102" fmla="*/ 144 w 427"/>
                  <a:gd name="T103" fmla="*/ 36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7" h="425">
                    <a:moveTo>
                      <a:pt x="373" y="156"/>
                    </a:moveTo>
                    <a:cubicBezTo>
                      <a:pt x="420" y="109"/>
                      <a:pt x="420" y="109"/>
                      <a:pt x="420" y="109"/>
                    </a:cubicBezTo>
                    <a:cubicBezTo>
                      <a:pt x="424" y="104"/>
                      <a:pt x="427" y="98"/>
                      <a:pt x="427" y="92"/>
                    </a:cubicBezTo>
                    <a:cubicBezTo>
                      <a:pt x="427" y="86"/>
                      <a:pt x="424" y="80"/>
                      <a:pt x="420" y="76"/>
                    </a:cubicBezTo>
                    <a:cubicBezTo>
                      <a:pt x="351" y="7"/>
                      <a:pt x="351" y="7"/>
                      <a:pt x="351" y="7"/>
                    </a:cubicBezTo>
                    <a:cubicBezTo>
                      <a:pt x="347" y="3"/>
                      <a:pt x="341" y="0"/>
                      <a:pt x="335" y="0"/>
                    </a:cubicBezTo>
                    <a:cubicBezTo>
                      <a:pt x="329" y="0"/>
                      <a:pt x="323" y="3"/>
                      <a:pt x="319" y="7"/>
                    </a:cubicBezTo>
                    <a:cubicBezTo>
                      <a:pt x="270" y="56"/>
                      <a:pt x="270" y="56"/>
                      <a:pt x="270" y="56"/>
                    </a:cubicBezTo>
                    <a:cubicBezTo>
                      <a:pt x="269" y="57"/>
                      <a:pt x="269" y="57"/>
                      <a:pt x="268" y="58"/>
                    </a:cubicBezTo>
                    <a:cubicBezTo>
                      <a:pt x="45" y="282"/>
                      <a:pt x="45" y="282"/>
                      <a:pt x="45" y="282"/>
                    </a:cubicBezTo>
                    <a:cubicBezTo>
                      <a:pt x="43" y="283"/>
                      <a:pt x="43" y="284"/>
                      <a:pt x="42" y="285"/>
                    </a:cubicBezTo>
                    <a:cubicBezTo>
                      <a:pt x="1" y="413"/>
                      <a:pt x="1" y="413"/>
                      <a:pt x="1" y="413"/>
                    </a:cubicBezTo>
                    <a:cubicBezTo>
                      <a:pt x="0" y="416"/>
                      <a:pt x="1" y="420"/>
                      <a:pt x="3" y="422"/>
                    </a:cubicBezTo>
                    <a:cubicBezTo>
                      <a:pt x="5" y="424"/>
                      <a:pt x="7" y="425"/>
                      <a:pt x="10" y="425"/>
                    </a:cubicBezTo>
                    <a:cubicBezTo>
                      <a:pt x="11" y="425"/>
                      <a:pt x="12" y="425"/>
                      <a:pt x="12" y="424"/>
                    </a:cubicBezTo>
                    <a:cubicBezTo>
                      <a:pt x="143" y="385"/>
                      <a:pt x="143" y="385"/>
                      <a:pt x="143" y="385"/>
                    </a:cubicBezTo>
                    <a:cubicBezTo>
                      <a:pt x="145" y="385"/>
                      <a:pt x="146" y="384"/>
                      <a:pt x="147" y="383"/>
                    </a:cubicBezTo>
                    <a:cubicBezTo>
                      <a:pt x="371" y="158"/>
                      <a:pt x="371" y="158"/>
                      <a:pt x="371" y="158"/>
                    </a:cubicBezTo>
                    <a:cubicBezTo>
                      <a:pt x="372" y="157"/>
                      <a:pt x="372" y="157"/>
                      <a:pt x="373" y="156"/>
                    </a:cubicBezTo>
                    <a:close/>
                    <a:moveTo>
                      <a:pt x="332" y="20"/>
                    </a:moveTo>
                    <a:cubicBezTo>
                      <a:pt x="333" y="19"/>
                      <a:pt x="334" y="19"/>
                      <a:pt x="335" y="19"/>
                    </a:cubicBezTo>
                    <a:cubicBezTo>
                      <a:pt x="336" y="19"/>
                      <a:pt x="337" y="19"/>
                      <a:pt x="338" y="20"/>
                    </a:cubicBezTo>
                    <a:cubicBezTo>
                      <a:pt x="407" y="89"/>
                      <a:pt x="407" y="89"/>
                      <a:pt x="407" y="89"/>
                    </a:cubicBezTo>
                    <a:cubicBezTo>
                      <a:pt x="408" y="90"/>
                      <a:pt x="408" y="92"/>
                      <a:pt x="408" y="92"/>
                    </a:cubicBezTo>
                    <a:cubicBezTo>
                      <a:pt x="408" y="93"/>
                      <a:pt x="408" y="94"/>
                      <a:pt x="407" y="95"/>
                    </a:cubicBezTo>
                    <a:cubicBezTo>
                      <a:pt x="365" y="138"/>
                      <a:pt x="365" y="138"/>
                      <a:pt x="365" y="138"/>
                    </a:cubicBezTo>
                    <a:cubicBezTo>
                      <a:pt x="290" y="63"/>
                      <a:pt x="290" y="63"/>
                      <a:pt x="290" y="63"/>
                    </a:cubicBezTo>
                    <a:lnTo>
                      <a:pt x="332" y="20"/>
                    </a:lnTo>
                    <a:close/>
                    <a:moveTo>
                      <a:pt x="124" y="328"/>
                    </a:moveTo>
                    <a:cubicBezTo>
                      <a:pt x="98" y="328"/>
                      <a:pt x="98" y="328"/>
                      <a:pt x="98" y="328"/>
                    </a:cubicBezTo>
                    <a:cubicBezTo>
                      <a:pt x="98" y="301"/>
                      <a:pt x="98" y="301"/>
                      <a:pt x="98" y="301"/>
                    </a:cubicBezTo>
                    <a:cubicBezTo>
                      <a:pt x="299" y="99"/>
                      <a:pt x="299" y="99"/>
                      <a:pt x="299" y="99"/>
                    </a:cubicBezTo>
                    <a:cubicBezTo>
                      <a:pt x="327" y="127"/>
                      <a:pt x="327" y="127"/>
                      <a:pt x="327" y="127"/>
                    </a:cubicBezTo>
                    <a:lnTo>
                      <a:pt x="124" y="328"/>
                    </a:lnTo>
                    <a:close/>
                    <a:moveTo>
                      <a:pt x="277" y="76"/>
                    </a:moveTo>
                    <a:cubicBezTo>
                      <a:pt x="286" y="86"/>
                      <a:pt x="286" y="86"/>
                      <a:pt x="286" y="86"/>
                    </a:cubicBezTo>
                    <a:cubicBezTo>
                      <a:pt x="86" y="287"/>
                      <a:pt x="86" y="287"/>
                      <a:pt x="86" y="287"/>
                    </a:cubicBezTo>
                    <a:cubicBezTo>
                      <a:pt x="70" y="283"/>
                      <a:pt x="70" y="283"/>
                      <a:pt x="70" y="283"/>
                    </a:cubicBezTo>
                    <a:lnTo>
                      <a:pt x="277" y="76"/>
                    </a:lnTo>
                    <a:close/>
                    <a:moveTo>
                      <a:pt x="57" y="299"/>
                    </a:moveTo>
                    <a:cubicBezTo>
                      <a:pt x="79" y="304"/>
                      <a:pt x="79" y="304"/>
                      <a:pt x="79" y="304"/>
                    </a:cubicBezTo>
                    <a:cubicBezTo>
                      <a:pt x="79" y="337"/>
                      <a:pt x="79" y="337"/>
                      <a:pt x="79" y="337"/>
                    </a:cubicBezTo>
                    <a:cubicBezTo>
                      <a:pt x="79" y="342"/>
                      <a:pt x="83" y="346"/>
                      <a:pt x="88" y="346"/>
                    </a:cubicBezTo>
                    <a:cubicBezTo>
                      <a:pt x="121" y="346"/>
                      <a:pt x="121" y="346"/>
                      <a:pt x="121" y="346"/>
                    </a:cubicBezTo>
                    <a:cubicBezTo>
                      <a:pt x="128" y="371"/>
                      <a:pt x="128" y="371"/>
                      <a:pt x="128" y="371"/>
                    </a:cubicBezTo>
                    <a:cubicBezTo>
                      <a:pt x="24" y="401"/>
                      <a:pt x="24" y="401"/>
                      <a:pt x="24" y="401"/>
                    </a:cubicBezTo>
                    <a:lnTo>
                      <a:pt x="57" y="299"/>
                    </a:lnTo>
                    <a:close/>
                    <a:moveTo>
                      <a:pt x="144" y="360"/>
                    </a:moveTo>
                    <a:cubicBezTo>
                      <a:pt x="138" y="340"/>
                      <a:pt x="138" y="340"/>
                      <a:pt x="138" y="340"/>
                    </a:cubicBezTo>
                    <a:cubicBezTo>
                      <a:pt x="341" y="140"/>
                      <a:pt x="341" y="140"/>
                      <a:pt x="341" y="140"/>
                    </a:cubicBezTo>
                    <a:cubicBezTo>
                      <a:pt x="351" y="151"/>
                      <a:pt x="351" y="151"/>
                      <a:pt x="351" y="151"/>
                    </a:cubicBezTo>
                    <a:lnTo>
                      <a:pt x="144" y="360"/>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19" name="Title 2">
            <a:extLst>
              <a:ext uri="{FF2B5EF4-FFF2-40B4-BE49-F238E27FC236}">
                <a16:creationId xmlns:a16="http://schemas.microsoft.com/office/drawing/2014/main" id="{EF141E87-AD85-F346-84A3-D48BBF6A755B}"/>
              </a:ext>
            </a:extLst>
          </p:cNvPr>
          <p:cNvSpPr txBox="1">
            <a:spLocks/>
          </p:cNvSpPr>
          <p:nvPr/>
        </p:nvSpPr>
        <p:spPr>
          <a:xfrm>
            <a:off x="1805315" y="2057400"/>
            <a:ext cx="3858691" cy="615361"/>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lumMod val="50000"/>
                  </a:schemeClr>
                </a:solidFill>
                <a:latin typeface="Myriad Pro Cond" panose="020B0506030403020204" pitchFamily="34" charset="0"/>
              </a:rPr>
              <a:t>Understand the problem of surgery as a gateway to persistent opioid use</a:t>
            </a:r>
          </a:p>
        </p:txBody>
      </p:sp>
      <p:grpSp>
        <p:nvGrpSpPr>
          <p:cNvPr id="20" name="Group 19">
            <a:extLst>
              <a:ext uri="{FF2B5EF4-FFF2-40B4-BE49-F238E27FC236}">
                <a16:creationId xmlns:a16="http://schemas.microsoft.com/office/drawing/2014/main" id="{A433A2D0-CB84-B644-B6D3-9851A4225015}"/>
              </a:ext>
            </a:extLst>
          </p:cNvPr>
          <p:cNvGrpSpPr/>
          <p:nvPr/>
        </p:nvGrpSpPr>
        <p:grpSpPr>
          <a:xfrm>
            <a:off x="6518441" y="4642441"/>
            <a:ext cx="792969" cy="792967"/>
            <a:chOff x="593725" y="2596599"/>
            <a:chExt cx="594727" cy="594725"/>
          </a:xfrm>
          <a:solidFill>
            <a:srgbClr val="00B0F0"/>
          </a:solidFill>
        </p:grpSpPr>
        <p:sp>
          <p:nvSpPr>
            <p:cNvPr id="21" name="Oval 20">
              <a:extLst>
                <a:ext uri="{FF2B5EF4-FFF2-40B4-BE49-F238E27FC236}">
                  <a16:creationId xmlns:a16="http://schemas.microsoft.com/office/drawing/2014/main" id="{041B0A14-DA40-3D49-8733-5EE0BB956F3A}"/>
                </a:ext>
              </a:extLst>
            </p:cNvPr>
            <p:cNvSpPr/>
            <p:nvPr/>
          </p:nvSpPr>
          <p:spPr>
            <a:xfrm>
              <a:off x="593725" y="259659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22" name="Group 21">
              <a:extLst>
                <a:ext uri="{FF2B5EF4-FFF2-40B4-BE49-F238E27FC236}">
                  <a16:creationId xmlns:a16="http://schemas.microsoft.com/office/drawing/2014/main" id="{B02C1A09-F8B5-9C42-869E-F6584A975B01}"/>
                </a:ext>
              </a:extLst>
            </p:cNvPr>
            <p:cNvGrpSpPr/>
            <p:nvPr/>
          </p:nvGrpSpPr>
          <p:grpSpPr>
            <a:xfrm>
              <a:off x="759259" y="2765476"/>
              <a:ext cx="263659" cy="256972"/>
              <a:chOff x="2212975" y="1027113"/>
              <a:chExt cx="438150" cy="427038"/>
            </a:xfrm>
            <a:grpFill/>
          </p:grpSpPr>
          <p:sp>
            <p:nvSpPr>
              <p:cNvPr id="23" name="Freeform 126">
                <a:extLst>
                  <a:ext uri="{FF2B5EF4-FFF2-40B4-BE49-F238E27FC236}">
                    <a16:creationId xmlns:a16="http://schemas.microsoft.com/office/drawing/2014/main" id="{FC85009B-25E5-9348-A0CA-EA8024BDB6E9}"/>
                  </a:ext>
                </a:extLst>
              </p:cNvPr>
              <p:cNvSpPr>
                <a:spLocks noEditPoints="1"/>
              </p:cNvSpPr>
              <p:nvPr/>
            </p:nvSpPr>
            <p:spPr bwMode="auto">
              <a:xfrm>
                <a:off x="2212975" y="1027113"/>
                <a:ext cx="438150" cy="427038"/>
              </a:xfrm>
              <a:custGeom>
                <a:avLst/>
                <a:gdLst>
                  <a:gd name="T0" fmla="*/ 345 w 438"/>
                  <a:gd name="T1" fmla="*/ 169 h 426"/>
                  <a:gd name="T2" fmla="*/ 424 w 438"/>
                  <a:gd name="T3" fmla="*/ 52 h 426"/>
                  <a:gd name="T4" fmla="*/ 409 w 438"/>
                  <a:gd name="T5" fmla="*/ 49 h 426"/>
                  <a:gd name="T6" fmla="*/ 360 w 438"/>
                  <a:gd name="T7" fmla="*/ 96 h 426"/>
                  <a:gd name="T8" fmla="*/ 337 w 438"/>
                  <a:gd name="T9" fmla="*/ 75 h 426"/>
                  <a:gd name="T10" fmla="*/ 383 w 438"/>
                  <a:gd name="T11" fmla="*/ 23 h 426"/>
                  <a:gd name="T12" fmla="*/ 380 w 438"/>
                  <a:gd name="T13" fmla="*/ 8 h 426"/>
                  <a:gd name="T14" fmla="*/ 288 w 438"/>
                  <a:gd name="T15" fmla="*/ 24 h 426"/>
                  <a:gd name="T16" fmla="*/ 119 w 438"/>
                  <a:gd name="T17" fmla="*/ 261 h 426"/>
                  <a:gd name="T18" fmla="*/ 31 w 438"/>
                  <a:gd name="T19" fmla="*/ 282 h 426"/>
                  <a:gd name="T20" fmla="*/ 21 w 438"/>
                  <a:gd name="T21" fmla="*/ 379 h 426"/>
                  <a:gd name="T22" fmla="*/ 75 w 438"/>
                  <a:gd name="T23" fmla="*/ 331 h 426"/>
                  <a:gd name="T24" fmla="*/ 101 w 438"/>
                  <a:gd name="T25" fmla="*/ 350 h 426"/>
                  <a:gd name="T26" fmla="*/ 55 w 438"/>
                  <a:gd name="T27" fmla="*/ 403 h 426"/>
                  <a:gd name="T28" fmla="*/ 58 w 438"/>
                  <a:gd name="T29" fmla="*/ 418 h 426"/>
                  <a:gd name="T30" fmla="*/ 93 w 438"/>
                  <a:gd name="T31" fmla="*/ 426 h 426"/>
                  <a:gd name="T32" fmla="*/ 171 w 438"/>
                  <a:gd name="T33" fmla="*/ 313 h 426"/>
                  <a:gd name="T34" fmla="*/ 137 w 438"/>
                  <a:gd name="T35" fmla="*/ 388 h 426"/>
                  <a:gd name="T36" fmla="*/ 79 w 438"/>
                  <a:gd name="T37" fmla="*/ 405 h 426"/>
                  <a:gd name="T38" fmla="*/ 115 w 438"/>
                  <a:gd name="T39" fmla="*/ 337 h 426"/>
                  <a:gd name="T40" fmla="*/ 79 w 438"/>
                  <a:gd name="T41" fmla="*/ 310 h 426"/>
                  <a:gd name="T42" fmla="*/ 27 w 438"/>
                  <a:gd name="T43" fmla="*/ 352 h 426"/>
                  <a:gd name="T44" fmla="*/ 93 w 438"/>
                  <a:gd name="T45" fmla="*/ 275 h 426"/>
                  <a:gd name="T46" fmla="*/ 128 w 438"/>
                  <a:gd name="T47" fmla="*/ 278 h 426"/>
                  <a:gd name="T48" fmla="*/ 287 w 438"/>
                  <a:gd name="T49" fmla="*/ 111 h 426"/>
                  <a:gd name="T50" fmla="*/ 345 w 438"/>
                  <a:gd name="T51" fmla="*/ 18 h 426"/>
                  <a:gd name="T52" fmla="*/ 324 w 438"/>
                  <a:gd name="T53" fmla="*/ 55 h 426"/>
                  <a:gd name="T54" fmla="*/ 344 w 438"/>
                  <a:gd name="T55" fmla="*/ 108 h 426"/>
                  <a:gd name="T56" fmla="*/ 377 w 438"/>
                  <a:gd name="T57" fmla="*/ 108 h 426"/>
                  <a:gd name="T58" fmla="*/ 394 w 438"/>
                  <a:gd name="T59" fmla="*/ 130 h 426"/>
                  <a:gd name="T60" fmla="*/ 321 w 438"/>
                  <a:gd name="T61" fmla="*/ 145 h 426"/>
                  <a:gd name="T62" fmla="*/ 154 w 438"/>
                  <a:gd name="T63" fmla="*/ 304 h 426"/>
                  <a:gd name="T64" fmla="*/ 137 w 438"/>
                  <a:gd name="T65" fmla="*/ 38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8" h="426">
                    <a:moveTo>
                      <a:pt x="320" y="165"/>
                    </a:moveTo>
                    <a:cubicBezTo>
                      <a:pt x="328" y="167"/>
                      <a:pt x="336" y="169"/>
                      <a:pt x="345" y="169"/>
                    </a:cubicBezTo>
                    <a:cubicBezTo>
                      <a:pt x="368" y="169"/>
                      <a:pt x="391" y="159"/>
                      <a:pt x="407" y="143"/>
                    </a:cubicBezTo>
                    <a:cubicBezTo>
                      <a:pt x="431" y="119"/>
                      <a:pt x="438" y="83"/>
                      <a:pt x="424" y="52"/>
                    </a:cubicBezTo>
                    <a:cubicBezTo>
                      <a:pt x="423" y="49"/>
                      <a:pt x="420" y="47"/>
                      <a:pt x="417" y="46"/>
                    </a:cubicBezTo>
                    <a:cubicBezTo>
                      <a:pt x="414" y="46"/>
                      <a:pt x="411" y="47"/>
                      <a:pt x="409" y="49"/>
                    </a:cubicBezTo>
                    <a:cubicBezTo>
                      <a:pt x="363" y="95"/>
                      <a:pt x="363" y="95"/>
                      <a:pt x="363" y="95"/>
                    </a:cubicBezTo>
                    <a:cubicBezTo>
                      <a:pt x="362" y="96"/>
                      <a:pt x="361" y="96"/>
                      <a:pt x="360" y="96"/>
                    </a:cubicBezTo>
                    <a:cubicBezTo>
                      <a:pt x="359" y="96"/>
                      <a:pt x="358" y="96"/>
                      <a:pt x="357" y="95"/>
                    </a:cubicBezTo>
                    <a:cubicBezTo>
                      <a:pt x="337" y="75"/>
                      <a:pt x="337" y="75"/>
                      <a:pt x="337" y="75"/>
                    </a:cubicBezTo>
                    <a:cubicBezTo>
                      <a:pt x="335" y="73"/>
                      <a:pt x="335" y="70"/>
                      <a:pt x="337" y="69"/>
                    </a:cubicBezTo>
                    <a:cubicBezTo>
                      <a:pt x="383" y="23"/>
                      <a:pt x="383" y="23"/>
                      <a:pt x="383" y="23"/>
                    </a:cubicBezTo>
                    <a:cubicBezTo>
                      <a:pt x="385" y="21"/>
                      <a:pt x="386" y="18"/>
                      <a:pt x="386" y="15"/>
                    </a:cubicBezTo>
                    <a:cubicBezTo>
                      <a:pt x="385" y="12"/>
                      <a:pt x="383" y="9"/>
                      <a:pt x="380" y="8"/>
                    </a:cubicBezTo>
                    <a:cubicBezTo>
                      <a:pt x="369" y="2"/>
                      <a:pt x="357" y="0"/>
                      <a:pt x="345" y="0"/>
                    </a:cubicBezTo>
                    <a:cubicBezTo>
                      <a:pt x="324" y="0"/>
                      <a:pt x="304" y="8"/>
                      <a:pt x="288" y="24"/>
                    </a:cubicBezTo>
                    <a:cubicBezTo>
                      <a:pt x="266" y="47"/>
                      <a:pt x="257" y="82"/>
                      <a:pt x="267" y="112"/>
                    </a:cubicBezTo>
                    <a:cubicBezTo>
                      <a:pt x="119" y="261"/>
                      <a:pt x="119" y="261"/>
                      <a:pt x="119" y="261"/>
                    </a:cubicBezTo>
                    <a:cubicBezTo>
                      <a:pt x="111" y="258"/>
                      <a:pt x="102" y="257"/>
                      <a:pt x="93" y="257"/>
                    </a:cubicBezTo>
                    <a:cubicBezTo>
                      <a:pt x="70" y="257"/>
                      <a:pt x="47" y="266"/>
                      <a:pt x="31" y="282"/>
                    </a:cubicBezTo>
                    <a:cubicBezTo>
                      <a:pt x="7" y="306"/>
                      <a:pt x="0" y="342"/>
                      <a:pt x="14" y="374"/>
                    </a:cubicBezTo>
                    <a:cubicBezTo>
                      <a:pt x="15" y="376"/>
                      <a:pt x="18" y="379"/>
                      <a:pt x="21" y="379"/>
                    </a:cubicBezTo>
                    <a:cubicBezTo>
                      <a:pt x="24" y="380"/>
                      <a:pt x="27" y="379"/>
                      <a:pt x="29" y="376"/>
                    </a:cubicBezTo>
                    <a:cubicBezTo>
                      <a:pt x="75" y="331"/>
                      <a:pt x="75" y="331"/>
                      <a:pt x="75" y="331"/>
                    </a:cubicBezTo>
                    <a:cubicBezTo>
                      <a:pt x="77" y="329"/>
                      <a:pt x="80" y="328"/>
                      <a:pt x="81" y="330"/>
                    </a:cubicBezTo>
                    <a:cubicBezTo>
                      <a:pt x="101" y="350"/>
                      <a:pt x="101" y="350"/>
                      <a:pt x="101" y="350"/>
                    </a:cubicBezTo>
                    <a:cubicBezTo>
                      <a:pt x="103" y="352"/>
                      <a:pt x="103" y="355"/>
                      <a:pt x="101" y="357"/>
                    </a:cubicBezTo>
                    <a:cubicBezTo>
                      <a:pt x="55" y="403"/>
                      <a:pt x="55" y="403"/>
                      <a:pt x="55" y="403"/>
                    </a:cubicBezTo>
                    <a:cubicBezTo>
                      <a:pt x="53" y="405"/>
                      <a:pt x="52" y="408"/>
                      <a:pt x="53" y="411"/>
                    </a:cubicBezTo>
                    <a:cubicBezTo>
                      <a:pt x="53" y="414"/>
                      <a:pt x="55" y="416"/>
                      <a:pt x="58" y="418"/>
                    </a:cubicBezTo>
                    <a:cubicBezTo>
                      <a:pt x="69" y="423"/>
                      <a:pt x="81" y="426"/>
                      <a:pt x="93" y="426"/>
                    </a:cubicBezTo>
                    <a:cubicBezTo>
                      <a:pt x="93" y="426"/>
                      <a:pt x="93" y="426"/>
                      <a:pt x="93" y="426"/>
                    </a:cubicBezTo>
                    <a:cubicBezTo>
                      <a:pt x="114" y="426"/>
                      <a:pt x="135" y="417"/>
                      <a:pt x="150" y="401"/>
                    </a:cubicBezTo>
                    <a:cubicBezTo>
                      <a:pt x="173" y="379"/>
                      <a:pt x="181" y="343"/>
                      <a:pt x="171" y="313"/>
                    </a:cubicBezTo>
                    <a:lnTo>
                      <a:pt x="320" y="165"/>
                    </a:lnTo>
                    <a:close/>
                    <a:moveTo>
                      <a:pt x="137" y="388"/>
                    </a:moveTo>
                    <a:cubicBezTo>
                      <a:pt x="125" y="400"/>
                      <a:pt x="109" y="407"/>
                      <a:pt x="93" y="407"/>
                    </a:cubicBezTo>
                    <a:cubicBezTo>
                      <a:pt x="88" y="407"/>
                      <a:pt x="84" y="406"/>
                      <a:pt x="79" y="405"/>
                    </a:cubicBezTo>
                    <a:cubicBezTo>
                      <a:pt x="114" y="370"/>
                      <a:pt x="114" y="370"/>
                      <a:pt x="114" y="370"/>
                    </a:cubicBezTo>
                    <a:cubicBezTo>
                      <a:pt x="123" y="361"/>
                      <a:pt x="124" y="346"/>
                      <a:pt x="115" y="337"/>
                    </a:cubicBezTo>
                    <a:cubicBezTo>
                      <a:pt x="95" y="317"/>
                      <a:pt x="95" y="317"/>
                      <a:pt x="95" y="317"/>
                    </a:cubicBezTo>
                    <a:cubicBezTo>
                      <a:pt x="91" y="312"/>
                      <a:pt x="85" y="310"/>
                      <a:pt x="79" y="310"/>
                    </a:cubicBezTo>
                    <a:cubicBezTo>
                      <a:pt x="73" y="310"/>
                      <a:pt x="66" y="313"/>
                      <a:pt x="62" y="317"/>
                    </a:cubicBezTo>
                    <a:cubicBezTo>
                      <a:pt x="27" y="352"/>
                      <a:pt x="27" y="352"/>
                      <a:pt x="27" y="352"/>
                    </a:cubicBezTo>
                    <a:cubicBezTo>
                      <a:pt x="23" y="332"/>
                      <a:pt x="29" y="311"/>
                      <a:pt x="45" y="295"/>
                    </a:cubicBezTo>
                    <a:cubicBezTo>
                      <a:pt x="57" y="283"/>
                      <a:pt x="75" y="275"/>
                      <a:pt x="93" y="275"/>
                    </a:cubicBezTo>
                    <a:cubicBezTo>
                      <a:pt x="102" y="275"/>
                      <a:pt x="110" y="277"/>
                      <a:pt x="117" y="280"/>
                    </a:cubicBezTo>
                    <a:cubicBezTo>
                      <a:pt x="121" y="282"/>
                      <a:pt x="125" y="281"/>
                      <a:pt x="128" y="278"/>
                    </a:cubicBezTo>
                    <a:cubicBezTo>
                      <a:pt x="285" y="121"/>
                      <a:pt x="285" y="121"/>
                      <a:pt x="285" y="121"/>
                    </a:cubicBezTo>
                    <a:cubicBezTo>
                      <a:pt x="287" y="118"/>
                      <a:pt x="288" y="114"/>
                      <a:pt x="287" y="111"/>
                    </a:cubicBezTo>
                    <a:cubicBezTo>
                      <a:pt x="277" y="87"/>
                      <a:pt x="283" y="56"/>
                      <a:pt x="301" y="37"/>
                    </a:cubicBezTo>
                    <a:cubicBezTo>
                      <a:pt x="313" y="25"/>
                      <a:pt x="329" y="18"/>
                      <a:pt x="345" y="18"/>
                    </a:cubicBezTo>
                    <a:cubicBezTo>
                      <a:pt x="350" y="18"/>
                      <a:pt x="355" y="19"/>
                      <a:pt x="359" y="20"/>
                    </a:cubicBezTo>
                    <a:cubicBezTo>
                      <a:pt x="324" y="55"/>
                      <a:pt x="324" y="55"/>
                      <a:pt x="324" y="55"/>
                    </a:cubicBezTo>
                    <a:cubicBezTo>
                      <a:pt x="315" y="65"/>
                      <a:pt x="315" y="79"/>
                      <a:pt x="324" y="88"/>
                    </a:cubicBezTo>
                    <a:cubicBezTo>
                      <a:pt x="344" y="108"/>
                      <a:pt x="344" y="108"/>
                      <a:pt x="344" y="108"/>
                    </a:cubicBezTo>
                    <a:cubicBezTo>
                      <a:pt x="348" y="112"/>
                      <a:pt x="354" y="115"/>
                      <a:pt x="360" y="115"/>
                    </a:cubicBezTo>
                    <a:cubicBezTo>
                      <a:pt x="366" y="115"/>
                      <a:pt x="372" y="112"/>
                      <a:pt x="377" y="108"/>
                    </a:cubicBezTo>
                    <a:cubicBezTo>
                      <a:pt x="411" y="73"/>
                      <a:pt x="411" y="73"/>
                      <a:pt x="411" y="73"/>
                    </a:cubicBezTo>
                    <a:cubicBezTo>
                      <a:pt x="415" y="93"/>
                      <a:pt x="409" y="115"/>
                      <a:pt x="394" y="130"/>
                    </a:cubicBezTo>
                    <a:cubicBezTo>
                      <a:pt x="381" y="143"/>
                      <a:pt x="363" y="150"/>
                      <a:pt x="345" y="150"/>
                    </a:cubicBezTo>
                    <a:cubicBezTo>
                      <a:pt x="337" y="150"/>
                      <a:pt x="329" y="148"/>
                      <a:pt x="321" y="145"/>
                    </a:cubicBezTo>
                    <a:cubicBezTo>
                      <a:pt x="318" y="144"/>
                      <a:pt x="314" y="144"/>
                      <a:pt x="311" y="147"/>
                    </a:cubicBezTo>
                    <a:cubicBezTo>
                      <a:pt x="154" y="304"/>
                      <a:pt x="154" y="304"/>
                      <a:pt x="154" y="304"/>
                    </a:cubicBezTo>
                    <a:cubicBezTo>
                      <a:pt x="151" y="307"/>
                      <a:pt x="150" y="311"/>
                      <a:pt x="152" y="315"/>
                    </a:cubicBezTo>
                    <a:cubicBezTo>
                      <a:pt x="162" y="339"/>
                      <a:pt x="156" y="370"/>
                      <a:pt x="137" y="38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24" name="Freeform 127">
                <a:extLst>
                  <a:ext uri="{FF2B5EF4-FFF2-40B4-BE49-F238E27FC236}">
                    <a16:creationId xmlns:a16="http://schemas.microsoft.com/office/drawing/2014/main" id="{F9211CA9-B3CF-1441-A097-F2D7CD83A821}"/>
                  </a:ext>
                </a:extLst>
              </p:cNvPr>
              <p:cNvSpPr>
                <a:spLocks/>
              </p:cNvSpPr>
              <p:nvPr/>
            </p:nvSpPr>
            <p:spPr bwMode="auto">
              <a:xfrm>
                <a:off x="2447925" y="1257300"/>
                <a:ext cx="198438" cy="193675"/>
              </a:xfrm>
              <a:custGeom>
                <a:avLst/>
                <a:gdLst>
                  <a:gd name="T0" fmla="*/ 56 w 197"/>
                  <a:gd name="T1" fmla="*/ 3 h 194"/>
                  <a:gd name="T2" fmla="*/ 43 w 197"/>
                  <a:gd name="T3" fmla="*/ 3 h 194"/>
                  <a:gd name="T4" fmla="*/ 43 w 197"/>
                  <a:gd name="T5" fmla="*/ 16 h 194"/>
                  <a:gd name="T6" fmla="*/ 174 w 197"/>
                  <a:gd name="T7" fmla="*/ 147 h 194"/>
                  <a:gd name="T8" fmla="*/ 174 w 197"/>
                  <a:gd name="T9" fmla="*/ 154 h 194"/>
                  <a:gd name="T10" fmla="*/ 155 w 197"/>
                  <a:gd name="T11" fmla="*/ 174 h 194"/>
                  <a:gd name="T12" fmla="*/ 152 w 197"/>
                  <a:gd name="T13" fmla="*/ 175 h 194"/>
                  <a:gd name="T14" fmla="*/ 152 w 197"/>
                  <a:gd name="T15" fmla="*/ 175 h 194"/>
                  <a:gd name="T16" fmla="*/ 148 w 197"/>
                  <a:gd name="T17" fmla="*/ 174 h 194"/>
                  <a:gd name="T18" fmla="*/ 17 w 197"/>
                  <a:gd name="T19" fmla="*/ 43 h 194"/>
                  <a:gd name="T20" fmla="*/ 4 w 197"/>
                  <a:gd name="T21" fmla="*/ 43 h 194"/>
                  <a:gd name="T22" fmla="*/ 4 w 197"/>
                  <a:gd name="T23" fmla="*/ 56 h 194"/>
                  <a:gd name="T24" fmla="*/ 135 w 197"/>
                  <a:gd name="T25" fmla="*/ 187 h 194"/>
                  <a:gd name="T26" fmla="*/ 152 w 197"/>
                  <a:gd name="T27" fmla="*/ 194 h 194"/>
                  <a:gd name="T28" fmla="*/ 152 w 197"/>
                  <a:gd name="T29" fmla="*/ 194 h 194"/>
                  <a:gd name="T30" fmla="*/ 169 w 197"/>
                  <a:gd name="T31" fmla="*/ 187 h 194"/>
                  <a:gd name="T32" fmla="*/ 187 w 197"/>
                  <a:gd name="T33" fmla="*/ 167 h 194"/>
                  <a:gd name="T34" fmla="*/ 187 w 197"/>
                  <a:gd name="T35" fmla="*/ 134 h 194"/>
                  <a:gd name="T36" fmla="*/ 56 w 197"/>
                  <a:gd name="T37" fmla="*/ 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4">
                    <a:moveTo>
                      <a:pt x="56" y="3"/>
                    </a:moveTo>
                    <a:cubicBezTo>
                      <a:pt x="53" y="0"/>
                      <a:pt x="47" y="0"/>
                      <a:pt x="43" y="3"/>
                    </a:cubicBezTo>
                    <a:cubicBezTo>
                      <a:pt x="39" y="7"/>
                      <a:pt x="39" y="13"/>
                      <a:pt x="43" y="16"/>
                    </a:cubicBezTo>
                    <a:cubicBezTo>
                      <a:pt x="174" y="147"/>
                      <a:pt x="174" y="147"/>
                      <a:pt x="174" y="147"/>
                    </a:cubicBezTo>
                    <a:cubicBezTo>
                      <a:pt x="176" y="149"/>
                      <a:pt x="176" y="152"/>
                      <a:pt x="174" y="154"/>
                    </a:cubicBezTo>
                    <a:cubicBezTo>
                      <a:pt x="155" y="174"/>
                      <a:pt x="155" y="174"/>
                      <a:pt x="155" y="174"/>
                    </a:cubicBezTo>
                    <a:cubicBezTo>
                      <a:pt x="154" y="175"/>
                      <a:pt x="153" y="175"/>
                      <a:pt x="152" y="175"/>
                    </a:cubicBezTo>
                    <a:cubicBezTo>
                      <a:pt x="152" y="175"/>
                      <a:pt x="152" y="175"/>
                      <a:pt x="152" y="175"/>
                    </a:cubicBezTo>
                    <a:cubicBezTo>
                      <a:pt x="151" y="175"/>
                      <a:pt x="149" y="175"/>
                      <a:pt x="148" y="174"/>
                    </a:cubicBezTo>
                    <a:cubicBezTo>
                      <a:pt x="17" y="43"/>
                      <a:pt x="17" y="43"/>
                      <a:pt x="17" y="43"/>
                    </a:cubicBezTo>
                    <a:cubicBezTo>
                      <a:pt x="13" y="39"/>
                      <a:pt x="7" y="39"/>
                      <a:pt x="4" y="43"/>
                    </a:cubicBezTo>
                    <a:cubicBezTo>
                      <a:pt x="0" y="46"/>
                      <a:pt x="0" y="52"/>
                      <a:pt x="4" y="56"/>
                    </a:cubicBezTo>
                    <a:cubicBezTo>
                      <a:pt x="135" y="187"/>
                      <a:pt x="135" y="187"/>
                      <a:pt x="135" y="187"/>
                    </a:cubicBezTo>
                    <a:cubicBezTo>
                      <a:pt x="140" y="191"/>
                      <a:pt x="146" y="194"/>
                      <a:pt x="152" y="194"/>
                    </a:cubicBezTo>
                    <a:cubicBezTo>
                      <a:pt x="152" y="194"/>
                      <a:pt x="152" y="194"/>
                      <a:pt x="152" y="194"/>
                    </a:cubicBezTo>
                    <a:cubicBezTo>
                      <a:pt x="158" y="194"/>
                      <a:pt x="164" y="191"/>
                      <a:pt x="169" y="187"/>
                    </a:cubicBezTo>
                    <a:cubicBezTo>
                      <a:pt x="187" y="167"/>
                      <a:pt x="187" y="167"/>
                      <a:pt x="187" y="167"/>
                    </a:cubicBezTo>
                    <a:cubicBezTo>
                      <a:pt x="197" y="158"/>
                      <a:pt x="197" y="143"/>
                      <a:pt x="187" y="134"/>
                    </a:cubicBezTo>
                    <a:lnTo>
                      <a:pt x="56" y="3"/>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25" name="Freeform 128">
                <a:extLst>
                  <a:ext uri="{FF2B5EF4-FFF2-40B4-BE49-F238E27FC236}">
                    <a16:creationId xmlns:a16="http://schemas.microsoft.com/office/drawing/2014/main" id="{3141BD4C-46AF-E045-9BE8-8C385A31AD2D}"/>
                  </a:ext>
                </a:extLst>
              </p:cNvPr>
              <p:cNvSpPr>
                <a:spLocks noEditPoints="1"/>
              </p:cNvSpPr>
              <p:nvPr/>
            </p:nvSpPr>
            <p:spPr bwMode="auto">
              <a:xfrm>
                <a:off x="2219325" y="1027113"/>
                <a:ext cx="177800" cy="176213"/>
              </a:xfrm>
              <a:custGeom>
                <a:avLst/>
                <a:gdLst>
                  <a:gd name="T0" fmla="*/ 43 w 178"/>
                  <a:gd name="T1" fmla="*/ 83 h 177"/>
                  <a:gd name="T2" fmla="*/ 49 w 178"/>
                  <a:gd name="T3" fmla="*/ 85 h 177"/>
                  <a:gd name="T4" fmla="*/ 56 w 178"/>
                  <a:gd name="T5" fmla="*/ 83 h 177"/>
                  <a:gd name="T6" fmla="*/ 62 w 178"/>
                  <a:gd name="T7" fmla="*/ 76 h 177"/>
                  <a:gd name="T8" fmla="*/ 161 w 178"/>
                  <a:gd name="T9" fmla="*/ 174 h 177"/>
                  <a:gd name="T10" fmla="*/ 167 w 178"/>
                  <a:gd name="T11" fmla="*/ 177 h 177"/>
                  <a:gd name="T12" fmla="*/ 174 w 178"/>
                  <a:gd name="T13" fmla="*/ 174 h 177"/>
                  <a:gd name="T14" fmla="*/ 174 w 178"/>
                  <a:gd name="T15" fmla="*/ 161 h 177"/>
                  <a:gd name="T16" fmla="*/ 76 w 178"/>
                  <a:gd name="T17" fmla="*/ 63 h 177"/>
                  <a:gd name="T18" fmla="*/ 82 w 178"/>
                  <a:gd name="T19" fmla="*/ 57 h 177"/>
                  <a:gd name="T20" fmla="*/ 82 w 178"/>
                  <a:gd name="T21" fmla="*/ 43 h 177"/>
                  <a:gd name="T22" fmla="*/ 43 w 178"/>
                  <a:gd name="T23" fmla="*/ 4 h 177"/>
                  <a:gd name="T24" fmla="*/ 30 w 178"/>
                  <a:gd name="T25" fmla="*/ 4 h 177"/>
                  <a:gd name="T26" fmla="*/ 3 w 178"/>
                  <a:gd name="T27" fmla="*/ 30 h 177"/>
                  <a:gd name="T28" fmla="*/ 3 w 178"/>
                  <a:gd name="T29" fmla="*/ 43 h 177"/>
                  <a:gd name="T30" fmla="*/ 43 w 178"/>
                  <a:gd name="T31" fmla="*/ 83 h 177"/>
                  <a:gd name="T32" fmla="*/ 36 w 178"/>
                  <a:gd name="T33" fmla="*/ 24 h 177"/>
                  <a:gd name="T34" fmla="*/ 62 w 178"/>
                  <a:gd name="T35" fmla="*/ 50 h 177"/>
                  <a:gd name="T36" fmla="*/ 49 w 178"/>
                  <a:gd name="T37" fmla="*/ 63 h 177"/>
                  <a:gd name="T38" fmla="*/ 23 w 178"/>
                  <a:gd name="T39" fmla="*/ 37 h 177"/>
                  <a:gd name="T40" fmla="*/ 36 w 178"/>
                  <a:gd name="T41" fmla="*/ 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77">
                    <a:moveTo>
                      <a:pt x="43" y="83"/>
                    </a:moveTo>
                    <a:cubicBezTo>
                      <a:pt x="45" y="85"/>
                      <a:pt x="47" y="85"/>
                      <a:pt x="49" y="85"/>
                    </a:cubicBezTo>
                    <a:cubicBezTo>
                      <a:pt x="52" y="85"/>
                      <a:pt x="54" y="85"/>
                      <a:pt x="56" y="83"/>
                    </a:cubicBezTo>
                    <a:cubicBezTo>
                      <a:pt x="62" y="76"/>
                      <a:pt x="62" y="76"/>
                      <a:pt x="62" y="76"/>
                    </a:cubicBezTo>
                    <a:cubicBezTo>
                      <a:pt x="161" y="174"/>
                      <a:pt x="161" y="174"/>
                      <a:pt x="161" y="174"/>
                    </a:cubicBezTo>
                    <a:cubicBezTo>
                      <a:pt x="163" y="176"/>
                      <a:pt x="165" y="177"/>
                      <a:pt x="167" y="177"/>
                    </a:cubicBezTo>
                    <a:cubicBezTo>
                      <a:pt x="170" y="177"/>
                      <a:pt x="172" y="176"/>
                      <a:pt x="174" y="174"/>
                    </a:cubicBezTo>
                    <a:cubicBezTo>
                      <a:pt x="178" y="171"/>
                      <a:pt x="178" y="165"/>
                      <a:pt x="174" y="161"/>
                    </a:cubicBezTo>
                    <a:cubicBezTo>
                      <a:pt x="76" y="63"/>
                      <a:pt x="76" y="63"/>
                      <a:pt x="76" y="63"/>
                    </a:cubicBezTo>
                    <a:cubicBezTo>
                      <a:pt x="82" y="57"/>
                      <a:pt x="82" y="57"/>
                      <a:pt x="82" y="57"/>
                    </a:cubicBezTo>
                    <a:cubicBezTo>
                      <a:pt x="86" y="53"/>
                      <a:pt x="86" y="47"/>
                      <a:pt x="82" y="43"/>
                    </a:cubicBezTo>
                    <a:cubicBezTo>
                      <a:pt x="43" y="4"/>
                      <a:pt x="43" y="4"/>
                      <a:pt x="43" y="4"/>
                    </a:cubicBezTo>
                    <a:cubicBezTo>
                      <a:pt x="39" y="0"/>
                      <a:pt x="33" y="0"/>
                      <a:pt x="30" y="4"/>
                    </a:cubicBezTo>
                    <a:cubicBezTo>
                      <a:pt x="3" y="30"/>
                      <a:pt x="3" y="30"/>
                      <a:pt x="3" y="30"/>
                    </a:cubicBezTo>
                    <a:cubicBezTo>
                      <a:pt x="0" y="34"/>
                      <a:pt x="0" y="40"/>
                      <a:pt x="3" y="43"/>
                    </a:cubicBezTo>
                    <a:lnTo>
                      <a:pt x="43" y="83"/>
                    </a:lnTo>
                    <a:close/>
                    <a:moveTo>
                      <a:pt x="36" y="24"/>
                    </a:moveTo>
                    <a:cubicBezTo>
                      <a:pt x="62" y="50"/>
                      <a:pt x="62" y="50"/>
                      <a:pt x="62" y="50"/>
                    </a:cubicBezTo>
                    <a:cubicBezTo>
                      <a:pt x="49" y="63"/>
                      <a:pt x="49" y="63"/>
                      <a:pt x="49" y="63"/>
                    </a:cubicBezTo>
                    <a:cubicBezTo>
                      <a:pt x="23" y="37"/>
                      <a:pt x="23" y="37"/>
                      <a:pt x="23" y="37"/>
                    </a:cubicBezTo>
                    <a:lnTo>
                      <a:pt x="36" y="24"/>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26" name="Title 2">
            <a:extLst>
              <a:ext uri="{FF2B5EF4-FFF2-40B4-BE49-F238E27FC236}">
                <a16:creationId xmlns:a16="http://schemas.microsoft.com/office/drawing/2014/main" id="{2A7270B1-1B90-0346-A6A6-27AE92DF3C01}"/>
              </a:ext>
            </a:extLst>
          </p:cNvPr>
          <p:cNvSpPr txBox="1">
            <a:spLocks/>
          </p:cNvSpPr>
          <p:nvPr/>
        </p:nvSpPr>
        <p:spPr>
          <a:xfrm>
            <a:off x="1805315" y="3310968"/>
            <a:ext cx="3858691" cy="615361"/>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lumMod val="50000"/>
                  </a:schemeClr>
                </a:solidFill>
                <a:latin typeface="Myriad Pro Cond" panose="020B0506030403020204" pitchFamily="34" charset="0"/>
              </a:rPr>
              <a:t>Discuss the prevalence of opioid overuse as a complication of surgery</a:t>
            </a:r>
          </a:p>
        </p:txBody>
      </p:sp>
      <p:grpSp>
        <p:nvGrpSpPr>
          <p:cNvPr id="27" name="Group 26">
            <a:extLst>
              <a:ext uri="{FF2B5EF4-FFF2-40B4-BE49-F238E27FC236}">
                <a16:creationId xmlns:a16="http://schemas.microsoft.com/office/drawing/2014/main" id="{0DA648BD-B5B3-464D-9B6E-187DF764A377}"/>
              </a:ext>
            </a:extLst>
          </p:cNvPr>
          <p:cNvGrpSpPr/>
          <p:nvPr/>
        </p:nvGrpSpPr>
        <p:grpSpPr>
          <a:xfrm>
            <a:off x="808566" y="4549401"/>
            <a:ext cx="792969" cy="792967"/>
            <a:chOff x="593725" y="3645849"/>
            <a:chExt cx="594727" cy="594725"/>
          </a:xfrm>
          <a:solidFill>
            <a:srgbClr val="00B0F0"/>
          </a:solidFill>
        </p:grpSpPr>
        <p:sp>
          <p:nvSpPr>
            <p:cNvPr id="28" name="Oval 27">
              <a:extLst>
                <a:ext uri="{FF2B5EF4-FFF2-40B4-BE49-F238E27FC236}">
                  <a16:creationId xmlns:a16="http://schemas.microsoft.com/office/drawing/2014/main" id="{99488AD8-FAEE-D148-8043-D816D698F685}"/>
                </a:ext>
              </a:extLst>
            </p:cNvPr>
            <p:cNvSpPr/>
            <p:nvPr/>
          </p:nvSpPr>
          <p:spPr>
            <a:xfrm>
              <a:off x="593725" y="364584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29" name="Group 28">
              <a:extLst>
                <a:ext uri="{FF2B5EF4-FFF2-40B4-BE49-F238E27FC236}">
                  <a16:creationId xmlns:a16="http://schemas.microsoft.com/office/drawing/2014/main" id="{3316DA31-D5D6-6144-A417-9056C20BDADF}"/>
                </a:ext>
              </a:extLst>
            </p:cNvPr>
            <p:cNvGrpSpPr/>
            <p:nvPr/>
          </p:nvGrpSpPr>
          <p:grpSpPr>
            <a:xfrm>
              <a:off x="724390" y="3816159"/>
              <a:ext cx="333396" cy="254106"/>
              <a:chOff x="7980364" y="1682751"/>
              <a:chExt cx="554038" cy="422275"/>
            </a:xfrm>
            <a:grpFill/>
          </p:grpSpPr>
          <p:sp>
            <p:nvSpPr>
              <p:cNvPr id="30" name="Freeform 130">
                <a:extLst>
                  <a:ext uri="{FF2B5EF4-FFF2-40B4-BE49-F238E27FC236}">
                    <a16:creationId xmlns:a16="http://schemas.microsoft.com/office/drawing/2014/main" id="{48936846-6375-584C-AA7F-B659E841B407}"/>
                  </a:ext>
                </a:extLst>
              </p:cNvPr>
              <p:cNvSpPr>
                <a:spLocks noEditPoints="1"/>
              </p:cNvSpPr>
              <p:nvPr/>
            </p:nvSpPr>
            <p:spPr bwMode="auto">
              <a:xfrm>
                <a:off x="7980364" y="1682751"/>
                <a:ext cx="554038" cy="357188"/>
              </a:xfrm>
              <a:custGeom>
                <a:avLst/>
                <a:gdLst>
                  <a:gd name="T0" fmla="*/ 533 w 556"/>
                  <a:gd name="T1" fmla="*/ 131 h 359"/>
                  <a:gd name="T2" fmla="*/ 503 w 556"/>
                  <a:gd name="T3" fmla="*/ 131 h 359"/>
                  <a:gd name="T4" fmla="*/ 503 w 556"/>
                  <a:gd name="T5" fmla="*/ 88 h 359"/>
                  <a:gd name="T6" fmla="*/ 481 w 556"/>
                  <a:gd name="T7" fmla="*/ 65 h 359"/>
                  <a:gd name="T8" fmla="*/ 455 w 556"/>
                  <a:gd name="T9" fmla="*/ 65 h 359"/>
                  <a:gd name="T10" fmla="*/ 445 w 556"/>
                  <a:gd name="T11" fmla="*/ 75 h 359"/>
                  <a:gd name="T12" fmla="*/ 455 w 556"/>
                  <a:gd name="T13" fmla="*/ 84 h 359"/>
                  <a:gd name="T14" fmla="*/ 481 w 556"/>
                  <a:gd name="T15" fmla="*/ 84 h 359"/>
                  <a:gd name="T16" fmla="*/ 485 w 556"/>
                  <a:gd name="T17" fmla="*/ 88 h 359"/>
                  <a:gd name="T18" fmla="*/ 485 w 556"/>
                  <a:gd name="T19" fmla="*/ 131 h 359"/>
                  <a:gd name="T20" fmla="*/ 438 w 556"/>
                  <a:gd name="T21" fmla="*/ 131 h 359"/>
                  <a:gd name="T22" fmla="*/ 438 w 556"/>
                  <a:gd name="T23" fmla="*/ 9 h 359"/>
                  <a:gd name="T24" fmla="*/ 428 w 556"/>
                  <a:gd name="T25" fmla="*/ 0 h 359"/>
                  <a:gd name="T26" fmla="*/ 127 w 556"/>
                  <a:gd name="T27" fmla="*/ 0 h 359"/>
                  <a:gd name="T28" fmla="*/ 118 w 556"/>
                  <a:gd name="T29" fmla="*/ 9 h 359"/>
                  <a:gd name="T30" fmla="*/ 118 w 556"/>
                  <a:gd name="T31" fmla="*/ 131 h 359"/>
                  <a:gd name="T32" fmla="*/ 71 w 556"/>
                  <a:gd name="T33" fmla="*/ 131 h 359"/>
                  <a:gd name="T34" fmla="*/ 71 w 556"/>
                  <a:gd name="T35" fmla="*/ 88 h 359"/>
                  <a:gd name="T36" fmla="*/ 75 w 556"/>
                  <a:gd name="T37" fmla="*/ 84 h 359"/>
                  <a:gd name="T38" fmla="*/ 101 w 556"/>
                  <a:gd name="T39" fmla="*/ 84 h 359"/>
                  <a:gd name="T40" fmla="*/ 110 w 556"/>
                  <a:gd name="T41" fmla="*/ 75 h 359"/>
                  <a:gd name="T42" fmla="*/ 101 w 556"/>
                  <a:gd name="T43" fmla="*/ 65 h 359"/>
                  <a:gd name="T44" fmla="*/ 75 w 556"/>
                  <a:gd name="T45" fmla="*/ 65 h 359"/>
                  <a:gd name="T46" fmla="*/ 52 w 556"/>
                  <a:gd name="T47" fmla="*/ 88 h 359"/>
                  <a:gd name="T48" fmla="*/ 52 w 556"/>
                  <a:gd name="T49" fmla="*/ 131 h 359"/>
                  <a:gd name="T50" fmla="*/ 22 w 556"/>
                  <a:gd name="T51" fmla="*/ 131 h 359"/>
                  <a:gd name="T52" fmla="*/ 0 w 556"/>
                  <a:gd name="T53" fmla="*/ 153 h 359"/>
                  <a:gd name="T54" fmla="*/ 0 w 556"/>
                  <a:gd name="T55" fmla="*/ 337 h 359"/>
                  <a:gd name="T56" fmla="*/ 22 w 556"/>
                  <a:gd name="T57" fmla="*/ 359 h 359"/>
                  <a:gd name="T58" fmla="*/ 101 w 556"/>
                  <a:gd name="T59" fmla="*/ 359 h 359"/>
                  <a:gd name="T60" fmla="*/ 110 w 556"/>
                  <a:gd name="T61" fmla="*/ 350 h 359"/>
                  <a:gd name="T62" fmla="*/ 101 w 556"/>
                  <a:gd name="T63" fmla="*/ 341 h 359"/>
                  <a:gd name="T64" fmla="*/ 22 w 556"/>
                  <a:gd name="T65" fmla="*/ 341 h 359"/>
                  <a:gd name="T66" fmla="*/ 19 w 556"/>
                  <a:gd name="T67" fmla="*/ 337 h 359"/>
                  <a:gd name="T68" fmla="*/ 19 w 556"/>
                  <a:gd name="T69" fmla="*/ 294 h 359"/>
                  <a:gd name="T70" fmla="*/ 537 w 556"/>
                  <a:gd name="T71" fmla="*/ 294 h 359"/>
                  <a:gd name="T72" fmla="*/ 537 w 556"/>
                  <a:gd name="T73" fmla="*/ 337 h 359"/>
                  <a:gd name="T74" fmla="*/ 533 w 556"/>
                  <a:gd name="T75" fmla="*/ 341 h 359"/>
                  <a:gd name="T76" fmla="*/ 455 w 556"/>
                  <a:gd name="T77" fmla="*/ 341 h 359"/>
                  <a:gd name="T78" fmla="*/ 445 w 556"/>
                  <a:gd name="T79" fmla="*/ 350 h 359"/>
                  <a:gd name="T80" fmla="*/ 455 w 556"/>
                  <a:gd name="T81" fmla="*/ 359 h 359"/>
                  <a:gd name="T82" fmla="*/ 533 w 556"/>
                  <a:gd name="T83" fmla="*/ 359 h 359"/>
                  <a:gd name="T84" fmla="*/ 556 w 556"/>
                  <a:gd name="T85" fmla="*/ 337 h 359"/>
                  <a:gd name="T86" fmla="*/ 556 w 556"/>
                  <a:gd name="T87" fmla="*/ 153 h 359"/>
                  <a:gd name="T88" fmla="*/ 533 w 556"/>
                  <a:gd name="T89" fmla="*/ 131 h 359"/>
                  <a:gd name="T90" fmla="*/ 136 w 556"/>
                  <a:gd name="T91" fmla="*/ 19 h 359"/>
                  <a:gd name="T92" fmla="*/ 419 w 556"/>
                  <a:gd name="T93" fmla="*/ 19 h 359"/>
                  <a:gd name="T94" fmla="*/ 419 w 556"/>
                  <a:gd name="T95" fmla="*/ 131 h 359"/>
                  <a:gd name="T96" fmla="*/ 136 w 556"/>
                  <a:gd name="T97" fmla="*/ 131 h 359"/>
                  <a:gd name="T98" fmla="*/ 136 w 556"/>
                  <a:gd name="T99" fmla="*/ 19 h 359"/>
                  <a:gd name="T100" fmla="*/ 19 w 556"/>
                  <a:gd name="T101" fmla="*/ 275 h 359"/>
                  <a:gd name="T102" fmla="*/ 19 w 556"/>
                  <a:gd name="T103" fmla="*/ 153 h 359"/>
                  <a:gd name="T104" fmla="*/ 22 w 556"/>
                  <a:gd name="T105" fmla="*/ 150 h 359"/>
                  <a:gd name="T106" fmla="*/ 533 w 556"/>
                  <a:gd name="T107" fmla="*/ 150 h 359"/>
                  <a:gd name="T108" fmla="*/ 537 w 556"/>
                  <a:gd name="T109" fmla="*/ 153 h 359"/>
                  <a:gd name="T110" fmla="*/ 537 w 556"/>
                  <a:gd name="T111" fmla="*/ 275 h 359"/>
                  <a:gd name="T112" fmla="*/ 19 w 556"/>
                  <a:gd name="T113" fmla="*/ 27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6" h="359">
                    <a:moveTo>
                      <a:pt x="533" y="131"/>
                    </a:moveTo>
                    <a:cubicBezTo>
                      <a:pt x="503" y="131"/>
                      <a:pt x="503" y="131"/>
                      <a:pt x="503" y="131"/>
                    </a:cubicBezTo>
                    <a:cubicBezTo>
                      <a:pt x="503" y="88"/>
                      <a:pt x="503" y="88"/>
                      <a:pt x="503" y="88"/>
                    </a:cubicBezTo>
                    <a:cubicBezTo>
                      <a:pt x="503" y="76"/>
                      <a:pt x="493" y="65"/>
                      <a:pt x="481" y="65"/>
                    </a:cubicBezTo>
                    <a:cubicBezTo>
                      <a:pt x="455" y="65"/>
                      <a:pt x="455" y="65"/>
                      <a:pt x="455" y="65"/>
                    </a:cubicBezTo>
                    <a:cubicBezTo>
                      <a:pt x="449" y="65"/>
                      <a:pt x="445" y="70"/>
                      <a:pt x="445" y="75"/>
                    </a:cubicBezTo>
                    <a:cubicBezTo>
                      <a:pt x="445" y="80"/>
                      <a:pt x="449" y="84"/>
                      <a:pt x="455" y="84"/>
                    </a:cubicBezTo>
                    <a:cubicBezTo>
                      <a:pt x="481" y="84"/>
                      <a:pt x="481" y="84"/>
                      <a:pt x="481" y="84"/>
                    </a:cubicBezTo>
                    <a:cubicBezTo>
                      <a:pt x="483" y="84"/>
                      <a:pt x="485" y="86"/>
                      <a:pt x="485" y="88"/>
                    </a:cubicBezTo>
                    <a:cubicBezTo>
                      <a:pt x="485" y="131"/>
                      <a:pt x="485" y="131"/>
                      <a:pt x="485" y="131"/>
                    </a:cubicBezTo>
                    <a:cubicBezTo>
                      <a:pt x="438" y="131"/>
                      <a:pt x="438" y="131"/>
                      <a:pt x="438" y="131"/>
                    </a:cubicBezTo>
                    <a:cubicBezTo>
                      <a:pt x="438" y="9"/>
                      <a:pt x="438" y="9"/>
                      <a:pt x="438" y="9"/>
                    </a:cubicBezTo>
                    <a:cubicBezTo>
                      <a:pt x="438" y="4"/>
                      <a:pt x="434" y="0"/>
                      <a:pt x="428" y="0"/>
                    </a:cubicBezTo>
                    <a:cubicBezTo>
                      <a:pt x="127" y="0"/>
                      <a:pt x="127" y="0"/>
                      <a:pt x="127" y="0"/>
                    </a:cubicBezTo>
                    <a:cubicBezTo>
                      <a:pt x="122" y="0"/>
                      <a:pt x="118" y="4"/>
                      <a:pt x="118" y="9"/>
                    </a:cubicBezTo>
                    <a:cubicBezTo>
                      <a:pt x="118" y="131"/>
                      <a:pt x="118" y="131"/>
                      <a:pt x="118" y="131"/>
                    </a:cubicBezTo>
                    <a:cubicBezTo>
                      <a:pt x="71" y="131"/>
                      <a:pt x="71" y="131"/>
                      <a:pt x="71" y="131"/>
                    </a:cubicBezTo>
                    <a:cubicBezTo>
                      <a:pt x="71" y="88"/>
                      <a:pt x="71" y="88"/>
                      <a:pt x="71" y="88"/>
                    </a:cubicBezTo>
                    <a:cubicBezTo>
                      <a:pt x="71" y="86"/>
                      <a:pt x="73" y="84"/>
                      <a:pt x="75" y="84"/>
                    </a:cubicBezTo>
                    <a:cubicBezTo>
                      <a:pt x="101" y="84"/>
                      <a:pt x="101" y="84"/>
                      <a:pt x="101" y="84"/>
                    </a:cubicBezTo>
                    <a:cubicBezTo>
                      <a:pt x="106" y="84"/>
                      <a:pt x="110" y="80"/>
                      <a:pt x="110" y="75"/>
                    </a:cubicBezTo>
                    <a:cubicBezTo>
                      <a:pt x="110" y="70"/>
                      <a:pt x="106" y="65"/>
                      <a:pt x="101" y="65"/>
                    </a:cubicBezTo>
                    <a:cubicBezTo>
                      <a:pt x="75" y="65"/>
                      <a:pt x="75" y="65"/>
                      <a:pt x="75" y="65"/>
                    </a:cubicBezTo>
                    <a:cubicBezTo>
                      <a:pt x="62" y="65"/>
                      <a:pt x="52" y="76"/>
                      <a:pt x="52" y="88"/>
                    </a:cubicBezTo>
                    <a:cubicBezTo>
                      <a:pt x="52" y="131"/>
                      <a:pt x="52" y="131"/>
                      <a:pt x="52" y="131"/>
                    </a:cubicBezTo>
                    <a:cubicBezTo>
                      <a:pt x="22" y="131"/>
                      <a:pt x="22" y="131"/>
                      <a:pt x="22" y="131"/>
                    </a:cubicBezTo>
                    <a:cubicBezTo>
                      <a:pt x="10" y="131"/>
                      <a:pt x="0" y="141"/>
                      <a:pt x="0" y="153"/>
                    </a:cubicBezTo>
                    <a:cubicBezTo>
                      <a:pt x="0" y="337"/>
                      <a:pt x="0" y="337"/>
                      <a:pt x="0" y="337"/>
                    </a:cubicBezTo>
                    <a:cubicBezTo>
                      <a:pt x="0" y="349"/>
                      <a:pt x="10" y="359"/>
                      <a:pt x="22" y="359"/>
                    </a:cubicBezTo>
                    <a:cubicBezTo>
                      <a:pt x="101" y="359"/>
                      <a:pt x="101" y="359"/>
                      <a:pt x="101" y="359"/>
                    </a:cubicBezTo>
                    <a:cubicBezTo>
                      <a:pt x="106" y="359"/>
                      <a:pt x="110" y="355"/>
                      <a:pt x="110" y="350"/>
                    </a:cubicBezTo>
                    <a:cubicBezTo>
                      <a:pt x="110" y="345"/>
                      <a:pt x="106" y="341"/>
                      <a:pt x="101" y="341"/>
                    </a:cubicBezTo>
                    <a:cubicBezTo>
                      <a:pt x="22" y="341"/>
                      <a:pt x="22" y="341"/>
                      <a:pt x="22" y="341"/>
                    </a:cubicBezTo>
                    <a:cubicBezTo>
                      <a:pt x="20" y="341"/>
                      <a:pt x="19" y="339"/>
                      <a:pt x="19" y="337"/>
                    </a:cubicBezTo>
                    <a:cubicBezTo>
                      <a:pt x="19" y="294"/>
                      <a:pt x="19" y="294"/>
                      <a:pt x="19" y="294"/>
                    </a:cubicBezTo>
                    <a:cubicBezTo>
                      <a:pt x="537" y="294"/>
                      <a:pt x="537" y="294"/>
                      <a:pt x="537" y="294"/>
                    </a:cubicBezTo>
                    <a:cubicBezTo>
                      <a:pt x="537" y="337"/>
                      <a:pt x="537" y="337"/>
                      <a:pt x="537" y="337"/>
                    </a:cubicBezTo>
                    <a:cubicBezTo>
                      <a:pt x="537" y="339"/>
                      <a:pt x="535" y="341"/>
                      <a:pt x="533" y="341"/>
                    </a:cubicBezTo>
                    <a:cubicBezTo>
                      <a:pt x="455" y="341"/>
                      <a:pt x="455" y="341"/>
                      <a:pt x="455" y="341"/>
                    </a:cubicBezTo>
                    <a:cubicBezTo>
                      <a:pt x="449" y="341"/>
                      <a:pt x="445" y="345"/>
                      <a:pt x="445" y="350"/>
                    </a:cubicBezTo>
                    <a:cubicBezTo>
                      <a:pt x="445" y="355"/>
                      <a:pt x="449" y="359"/>
                      <a:pt x="455" y="359"/>
                    </a:cubicBezTo>
                    <a:cubicBezTo>
                      <a:pt x="533" y="359"/>
                      <a:pt x="533" y="359"/>
                      <a:pt x="533" y="359"/>
                    </a:cubicBezTo>
                    <a:cubicBezTo>
                      <a:pt x="546" y="359"/>
                      <a:pt x="556" y="349"/>
                      <a:pt x="556" y="337"/>
                    </a:cubicBezTo>
                    <a:cubicBezTo>
                      <a:pt x="556" y="153"/>
                      <a:pt x="556" y="153"/>
                      <a:pt x="556" y="153"/>
                    </a:cubicBezTo>
                    <a:cubicBezTo>
                      <a:pt x="556" y="141"/>
                      <a:pt x="546" y="131"/>
                      <a:pt x="533" y="131"/>
                    </a:cubicBezTo>
                    <a:close/>
                    <a:moveTo>
                      <a:pt x="136" y="19"/>
                    </a:moveTo>
                    <a:cubicBezTo>
                      <a:pt x="419" y="19"/>
                      <a:pt x="419" y="19"/>
                      <a:pt x="419" y="19"/>
                    </a:cubicBezTo>
                    <a:cubicBezTo>
                      <a:pt x="419" y="131"/>
                      <a:pt x="419" y="131"/>
                      <a:pt x="419" y="131"/>
                    </a:cubicBezTo>
                    <a:cubicBezTo>
                      <a:pt x="136" y="131"/>
                      <a:pt x="136" y="131"/>
                      <a:pt x="136" y="131"/>
                    </a:cubicBezTo>
                    <a:lnTo>
                      <a:pt x="136" y="19"/>
                    </a:lnTo>
                    <a:close/>
                    <a:moveTo>
                      <a:pt x="19" y="275"/>
                    </a:moveTo>
                    <a:cubicBezTo>
                      <a:pt x="19" y="153"/>
                      <a:pt x="19" y="153"/>
                      <a:pt x="19" y="153"/>
                    </a:cubicBezTo>
                    <a:cubicBezTo>
                      <a:pt x="19" y="151"/>
                      <a:pt x="20" y="150"/>
                      <a:pt x="22" y="150"/>
                    </a:cubicBezTo>
                    <a:cubicBezTo>
                      <a:pt x="533" y="150"/>
                      <a:pt x="533" y="150"/>
                      <a:pt x="533" y="150"/>
                    </a:cubicBezTo>
                    <a:cubicBezTo>
                      <a:pt x="535" y="150"/>
                      <a:pt x="537" y="151"/>
                      <a:pt x="537" y="153"/>
                    </a:cubicBezTo>
                    <a:cubicBezTo>
                      <a:pt x="537" y="275"/>
                      <a:pt x="537" y="275"/>
                      <a:pt x="537" y="275"/>
                    </a:cubicBezTo>
                    <a:lnTo>
                      <a:pt x="19" y="275"/>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31" name="Freeform 131">
                <a:extLst>
                  <a:ext uri="{FF2B5EF4-FFF2-40B4-BE49-F238E27FC236}">
                    <a16:creationId xmlns:a16="http://schemas.microsoft.com/office/drawing/2014/main" id="{B8809F02-81E3-1B40-8DF6-2FA0EA69371B}"/>
                  </a:ext>
                </a:extLst>
              </p:cNvPr>
              <p:cNvSpPr>
                <a:spLocks/>
              </p:cNvSpPr>
              <p:nvPr/>
            </p:nvSpPr>
            <p:spPr bwMode="auto">
              <a:xfrm>
                <a:off x="8097839" y="1982788"/>
                <a:ext cx="319088" cy="122238"/>
              </a:xfrm>
              <a:custGeom>
                <a:avLst/>
                <a:gdLst>
                  <a:gd name="T0" fmla="*/ 310 w 320"/>
                  <a:gd name="T1" fmla="*/ 0 h 124"/>
                  <a:gd name="T2" fmla="*/ 301 w 320"/>
                  <a:gd name="T3" fmla="*/ 10 h 124"/>
                  <a:gd name="T4" fmla="*/ 301 w 320"/>
                  <a:gd name="T5" fmla="*/ 105 h 124"/>
                  <a:gd name="T6" fmla="*/ 18 w 320"/>
                  <a:gd name="T7" fmla="*/ 105 h 124"/>
                  <a:gd name="T8" fmla="*/ 18 w 320"/>
                  <a:gd name="T9" fmla="*/ 10 h 124"/>
                  <a:gd name="T10" fmla="*/ 9 w 320"/>
                  <a:gd name="T11" fmla="*/ 0 h 124"/>
                  <a:gd name="T12" fmla="*/ 0 w 320"/>
                  <a:gd name="T13" fmla="*/ 10 h 124"/>
                  <a:gd name="T14" fmla="*/ 0 w 320"/>
                  <a:gd name="T15" fmla="*/ 114 h 124"/>
                  <a:gd name="T16" fmla="*/ 9 w 320"/>
                  <a:gd name="T17" fmla="*/ 124 h 124"/>
                  <a:gd name="T18" fmla="*/ 310 w 320"/>
                  <a:gd name="T19" fmla="*/ 124 h 124"/>
                  <a:gd name="T20" fmla="*/ 320 w 320"/>
                  <a:gd name="T21" fmla="*/ 114 h 124"/>
                  <a:gd name="T22" fmla="*/ 320 w 320"/>
                  <a:gd name="T23" fmla="*/ 10 h 124"/>
                  <a:gd name="T24" fmla="*/ 310 w 320"/>
                  <a:gd name="T2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124">
                    <a:moveTo>
                      <a:pt x="310" y="0"/>
                    </a:moveTo>
                    <a:cubicBezTo>
                      <a:pt x="305" y="0"/>
                      <a:pt x="301" y="4"/>
                      <a:pt x="301" y="10"/>
                    </a:cubicBezTo>
                    <a:cubicBezTo>
                      <a:pt x="301" y="105"/>
                      <a:pt x="301" y="105"/>
                      <a:pt x="301" y="105"/>
                    </a:cubicBezTo>
                    <a:cubicBezTo>
                      <a:pt x="18" y="105"/>
                      <a:pt x="18" y="105"/>
                      <a:pt x="18" y="105"/>
                    </a:cubicBezTo>
                    <a:cubicBezTo>
                      <a:pt x="18" y="10"/>
                      <a:pt x="18" y="10"/>
                      <a:pt x="18" y="10"/>
                    </a:cubicBezTo>
                    <a:cubicBezTo>
                      <a:pt x="18" y="4"/>
                      <a:pt x="14" y="0"/>
                      <a:pt x="9" y="0"/>
                    </a:cubicBezTo>
                    <a:cubicBezTo>
                      <a:pt x="4" y="0"/>
                      <a:pt x="0" y="4"/>
                      <a:pt x="0" y="10"/>
                    </a:cubicBezTo>
                    <a:cubicBezTo>
                      <a:pt x="0" y="114"/>
                      <a:pt x="0" y="114"/>
                      <a:pt x="0" y="114"/>
                    </a:cubicBezTo>
                    <a:cubicBezTo>
                      <a:pt x="0" y="120"/>
                      <a:pt x="4" y="124"/>
                      <a:pt x="9" y="124"/>
                    </a:cubicBezTo>
                    <a:cubicBezTo>
                      <a:pt x="310" y="124"/>
                      <a:pt x="310" y="124"/>
                      <a:pt x="310" y="124"/>
                    </a:cubicBezTo>
                    <a:cubicBezTo>
                      <a:pt x="316" y="124"/>
                      <a:pt x="320" y="120"/>
                      <a:pt x="320" y="114"/>
                    </a:cubicBezTo>
                    <a:cubicBezTo>
                      <a:pt x="320" y="10"/>
                      <a:pt x="320" y="10"/>
                      <a:pt x="320" y="10"/>
                    </a:cubicBezTo>
                    <a:cubicBezTo>
                      <a:pt x="320" y="4"/>
                      <a:pt x="316" y="0"/>
                      <a:pt x="31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32" name="Oval 132">
                <a:extLst>
                  <a:ext uri="{FF2B5EF4-FFF2-40B4-BE49-F238E27FC236}">
                    <a16:creationId xmlns:a16="http://schemas.microsoft.com/office/drawing/2014/main" id="{D58CE1F6-13FF-B04C-B6ED-BF4E2EA38C55}"/>
                  </a:ext>
                </a:extLst>
              </p:cNvPr>
              <p:cNvSpPr>
                <a:spLocks noChangeArrowheads="1"/>
              </p:cNvSpPr>
              <p:nvPr/>
            </p:nvSpPr>
            <p:spPr bwMode="auto">
              <a:xfrm>
                <a:off x="8456614" y="1897063"/>
                <a:ext cx="44450" cy="46038"/>
              </a:xfrm>
              <a:prstGeom prst="ellipse">
                <a:avLst/>
              </a:pr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33" name="Oval 133">
                <a:extLst>
                  <a:ext uri="{FF2B5EF4-FFF2-40B4-BE49-F238E27FC236}">
                    <a16:creationId xmlns:a16="http://schemas.microsoft.com/office/drawing/2014/main" id="{2ED5F3C8-CDFB-4C47-9061-43DE42A47286}"/>
                  </a:ext>
                </a:extLst>
              </p:cNvPr>
              <p:cNvSpPr>
                <a:spLocks noChangeArrowheads="1"/>
              </p:cNvSpPr>
              <p:nvPr/>
            </p:nvSpPr>
            <p:spPr bwMode="auto">
              <a:xfrm>
                <a:off x="8404226" y="1897063"/>
                <a:ext cx="44450" cy="46038"/>
              </a:xfrm>
              <a:prstGeom prst="ellipse">
                <a:avLst/>
              </a:prstGeom>
              <a:grpFill/>
              <a:ln>
                <a:no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34" name="Title 2">
            <a:extLst>
              <a:ext uri="{FF2B5EF4-FFF2-40B4-BE49-F238E27FC236}">
                <a16:creationId xmlns:a16="http://schemas.microsoft.com/office/drawing/2014/main" id="{D36F086A-1EF6-874E-A16F-3BFCF3864B41}"/>
              </a:ext>
            </a:extLst>
          </p:cNvPr>
          <p:cNvSpPr txBox="1">
            <a:spLocks/>
          </p:cNvSpPr>
          <p:nvPr/>
        </p:nvSpPr>
        <p:spPr>
          <a:xfrm>
            <a:off x="1805315" y="4677593"/>
            <a:ext cx="3858691" cy="615361"/>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lumMod val="50000"/>
                  </a:schemeClr>
                </a:solidFill>
                <a:latin typeface="Myriad Pro Cond" panose="020B0506030403020204" pitchFamily="34" charset="0"/>
              </a:rPr>
              <a:t>Discuss opioid sparing alternatives to opioid monotherapy</a:t>
            </a:r>
          </a:p>
        </p:txBody>
      </p:sp>
      <p:grpSp>
        <p:nvGrpSpPr>
          <p:cNvPr id="35" name="Group 34">
            <a:extLst>
              <a:ext uri="{FF2B5EF4-FFF2-40B4-BE49-F238E27FC236}">
                <a16:creationId xmlns:a16="http://schemas.microsoft.com/office/drawing/2014/main" id="{63F884FD-C6A7-B946-A733-DD471F5E3435}"/>
              </a:ext>
            </a:extLst>
          </p:cNvPr>
          <p:cNvGrpSpPr/>
          <p:nvPr/>
        </p:nvGrpSpPr>
        <p:grpSpPr>
          <a:xfrm>
            <a:off x="6542642" y="2044086"/>
            <a:ext cx="792969" cy="792967"/>
            <a:chOff x="4892821" y="1547349"/>
            <a:chExt cx="594727" cy="594725"/>
          </a:xfrm>
          <a:solidFill>
            <a:srgbClr val="00B0F0"/>
          </a:solidFill>
        </p:grpSpPr>
        <p:sp>
          <p:nvSpPr>
            <p:cNvPr id="36" name="Oval 35">
              <a:extLst>
                <a:ext uri="{FF2B5EF4-FFF2-40B4-BE49-F238E27FC236}">
                  <a16:creationId xmlns:a16="http://schemas.microsoft.com/office/drawing/2014/main" id="{597B58E9-9FE1-B141-A96F-38B72BDB969F}"/>
                </a:ext>
              </a:extLst>
            </p:cNvPr>
            <p:cNvSpPr/>
            <p:nvPr/>
          </p:nvSpPr>
          <p:spPr>
            <a:xfrm>
              <a:off x="4892821" y="1547349"/>
              <a:ext cx="594727" cy="594725"/>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37" name="Group 36">
              <a:extLst>
                <a:ext uri="{FF2B5EF4-FFF2-40B4-BE49-F238E27FC236}">
                  <a16:creationId xmlns:a16="http://schemas.microsoft.com/office/drawing/2014/main" id="{1FEABDE4-BAD6-F34C-A6E0-986A889BAADA}"/>
                </a:ext>
              </a:extLst>
            </p:cNvPr>
            <p:cNvGrpSpPr/>
            <p:nvPr/>
          </p:nvGrpSpPr>
          <p:grpSpPr>
            <a:xfrm>
              <a:off x="5059310" y="1717660"/>
              <a:ext cx="261748" cy="254105"/>
              <a:chOff x="5529264" y="1682751"/>
              <a:chExt cx="434975" cy="422275"/>
            </a:xfrm>
            <a:grpFill/>
          </p:grpSpPr>
          <p:sp>
            <p:nvSpPr>
              <p:cNvPr id="38" name="Freeform 107">
                <a:extLst>
                  <a:ext uri="{FF2B5EF4-FFF2-40B4-BE49-F238E27FC236}">
                    <a16:creationId xmlns:a16="http://schemas.microsoft.com/office/drawing/2014/main" id="{69F33BD1-C75E-F246-9CC3-577BF0146966}"/>
                  </a:ext>
                </a:extLst>
              </p:cNvPr>
              <p:cNvSpPr>
                <a:spLocks noEditPoints="1"/>
              </p:cNvSpPr>
              <p:nvPr/>
            </p:nvSpPr>
            <p:spPr bwMode="auto">
              <a:xfrm>
                <a:off x="5529264" y="1682751"/>
                <a:ext cx="382588" cy="369888"/>
              </a:xfrm>
              <a:custGeom>
                <a:avLst/>
                <a:gdLst>
                  <a:gd name="T0" fmla="*/ 385 w 385"/>
                  <a:gd name="T1" fmla="*/ 350 h 372"/>
                  <a:gd name="T2" fmla="*/ 385 w 385"/>
                  <a:gd name="T3" fmla="*/ 22 h 372"/>
                  <a:gd name="T4" fmla="*/ 363 w 385"/>
                  <a:gd name="T5" fmla="*/ 0 h 372"/>
                  <a:gd name="T6" fmla="*/ 22 w 385"/>
                  <a:gd name="T7" fmla="*/ 0 h 372"/>
                  <a:gd name="T8" fmla="*/ 0 w 385"/>
                  <a:gd name="T9" fmla="*/ 22 h 372"/>
                  <a:gd name="T10" fmla="*/ 0 w 385"/>
                  <a:gd name="T11" fmla="*/ 350 h 372"/>
                  <a:gd name="T12" fmla="*/ 22 w 385"/>
                  <a:gd name="T13" fmla="*/ 372 h 372"/>
                  <a:gd name="T14" fmla="*/ 363 w 385"/>
                  <a:gd name="T15" fmla="*/ 372 h 372"/>
                  <a:gd name="T16" fmla="*/ 385 w 385"/>
                  <a:gd name="T17" fmla="*/ 350 h 372"/>
                  <a:gd name="T18" fmla="*/ 18 w 385"/>
                  <a:gd name="T19" fmla="*/ 350 h 372"/>
                  <a:gd name="T20" fmla="*/ 18 w 385"/>
                  <a:gd name="T21" fmla="*/ 22 h 372"/>
                  <a:gd name="T22" fmla="*/ 22 w 385"/>
                  <a:gd name="T23" fmla="*/ 19 h 372"/>
                  <a:gd name="T24" fmla="*/ 363 w 385"/>
                  <a:gd name="T25" fmla="*/ 19 h 372"/>
                  <a:gd name="T26" fmla="*/ 366 w 385"/>
                  <a:gd name="T27" fmla="*/ 22 h 372"/>
                  <a:gd name="T28" fmla="*/ 366 w 385"/>
                  <a:gd name="T29" fmla="*/ 350 h 372"/>
                  <a:gd name="T30" fmla="*/ 363 w 385"/>
                  <a:gd name="T31" fmla="*/ 354 h 372"/>
                  <a:gd name="T32" fmla="*/ 22 w 385"/>
                  <a:gd name="T33" fmla="*/ 354 h 372"/>
                  <a:gd name="T34" fmla="*/ 18 w 385"/>
                  <a:gd name="T35" fmla="*/ 35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372">
                    <a:moveTo>
                      <a:pt x="385" y="350"/>
                    </a:moveTo>
                    <a:cubicBezTo>
                      <a:pt x="385" y="22"/>
                      <a:pt x="385" y="22"/>
                      <a:pt x="385" y="22"/>
                    </a:cubicBezTo>
                    <a:cubicBezTo>
                      <a:pt x="385" y="10"/>
                      <a:pt x="375" y="0"/>
                      <a:pt x="363" y="0"/>
                    </a:cubicBezTo>
                    <a:cubicBezTo>
                      <a:pt x="22" y="0"/>
                      <a:pt x="22" y="0"/>
                      <a:pt x="22" y="0"/>
                    </a:cubicBezTo>
                    <a:cubicBezTo>
                      <a:pt x="10" y="0"/>
                      <a:pt x="0" y="10"/>
                      <a:pt x="0" y="22"/>
                    </a:cubicBezTo>
                    <a:cubicBezTo>
                      <a:pt x="0" y="350"/>
                      <a:pt x="0" y="350"/>
                      <a:pt x="0" y="350"/>
                    </a:cubicBezTo>
                    <a:cubicBezTo>
                      <a:pt x="0" y="362"/>
                      <a:pt x="10" y="372"/>
                      <a:pt x="22" y="372"/>
                    </a:cubicBezTo>
                    <a:cubicBezTo>
                      <a:pt x="363" y="372"/>
                      <a:pt x="363" y="372"/>
                      <a:pt x="363" y="372"/>
                    </a:cubicBezTo>
                    <a:cubicBezTo>
                      <a:pt x="375" y="372"/>
                      <a:pt x="385" y="362"/>
                      <a:pt x="385" y="350"/>
                    </a:cubicBezTo>
                    <a:close/>
                    <a:moveTo>
                      <a:pt x="18" y="350"/>
                    </a:moveTo>
                    <a:cubicBezTo>
                      <a:pt x="18" y="22"/>
                      <a:pt x="18" y="22"/>
                      <a:pt x="18" y="22"/>
                    </a:cubicBezTo>
                    <a:cubicBezTo>
                      <a:pt x="18" y="20"/>
                      <a:pt x="20" y="19"/>
                      <a:pt x="22" y="19"/>
                    </a:cubicBezTo>
                    <a:cubicBezTo>
                      <a:pt x="363" y="19"/>
                      <a:pt x="363" y="19"/>
                      <a:pt x="363" y="19"/>
                    </a:cubicBezTo>
                    <a:cubicBezTo>
                      <a:pt x="365" y="19"/>
                      <a:pt x="366" y="20"/>
                      <a:pt x="366" y="22"/>
                    </a:cubicBezTo>
                    <a:cubicBezTo>
                      <a:pt x="366" y="350"/>
                      <a:pt x="366" y="350"/>
                      <a:pt x="366" y="350"/>
                    </a:cubicBezTo>
                    <a:cubicBezTo>
                      <a:pt x="366" y="352"/>
                      <a:pt x="365" y="354"/>
                      <a:pt x="363" y="354"/>
                    </a:cubicBezTo>
                    <a:cubicBezTo>
                      <a:pt x="22" y="354"/>
                      <a:pt x="22" y="354"/>
                      <a:pt x="22" y="354"/>
                    </a:cubicBezTo>
                    <a:cubicBezTo>
                      <a:pt x="20" y="354"/>
                      <a:pt x="18" y="352"/>
                      <a:pt x="18" y="35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39" name="Freeform 108">
                <a:extLst>
                  <a:ext uri="{FF2B5EF4-FFF2-40B4-BE49-F238E27FC236}">
                    <a16:creationId xmlns:a16="http://schemas.microsoft.com/office/drawing/2014/main" id="{31248856-C85D-E349-8ED0-895B92B27209}"/>
                  </a:ext>
                </a:extLst>
              </p:cNvPr>
              <p:cNvSpPr>
                <a:spLocks noEditPoints="1"/>
              </p:cNvSpPr>
              <p:nvPr/>
            </p:nvSpPr>
            <p:spPr bwMode="auto">
              <a:xfrm>
                <a:off x="5737226" y="1774826"/>
                <a:ext cx="57150" cy="57150"/>
              </a:xfrm>
              <a:custGeom>
                <a:avLst/>
                <a:gdLst>
                  <a:gd name="T0" fmla="*/ 29 w 58"/>
                  <a:gd name="T1" fmla="*/ 58 h 58"/>
                  <a:gd name="T2" fmla="*/ 58 w 58"/>
                  <a:gd name="T3" fmla="*/ 29 h 58"/>
                  <a:gd name="T4" fmla="*/ 29 w 58"/>
                  <a:gd name="T5" fmla="*/ 0 h 58"/>
                  <a:gd name="T6" fmla="*/ 0 w 58"/>
                  <a:gd name="T7" fmla="*/ 29 h 58"/>
                  <a:gd name="T8" fmla="*/ 29 w 58"/>
                  <a:gd name="T9" fmla="*/ 58 h 58"/>
                  <a:gd name="T10" fmla="*/ 29 w 58"/>
                  <a:gd name="T11" fmla="*/ 18 h 58"/>
                  <a:gd name="T12" fmla="*/ 40 w 58"/>
                  <a:gd name="T13" fmla="*/ 29 h 58"/>
                  <a:gd name="T14" fmla="*/ 29 w 58"/>
                  <a:gd name="T15" fmla="*/ 39 h 58"/>
                  <a:gd name="T16" fmla="*/ 19 w 58"/>
                  <a:gd name="T17" fmla="*/ 29 h 58"/>
                  <a:gd name="T18" fmla="*/ 29 w 58"/>
                  <a:gd name="T1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45" y="58"/>
                      <a:pt x="58" y="45"/>
                      <a:pt x="58" y="29"/>
                    </a:cubicBezTo>
                    <a:cubicBezTo>
                      <a:pt x="58" y="13"/>
                      <a:pt x="45" y="0"/>
                      <a:pt x="29" y="0"/>
                    </a:cubicBezTo>
                    <a:cubicBezTo>
                      <a:pt x="13" y="0"/>
                      <a:pt x="0" y="13"/>
                      <a:pt x="0" y="29"/>
                    </a:cubicBezTo>
                    <a:cubicBezTo>
                      <a:pt x="0" y="45"/>
                      <a:pt x="13" y="58"/>
                      <a:pt x="29" y="58"/>
                    </a:cubicBezTo>
                    <a:close/>
                    <a:moveTo>
                      <a:pt x="29" y="18"/>
                    </a:moveTo>
                    <a:cubicBezTo>
                      <a:pt x="35" y="18"/>
                      <a:pt x="40" y="23"/>
                      <a:pt x="40" y="29"/>
                    </a:cubicBezTo>
                    <a:cubicBezTo>
                      <a:pt x="40" y="34"/>
                      <a:pt x="35" y="39"/>
                      <a:pt x="29" y="39"/>
                    </a:cubicBezTo>
                    <a:cubicBezTo>
                      <a:pt x="24" y="39"/>
                      <a:pt x="19" y="34"/>
                      <a:pt x="19" y="29"/>
                    </a:cubicBezTo>
                    <a:cubicBezTo>
                      <a:pt x="19" y="23"/>
                      <a:pt x="24" y="18"/>
                      <a:pt x="29" y="18"/>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41" name="Freeform 110">
                <a:extLst>
                  <a:ext uri="{FF2B5EF4-FFF2-40B4-BE49-F238E27FC236}">
                    <a16:creationId xmlns:a16="http://schemas.microsoft.com/office/drawing/2014/main" id="{50AD8F79-F319-FB41-88CC-957E1B3FEE03}"/>
                  </a:ext>
                </a:extLst>
              </p:cNvPr>
              <p:cNvSpPr>
                <a:spLocks/>
              </p:cNvSpPr>
              <p:nvPr/>
            </p:nvSpPr>
            <p:spPr bwMode="auto">
              <a:xfrm>
                <a:off x="5580064" y="1720851"/>
                <a:ext cx="384175" cy="384175"/>
              </a:xfrm>
              <a:custGeom>
                <a:avLst/>
                <a:gdLst>
                  <a:gd name="T0" fmla="*/ 363 w 386"/>
                  <a:gd name="T1" fmla="*/ 0 h 386"/>
                  <a:gd name="T2" fmla="*/ 351 w 386"/>
                  <a:gd name="T3" fmla="*/ 0 h 386"/>
                  <a:gd name="T4" fmla="*/ 342 w 386"/>
                  <a:gd name="T5" fmla="*/ 10 h 386"/>
                  <a:gd name="T6" fmla="*/ 351 w 386"/>
                  <a:gd name="T7" fmla="*/ 19 h 386"/>
                  <a:gd name="T8" fmla="*/ 363 w 386"/>
                  <a:gd name="T9" fmla="*/ 19 h 386"/>
                  <a:gd name="T10" fmla="*/ 367 w 386"/>
                  <a:gd name="T11" fmla="*/ 23 h 386"/>
                  <a:gd name="T12" fmla="*/ 367 w 386"/>
                  <a:gd name="T13" fmla="*/ 363 h 386"/>
                  <a:gd name="T14" fmla="*/ 363 w 386"/>
                  <a:gd name="T15" fmla="*/ 367 h 386"/>
                  <a:gd name="T16" fmla="*/ 22 w 386"/>
                  <a:gd name="T17" fmla="*/ 367 h 386"/>
                  <a:gd name="T18" fmla="*/ 19 w 386"/>
                  <a:gd name="T19" fmla="*/ 363 h 386"/>
                  <a:gd name="T20" fmla="*/ 19 w 386"/>
                  <a:gd name="T21" fmla="*/ 351 h 386"/>
                  <a:gd name="T22" fmla="*/ 9 w 386"/>
                  <a:gd name="T23" fmla="*/ 342 h 386"/>
                  <a:gd name="T24" fmla="*/ 0 w 386"/>
                  <a:gd name="T25" fmla="*/ 351 h 386"/>
                  <a:gd name="T26" fmla="*/ 0 w 386"/>
                  <a:gd name="T27" fmla="*/ 363 h 386"/>
                  <a:gd name="T28" fmla="*/ 22 w 386"/>
                  <a:gd name="T29" fmla="*/ 386 h 386"/>
                  <a:gd name="T30" fmla="*/ 363 w 386"/>
                  <a:gd name="T31" fmla="*/ 386 h 386"/>
                  <a:gd name="T32" fmla="*/ 386 w 386"/>
                  <a:gd name="T33" fmla="*/ 363 h 386"/>
                  <a:gd name="T34" fmla="*/ 386 w 386"/>
                  <a:gd name="T35" fmla="*/ 23 h 386"/>
                  <a:gd name="T36" fmla="*/ 363 w 386"/>
                  <a:gd name="T3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386">
                    <a:moveTo>
                      <a:pt x="363" y="0"/>
                    </a:moveTo>
                    <a:cubicBezTo>
                      <a:pt x="351" y="0"/>
                      <a:pt x="351" y="0"/>
                      <a:pt x="351" y="0"/>
                    </a:cubicBezTo>
                    <a:cubicBezTo>
                      <a:pt x="346" y="0"/>
                      <a:pt x="342" y="4"/>
                      <a:pt x="342" y="10"/>
                    </a:cubicBezTo>
                    <a:cubicBezTo>
                      <a:pt x="342" y="15"/>
                      <a:pt x="346" y="19"/>
                      <a:pt x="351" y="19"/>
                    </a:cubicBezTo>
                    <a:cubicBezTo>
                      <a:pt x="363" y="19"/>
                      <a:pt x="363" y="19"/>
                      <a:pt x="363" y="19"/>
                    </a:cubicBezTo>
                    <a:cubicBezTo>
                      <a:pt x="365" y="19"/>
                      <a:pt x="367" y="21"/>
                      <a:pt x="367" y="23"/>
                    </a:cubicBezTo>
                    <a:cubicBezTo>
                      <a:pt x="367" y="363"/>
                      <a:pt x="367" y="363"/>
                      <a:pt x="367" y="363"/>
                    </a:cubicBezTo>
                    <a:cubicBezTo>
                      <a:pt x="367" y="365"/>
                      <a:pt x="365" y="367"/>
                      <a:pt x="363" y="367"/>
                    </a:cubicBezTo>
                    <a:cubicBezTo>
                      <a:pt x="22" y="367"/>
                      <a:pt x="22" y="367"/>
                      <a:pt x="22" y="367"/>
                    </a:cubicBezTo>
                    <a:cubicBezTo>
                      <a:pt x="20" y="367"/>
                      <a:pt x="19" y="365"/>
                      <a:pt x="19" y="363"/>
                    </a:cubicBezTo>
                    <a:cubicBezTo>
                      <a:pt x="19" y="351"/>
                      <a:pt x="19" y="351"/>
                      <a:pt x="19" y="351"/>
                    </a:cubicBezTo>
                    <a:cubicBezTo>
                      <a:pt x="19" y="346"/>
                      <a:pt x="15" y="342"/>
                      <a:pt x="9" y="342"/>
                    </a:cubicBezTo>
                    <a:cubicBezTo>
                      <a:pt x="4" y="342"/>
                      <a:pt x="0" y="346"/>
                      <a:pt x="0" y="351"/>
                    </a:cubicBezTo>
                    <a:cubicBezTo>
                      <a:pt x="0" y="363"/>
                      <a:pt x="0" y="363"/>
                      <a:pt x="0" y="363"/>
                    </a:cubicBezTo>
                    <a:cubicBezTo>
                      <a:pt x="0" y="376"/>
                      <a:pt x="10" y="386"/>
                      <a:pt x="22" y="386"/>
                    </a:cubicBezTo>
                    <a:cubicBezTo>
                      <a:pt x="363" y="386"/>
                      <a:pt x="363" y="386"/>
                      <a:pt x="363" y="386"/>
                    </a:cubicBezTo>
                    <a:cubicBezTo>
                      <a:pt x="376" y="386"/>
                      <a:pt x="386" y="376"/>
                      <a:pt x="386" y="363"/>
                    </a:cubicBezTo>
                    <a:cubicBezTo>
                      <a:pt x="386" y="23"/>
                      <a:pt x="386" y="23"/>
                      <a:pt x="386" y="23"/>
                    </a:cubicBezTo>
                    <a:cubicBezTo>
                      <a:pt x="386" y="10"/>
                      <a:pt x="376" y="0"/>
                      <a:pt x="363" y="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42" name="Title 2">
            <a:extLst>
              <a:ext uri="{FF2B5EF4-FFF2-40B4-BE49-F238E27FC236}">
                <a16:creationId xmlns:a16="http://schemas.microsoft.com/office/drawing/2014/main" id="{89A8027F-BB17-FA44-81DB-D1DD9B7363B5}"/>
              </a:ext>
            </a:extLst>
          </p:cNvPr>
          <p:cNvSpPr txBox="1">
            <a:spLocks/>
          </p:cNvSpPr>
          <p:nvPr/>
        </p:nvSpPr>
        <p:spPr>
          <a:xfrm>
            <a:off x="7598355" y="2059076"/>
            <a:ext cx="3858691" cy="820481"/>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lumMod val="50000"/>
                  </a:schemeClr>
                </a:solidFill>
                <a:latin typeface="Myriad Pro Cond" panose="020B0506030403020204" pitchFamily="34" charset="0"/>
              </a:rPr>
              <a:t>Understand opioid related adverse drug effects and the impact on clinical and cost outcomes</a:t>
            </a:r>
          </a:p>
        </p:txBody>
      </p:sp>
      <p:sp>
        <p:nvSpPr>
          <p:cNvPr id="51" name="Title 2">
            <a:extLst>
              <a:ext uri="{FF2B5EF4-FFF2-40B4-BE49-F238E27FC236}">
                <a16:creationId xmlns:a16="http://schemas.microsoft.com/office/drawing/2014/main" id="{ADCAFC14-188A-0545-8FA4-CF9BBB96508A}"/>
              </a:ext>
            </a:extLst>
          </p:cNvPr>
          <p:cNvSpPr txBox="1">
            <a:spLocks/>
          </p:cNvSpPr>
          <p:nvPr/>
        </p:nvSpPr>
        <p:spPr>
          <a:xfrm>
            <a:off x="7598355" y="3254962"/>
            <a:ext cx="4299862" cy="820481"/>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lumMod val="50000"/>
                  </a:schemeClr>
                </a:solidFill>
                <a:latin typeface="Myriad Pro Cond" panose="020B0506030403020204" pitchFamily="34" charset="0"/>
              </a:rPr>
              <a:t>Understand the complexity of pain pathways and why multiple analgesic techniques improve outcomes</a:t>
            </a:r>
          </a:p>
        </p:txBody>
      </p:sp>
      <p:grpSp>
        <p:nvGrpSpPr>
          <p:cNvPr id="52" name="Group 51">
            <a:extLst>
              <a:ext uri="{FF2B5EF4-FFF2-40B4-BE49-F238E27FC236}">
                <a16:creationId xmlns:a16="http://schemas.microsoft.com/office/drawing/2014/main" id="{371FCF97-E2A4-0347-9797-8D521B945FF0}"/>
              </a:ext>
            </a:extLst>
          </p:cNvPr>
          <p:cNvGrpSpPr/>
          <p:nvPr/>
        </p:nvGrpSpPr>
        <p:grpSpPr>
          <a:xfrm>
            <a:off x="778937" y="3296899"/>
            <a:ext cx="792969" cy="792967"/>
            <a:chOff x="4892821" y="3645849"/>
            <a:chExt cx="594727" cy="594725"/>
          </a:xfrm>
          <a:solidFill>
            <a:srgbClr val="00B0F0"/>
          </a:solidFill>
        </p:grpSpPr>
        <p:sp>
          <p:nvSpPr>
            <p:cNvPr id="53" name="Oval 52">
              <a:extLst>
                <a:ext uri="{FF2B5EF4-FFF2-40B4-BE49-F238E27FC236}">
                  <a16:creationId xmlns:a16="http://schemas.microsoft.com/office/drawing/2014/main" id="{FD131999-3159-C94C-838F-FD1E7810553F}"/>
                </a:ext>
              </a:extLst>
            </p:cNvPr>
            <p:cNvSpPr/>
            <p:nvPr/>
          </p:nvSpPr>
          <p:spPr>
            <a:xfrm>
              <a:off x="4892821" y="364584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sp>
          <p:nvSpPr>
            <p:cNvPr id="54" name="Freeform 157">
              <a:extLst>
                <a:ext uri="{FF2B5EF4-FFF2-40B4-BE49-F238E27FC236}">
                  <a16:creationId xmlns:a16="http://schemas.microsoft.com/office/drawing/2014/main" id="{60CFDE6E-ACEF-8D4E-98AF-A4B02876FE68}"/>
                </a:ext>
              </a:extLst>
            </p:cNvPr>
            <p:cNvSpPr>
              <a:spLocks noEditPoints="1"/>
            </p:cNvSpPr>
            <p:nvPr/>
          </p:nvSpPr>
          <p:spPr bwMode="auto">
            <a:xfrm>
              <a:off x="5047369" y="3795189"/>
              <a:ext cx="285631" cy="255061"/>
            </a:xfrm>
            <a:custGeom>
              <a:avLst/>
              <a:gdLst>
                <a:gd name="T0" fmla="*/ 455 w 477"/>
                <a:gd name="T1" fmla="*/ 118 h 425"/>
                <a:gd name="T2" fmla="*/ 363 w 477"/>
                <a:gd name="T3" fmla="*/ 118 h 425"/>
                <a:gd name="T4" fmla="*/ 341 w 477"/>
                <a:gd name="T5" fmla="*/ 141 h 425"/>
                <a:gd name="T6" fmla="*/ 341 w 477"/>
                <a:gd name="T7" fmla="*/ 403 h 425"/>
                <a:gd name="T8" fmla="*/ 341 w 477"/>
                <a:gd name="T9" fmla="*/ 406 h 425"/>
                <a:gd name="T10" fmla="*/ 306 w 477"/>
                <a:gd name="T11" fmla="*/ 406 h 425"/>
                <a:gd name="T12" fmla="*/ 307 w 477"/>
                <a:gd name="T13" fmla="*/ 403 h 425"/>
                <a:gd name="T14" fmla="*/ 307 w 477"/>
                <a:gd name="T15" fmla="*/ 23 h 425"/>
                <a:gd name="T16" fmla="*/ 284 w 477"/>
                <a:gd name="T17" fmla="*/ 0 h 425"/>
                <a:gd name="T18" fmla="*/ 193 w 477"/>
                <a:gd name="T19" fmla="*/ 0 h 425"/>
                <a:gd name="T20" fmla="*/ 170 w 477"/>
                <a:gd name="T21" fmla="*/ 23 h 425"/>
                <a:gd name="T22" fmla="*/ 170 w 477"/>
                <a:gd name="T23" fmla="*/ 403 h 425"/>
                <a:gd name="T24" fmla="*/ 171 w 477"/>
                <a:gd name="T25" fmla="*/ 406 h 425"/>
                <a:gd name="T26" fmla="*/ 136 w 477"/>
                <a:gd name="T27" fmla="*/ 406 h 425"/>
                <a:gd name="T28" fmla="*/ 136 w 477"/>
                <a:gd name="T29" fmla="*/ 403 h 425"/>
                <a:gd name="T30" fmla="*/ 136 w 477"/>
                <a:gd name="T31" fmla="*/ 259 h 425"/>
                <a:gd name="T32" fmla="*/ 114 w 477"/>
                <a:gd name="T33" fmla="*/ 236 h 425"/>
                <a:gd name="T34" fmla="*/ 22 w 477"/>
                <a:gd name="T35" fmla="*/ 236 h 425"/>
                <a:gd name="T36" fmla="*/ 0 w 477"/>
                <a:gd name="T37" fmla="*/ 259 h 425"/>
                <a:gd name="T38" fmla="*/ 0 w 477"/>
                <a:gd name="T39" fmla="*/ 403 h 425"/>
                <a:gd name="T40" fmla="*/ 22 w 477"/>
                <a:gd name="T41" fmla="*/ 425 h 425"/>
                <a:gd name="T42" fmla="*/ 68 w 477"/>
                <a:gd name="T43" fmla="*/ 425 h 425"/>
                <a:gd name="T44" fmla="*/ 114 w 477"/>
                <a:gd name="T45" fmla="*/ 425 h 425"/>
                <a:gd name="T46" fmla="*/ 193 w 477"/>
                <a:gd name="T47" fmla="*/ 425 h 425"/>
                <a:gd name="T48" fmla="*/ 284 w 477"/>
                <a:gd name="T49" fmla="*/ 425 h 425"/>
                <a:gd name="T50" fmla="*/ 363 w 477"/>
                <a:gd name="T51" fmla="*/ 425 h 425"/>
                <a:gd name="T52" fmla="*/ 455 w 477"/>
                <a:gd name="T53" fmla="*/ 425 h 425"/>
                <a:gd name="T54" fmla="*/ 477 w 477"/>
                <a:gd name="T55" fmla="*/ 403 h 425"/>
                <a:gd name="T56" fmla="*/ 477 w 477"/>
                <a:gd name="T57" fmla="*/ 141 h 425"/>
                <a:gd name="T58" fmla="*/ 455 w 477"/>
                <a:gd name="T59" fmla="*/ 118 h 425"/>
                <a:gd name="T60" fmla="*/ 68 w 477"/>
                <a:gd name="T61" fmla="*/ 406 h 425"/>
                <a:gd name="T62" fmla="*/ 22 w 477"/>
                <a:gd name="T63" fmla="*/ 406 h 425"/>
                <a:gd name="T64" fmla="*/ 19 w 477"/>
                <a:gd name="T65" fmla="*/ 403 h 425"/>
                <a:gd name="T66" fmla="*/ 19 w 477"/>
                <a:gd name="T67" fmla="*/ 259 h 425"/>
                <a:gd name="T68" fmla="*/ 22 w 477"/>
                <a:gd name="T69" fmla="*/ 255 h 425"/>
                <a:gd name="T70" fmla="*/ 114 w 477"/>
                <a:gd name="T71" fmla="*/ 255 h 425"/>
                <a:gd name="T72" fmla="*/ 118 w 477"/>
                <a:gd name="T73" fmla="*/ 259 h 425"/>
                <a:gd name="T74" fmla="*/ 118 w 477"/>
                <a:gd name="T75" fmla="*/ 403 h 425"/>
                <a:gd name="T76" fmla="*/ 114 w 477"/>
                <a:gd name="T77" fmla="*/ 406 h 425"/>
                <a:gd name="T78" fmla="*/ 68 w 477"/>
                <a:gd name="T79" fmla="*/ 406 h 425"/>
                <a:gd name="T80" fmla="*/ 193 w 477"/>
                <a:gd name="T81" fmla="*/ 406 h 425"/>
                <a:gd name="T82" fmla="*/ 189 w 477"/>
                <a:gd name="T83" fmla="*/ 403 h 425"/>
                <a:gd name="T84" fmla="*/ 189 w 477"/>
                <a:gd name="T85" fmla="*/ 23 h 425"/>
                <a:gd name="T86" fmla="*/ 193 w 477"/>
                <a:gd name="T87" fmla="*/ 19 h 425"/>
                <a:gd name="T88" fmla="*/ 284 w 477"/>
                <a:gd name="T89" fmla="*/ 19 h 425"/>
                <a:gd name="T90" fmla="*/ 288 w 477"/>
                <a:gd name="T91" fmla="*/ 23 h 425"/>
                <a:gd name="T92" fmla="*/ 288 w 477"/>
                <a:gd name="T93" fmla="*/ 403 h 425"/>
                <a:gd name="T94" fmla="*/ 284 w 477"/>
                <a:gd name="T95" fmla="*/ 406 h 425"/>
                <a:gd name="T96" fmla="*/ 193 w 477"/>
                <a:gd name="T97" fmla="*/ 406 h 425"/>
                <a:gd name="T98" fmla="*/ 363 w 477"/>
                <a:gd name="T99" fmla="*/ 406 h 425"/>
                <a:gd name="T100" fmla="*/ 359 w 477"/>
                <a:gd name="T101" fmla="*/ 403 h 425"/>
                <a:gd name="T102" fmla="*/ 359 w 477"/>
                <a:gd name="T103" fmla="*/ 141 h 425"/>
                <a:gd name="T104" fmla="*/ 363 w 477"/>
                <a:gd name="T105" fmla="*/ 137 h 425"/>
                <a:gd name="T106" fmla="*/ 455 w 477"/>
                <a:gd name="T107" fmla="*/ 137 h 425"/>
                <a:gd name="T108" fmla="*/ 458 w 477"/>
                <a:gd name="T109" fmla="*/ 141 h 425"/>
                <a:gd name="T110" fmla="*/ 458 w 477"/>
                <a:gd name="T111" fmla="*/ 403 h 425"/>
                <a:gd name="T112" fmla="*/ 455 w 477"/>
                <a:gd name="T113" fmla="*/ 406 h 425"/>
                <a:gd name="T114" fmla="*/ 363 w 477"/>
                <a:gd name="T115" fmla="*/ 40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425">
                  <a:moveTo>
                    <a:pt x="455" y="118"/>
                  </a:moveTo>
                  <a:cubicBezTo>
                    <a:pt x="363" y="118"/>
                    <a:pt x="363" y="118"/>
                    <a:pt x="363" y="118"/>
                  </a:cubicBezTo>
                  <a:cubicBezTo>
                    <a:pt x="351" y="118"/>
                    <a:pt x="341" y="128"/>
                    <a:pt x="341" y="141"/>
                  </a:cubicBezTo>
                  <a:cubicBezTo>
                    <a:pt x="341" y="403"/>
                    <a:pt x="341" y="403"/>
                    <a:pt x="341" y="403"/>
                  </a:cubicBezTo>
                  <a:cubicBezTo>
                    <a:pt x="341" y="404"/>
                    <a:pt x="341" y="405"/>
                    <a:pt x="341" y="406"/>
                  </a:cubicBezTo>
                  <a:cubicBezTo>
                    <a:pt x="306" y="406"/>
                    <a:pt x="306" y="406"/>
                    <a:pt x="306" y="406"/>
                  </a:cubicBezTo>
                  <a:cubicBezTo>
                    <a:pt x="307" y="405"/>
                    <a:pt x="307" y="404"/>
                    <a:pt x="307" y="403"/>
                  </a:cubicBezTo>
                  <a:cubicBezTo>
                    <a:pt x="307" y="23"/>
                    <a:pt x="307" y="23"/>
                    <a:pt x="307" y="23"/>
                  </a:cubicBezTo>
                  <a:cubicBezTo>
                    <a:pt x="307" y="10"/>
                    <a:pt x="297" y="0"/>
                    <a:pt x="284" y="0"/>
                  </a:cubicBezTo>
                  <a:cubicBezTo>
                    <a:pt x="193" y="0"/>
                    <a:pt x="193" y="0"/>
                    <a:pt x="193" y="0"/>
                  </a:cubicBezTo>
                  <a:cubicBezTo>
                    <a:pt x="180" y="0"/>
                    <a:pt x="170" y="10"/>
                    <a:pt x="170" y="23"/>
                  </a:cubicBezTo>
                  <a:cubicBezTo>
                    <a:pt x="170" y="403"/>
                    <a:pt x="170" y="403"/>
                    <a:pt x="170" y="403"/>
                  </a:cubicBezTo>
                  <a:cubicBezTo>
                    <a:pt x="170" y="404"/>
                    <a:pt x="170" y="405"/>
                    <a:pt x="171" y="406"/>
                  </a:cubicBezTo>
                  <a:cubicBezTo>
                    <a:pt x="136" y="406"/>
                    <a:pt x="136" y="406"/>
                    <a:pt x="136" y="406"/>
                  </a:cubicBezTo>
                  <a:cubicBezTo>
                    <a:pt x="136" y="405"/>
                    <a:pt x="136" y="404"/>
                    <a:pt x="136" y="403"/>
                  </a:cubicBezTo>
                  <a:cubicBezTo>
                    <a:pt x="136" y="259"/>
                    <a:pt x="136" y="259"/>
                    <a:pt x="136" y="259"/>
                  </a:cubicBezTo>
                  <a:cubicBezTo>
                    <a:pt x="136" y="246"/>
                    <a:pt x="126" y="236"/>
                    <a:pt x="114" y="236"/>
                  </a:cubicBezTo>
                  <a:cubicBezTo>
                    <a:pt x="22" y="236"/>
                    <a:pt x="22" y="236"/>
                    <a:pt x="22" y="236"/>
                  </a:cubicBezTo>
                  <a:cubicBezTo>
                    <a:pt x="10" y="236"/>
                    <a:pt x="0" y="246"/>
                    <a:pt x="0" y="259"/>
                  </a:cubicBezTo>
                  <a:cubicBezTo>
                    <a:pt x="0" y="403"/>
                    <a:pt x="0" y="403"/>
                    <a:pt x="0" y="403"/>
                  </a:cubicBezTo>
                  <a:cubicBezTo>
                    <a:pt x="0" y="415"/>
                    <a:pt x="10" y="425"/>
                    <a:pt x="22" y="425"/>
                  </a:cubicBezTo>
                  <a:cubicBezTo>
                    <a:pt x="68" y="425"/>
                    <a:pt x="68" y="425"/>
                    <a:pt x="68" y="425"/>
                  </a:cubicBezTo>
                  <a:cubicBezTo>
                    <a:pt x="114" y="425"/>
                    <a:pt x="114" y="425"/>
                    <a:pt x="114" y="425"/>
                  </a:cubicBezTo>
                  <a:cubicBezTo>
                    <a:pt x="193" y="425"/>
                    <a:pt x="193" y="425"/>
                    <a:pt x="193" y="425"/>
                  </a:cubicBezTo>
                  <a:cubicBezTo>
                    <a:pt x="284" y="425"/>
                    <a:pt x="284" y="425"/>
                    <a:pt x="284" y="425"/>
                  </a:cubicBezTo>
                  <a:cubicBezTo>
                    <a:pt x="363" y="425"/>
                    <a:pt x="363" y="425"/>
                    <a:pt x="363" y="425"/>
                  </a:cubicBezTo>
                  <a:cubicBezTo>
                    <a:pt x="455" y="425"/>
                    <a:pt x="455" y="425"/>
                    <a:pt x="455" y="425"/>
                  </a:cubicBezTo>
                  <a:cubicBezTo>
                    <a:pt x="467" y="425"/>
                    <a:pt x="477" y="415"/>
                    <a:pt x="477" y="403"/>
                  </a:cubicBezTo>
                  <a:cubicBezTo>
                    <a:pt x="477" y="141"/>
                    <a:pt x="477" y="141"/>
                    <a:pt x="477" y="141"/>
                  </a:cubicBezTo>
                  <a:cubicBezTo>
                    <a:pt x="477" y="128"/>
                    <a:pt x="467" y="118"/>
                    <a:pt x="455" y="118"/>
                  </a:cubicBezTo>
                  <a:close/>
                  <a:moveTo>
                    <a:pt x="68" y="406"/>
                  </a:moveTo>
                  <a:cubicBezTo>
                    <a:pt x="22" y="406"/>
                    <a:pt x="22" y="406"/>
                    <a:pt x="22" y="406"/>
                  </a:cubicBezTo>
                  <a:cubicBezTo>
                    <a:pt x="20" y="406"/>
                    <a:pt x="19" y="405"/>
                    <a:pt x="19" y="403"/>
                  </a:cubicBezTo>
                  <a:cubicBezTo>
                    <a:pt x="19" y="259"/>
                    <a:pt x="19" y="259"/>
                    <a:pt x="19" y="259"/>
                  </a:cubicBezTo>
                  <a:cubicBezTo>
                    <a:pt x="19" y="257"/>
                    <a:pt x="20" y="255"/>
                    <a:pt x="22" y="255"/>
                  </a:cubicBezTo>
                  <a:cubicBezTo>
                    <a:pt x="114" y="255"/>
                    <a:pt x="114" y="255"/>
                    <a:pt x="114" y="255"/>
                  </a:cubicBezTo>
                  <a:cubicBezTo>
                    <a:pt x="116" y="255"/>
                    <a:pt x="118" y="257"/>
                    <a:pt x="118" y="259"/>
                  </a:cubicBezTo>
                  <a:cubicBezTo>
                    <a:pt x="118" y="403"/>
                    <a:pt x="118" y="403"/>
                    <a:pt x="118" y="403"/>
                  </a:cubicBezTo>
                  <a:cubicBezTo>
                    <a:pt x="118" y="405"/>
                    <a:pt x="116" y="406"/>
                    <a:pt x="114" y="406"/>
                  </a:cubicBezTo>
                  <a:lnTo>
                    <a:pt x="68" y="406"/>
                  </a:lnTo>
                  <a:close/>
                  <a:moveTo>
                    <a:pt x="193" y="406"/>
                  </a:moveTo>
                  <a:cubicBezTo>
                    <a:pt x="191" y="406"/>
                    <a:pt x="189" y="405"/>
                    <a:pt x="189" y="403"/>
                  </a:cubicBezTo>
                  <a:cubicBezTo>
                    <a:pt x="189" y="23"/>
                    <a:pt x="189" y="23"/>
                    <a:pt x="189" y="23"/>
                  </a:cubicBezTo>
                  <a:cubicBezTo>
                    <a:pt x="189" y="21"/>
                    <a:pt x="191" y="19"/>
                    <a:pt x="193" y="19"/>
                  </a:cubicBezTo>
                  <a:cubicBezTo>
                    <a:pt x="284" y="19"/>
                    <a:pt x="284" y="19"/>
                    <a:pt x="284" y="19"/>
                  </a:cubicBezTo>
                  <a:cubicBezTo>
                    <a:pt x="286" y="19"/>
                    <a:pt x="288" y="21"/>
                    <a:pt x="288" y="23"/>
                  </a:cubicBezTo>
                  <a:cubicBezTo>
                    <a:pt x="288" y="403"/>
                    <a:pt x="288" y="403"/>
                    <a:pt x="288" y="403"/>
                  </a:cubicBezTo>
                  <a:cubicBezTo>
                    <a:pt x="288" y="405"/>
                    <a:pt x="286" y="406"/>
                    <a:pt x="284" y="406"/>
                  </a:cubicBezTo>
                  <a:lnTo>
                    <a:pt x="193" y="406"/>
                  </a:lnTo>
                  <a:close/>
                  <a:moveTo>
                    <a:pt x="363" y="406"/>
                  </a:moveTo>
                  <a:cubicBezTo>
                    <a:pt x="361" y="406"/>
                    <a:pt x="359" y="405"/>
                    <a:pt x="359" y="403"/>
                  </a:cubicBezTo>
                  <a:cubicBezTo>
                    <a:pt x="359" y="141"/>
                    <a:pt x="359" y="141"/>
                    <a:pt x="359" y="141"/>
                  </a:cubicBezTo>
                  <a:cubicBezTo>
                    <a:pt x="359" y="139"/>
                    <a:pt x="361" y="137"/>
                    <a:pt x="363" y="137"/>
                  </a:cubicBezTo>
                  <a:cubicBezTo>
                    <a:pt x="455" y="137"/>
                    <a:pt x="455" y="137"/>
                    <a:pt x="455" y="137"/>
                  </a:cubicBezTo>
                  <a:cubicBezTo>
                    <a:pt x="457" y="137"/>
                    <a:pt x="458" y="139"/>
                    <a:pt x="458" y="141"/>
                  </a:cubicBezTo>
                  <a:cubicBezTo>
                    <a:pt x="458" y="403"/>
                    <a:pt x="458" y="403"/>
                    <a:pt x="458" y="403"/>
                  </a:cubicBezTo>
                  <a:cubicBezTo>
                    <a:pt x="458" y="405"/>
                    <a:pt x="457" y="406"/>
                    <a:pt x="455" y="406"/>
                  </a:cubicBezTo>
                  <a:lnTo>
                    <a:pt x="363" y="406"/>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grpSp>
      <p:sp>
        <p:nvSpPr>
          <p:cNvPr id="55" name="Title 2">
            <a:extLst>
              <a:ext uri="{FF2B5EF4-FFF2-40B4-BE49-F238E27FC236}">
                <a16:creationId xmlns:a16="http://schemas.microsoft.com/office/drawing/2014/main" id="{FF272142-ADBF-C44B-BE48-7113EE8F5C96}"/>
              </a:ext>
            </a:extLst>
          </p:cNvPr>
          <p:cNvSpPr txBox="1">
            <a:spLocks/>
          </p:cNvSpPr>
          <p:nvPr/>
        </p:nvSpPr>
        <p:spPr>
          <a:xfrm>
            <a:off x="7524744" y="4677592"/>
            <a:ext cx="3858691" cy="615361"/>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333" cap="all" spc="400" dirty="0">
                <a:solidFill>
                  <a:schemeClr val="accent1">
                    <a:lumMod val="50000"/>
                  </a:schemeClr>
                </a:solidFill>
                <a:latin typeface="Myriad Pro Cond" panose="020B0506030403020204" pitchFamily="34" charset="0"/>
              </a:rPr>
              <a:t>Discuss multimodal, multidisciplinary pain management</a:t>
            </a:r>
          </a:p>
        </p:txBody>
      </p:sp>
      <p:grpSp>
        <p:nvGrpSpPr>
          <p:cNvPr id="56" name="Group 55">
            <a:extLst>
              <a:ext uri="{FF2B5EF4-FFF2-40B4-BE49-F238E27FC236}">
                <a16:creationId xmlns:a16="http://schemas.microsoft.com/office/drawing/2014/main" id="{2D868A07-B1AF-BF41-971F-788764F90C21}"/>
              </a:ext>
            </a:extLst>
          </p:cNvPr>
          <p:cNvGrpSpPr/>
          <p:nvPr/>
        </p:nvGrpSpPr>
        <p:grpSpPr>
          <a:xfrm>
            <a:off x="6542641" y="3292120"/>
            <a:ext cx="792969" cy="792967"/>
            <a:chOff x="4892821" y="1547349"/>
            <a:chExt cx="594727" cy="594725"/>
          </a:xfrm>
          <a:solidFill>
            <a:srgbClr val="00B0F0"/>
          </a:solidFill>
        </p:grpSpPr>
        <p:sp>
          <p:nvSpPr>
            <p:cNvPr id="57" name="Oval 56">
              <a:extLst>
                <a:ext uri="{FF2B5EF4-FFF2-40B4-BE49-F238E27FC236}">
                  <a16:creationId xmlns:a16="http://schemas.microsoft.com/office/drawing/2014/main" id="{F0069855-9296-1B44-BF27-7709A9374DEC}"/>
                </a:ext>
              </a:extLst>
            </p:cNvPr>
            <p:cNvSpPr/>
            <p:nvPr/>
          </p:nvSpPr>
          <p:spPr>
            <a:xfrm>
              <a:off x="4892821" y="1547349"/>
              <a:ext cx="594727" cy="594725"/>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58" name="Group 57">
              <a:extLst>
                <a:ext uri="{FF2B5EF4-FFF2-40B4-BE49-F238E27FC236}">
                  <a16:creationId xmlns:a16="http://schemas.microsoft.com/office/drawing/2014/main" id="{A23C57F1-03D6-F346-9EEA-37341915D2DD}"/>
                </a:ext>
              </a:extLst>
            </p:cNvPr>
            <p:cNvGrpSpPr/>
            <p:nvPr/>
          </p:nvGrpSpPr>
          <p:grpSpPr>
            <a:xfrm>
              <a:off x="5059310" y="1717660"/>
              <a:ext cx="261748" cy="254105"/>
              <a:chOff x="5529264" y="1682751"/>
              <a:chExt cx="434975" cy="422275"/>
            </a:xfrm>
            <a:grpFill/>
          </p:grpSpPr>
          <p:sp>
            <p:nvSpPr>
              <p:cNvPr id="59" name="Freeform 107">
                <a:extLst>
                  <a:ext uri="{FF2B5EF4-FFF2-40B4-BE49-F238E27FC236}">
                    <a16:creationId xmlns:a16="http://schemas.microsoft.com/office/drawing/2014/main" id="{F9BC1E7F-EB4E-884D-9D8E-81BD9B74B856}"/>
                  </a:ext>
                </a:extLst>
              </p:cNvPr>
              <p:cNvSpPr>
                <a:spLocks noEditPoints="1"/>
              </p:cNvSpPr>
              <p:nvPr/>
            </p:nvSpPr>
            <p:spPr bwMode="auto">
              <a:xfrm>
                <a:off x="5529264" y="1682751"/>
                <a:ext cx="382588" cy="369888"/>
              </a:xfrm>
              <a:custGeom>
                <a:avLst/>
                <a:gdLst>
                  <a:gd name="T0" fmla="*/ 385 w 385"/>
                  <a:gd name="T1" fmla="*/ 350 h 372"/>
                  <a:gd name="T2" fmla="*/ 385 w 385"/>
                  <a:gd name="T3" fmla="*/ 22 h 372"/>
                  <a:gd name="T4" fmla="*/ 363 w 385"/>
                  <a:gd name="T5" fmla="*/ 0 h 372"/>
                  <a:gd name="T6" fmla="*/ 22 w 385"/>
                  <a:gd name="T7" fmla="*/ 0 h 372"/>
                  <a:gd name="T8" fmla="*/ 0 w 385"/>
                  <a:gd name="T9" fmla="*/ 22 h 372"/>
                  <a:gd name="T10" fmla="*/ 0 w 385"/>
                  <a:gd name="T11" fmla="*/ 350 h 372"/>
                  <a:gd name="T12" fmla="*/ 22 w 385"/>
                  <a:gd name="T13" fmla="*/ 372 h 372"/>
                  <a:gd name="T14" fmla="*/ 363 w 385"/>
                  <a:gd name="T15" fmla="*/ 372 h 372"/>
                  <a:gd name="T16" fmla="*/ 385 w 385"/>
                  <a:gd name="T17" fmla="*/ 350 h 372"/>
                  <a:gd name="T18" fmla="*/ 18 w 385"/>
                  <a:gd name="T19" fmla="*/ 350 h 372"/>
                  <a:gd name="T20" fmla="*/ 18 w 385"/>
                  <a:gd name="T21" fmla="*/ 22 h 372"/>
                  <a:gd name="T22" fmla="*/ 22 w 385"/>
                  <a:gd name="T23" fmla="*/ 19 h 372"/>
                  <a:gd name="T24" fmla="*/ 363 w 385"/>
                  <a:gd name="T25" fmla="*/ 19 h 372"/>
                  <a:gd name="T26" fmla="*/ 366 w 385"/>
                  <a:gd name="T27" fmla="*/ 22 h 372"/>
                  <a:gd name="T28" fmla="*/ 366 w 385"/>
                  <a:gd name="T29" fmla="*/ 350 h 372"/>
                  <a:gd name="T30" fmla="*/ 363 w 385"/>
                  <a:gd name="T31" fmla="*/ 354 h 372"/>
                  <a:gd name="T32" fmla="*/ 22 w 385"/>
                  <a:gd name="T33" fmla="*/ 354 h 372"/>
                  <a:gd name="T34" fmla="*/ 18 w 385"/>
                  <a:gd name="T35" fmla="*/ 35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372">
                    <a:moveTo>
                      <a:pt x="385" y="350"/>
                    </a:moveTo>
                    <a:cubicBezTo>
                      <a:pt x="385" y="22"/>
                      <a:pt x="385" y="22"/>
                      <a:pt x="385" y="22"/>
                    </a:cubicBezTo>
                    <a:cubicBezTo>
                      <a:pt x="385" y="10"/>
                      <a:pt x="375" y="0"/>
                      <a:pt x="363" y="0"/>
                    </a:cubicBezTo>
                    <a:cubicBezTo>
                      <a:pt x="22" y="0"/>
                      <a:pt x="22" y="0"/>
                      <a:pt x="22" y="0"/>
                    </a:cubicBezTo>
                    <a:cubicBezTo>
                      <a:pt x="10" y="0"/>
                      <a:pt x="0" y="10"/>
                      <a:pt x="0" y="22"/>
                    </a:cubicBezTo>
                    <a:cubicBezTo>
                      <a:pt x="0" y="350"/>
                      <a:pt x="0" y="350"/>
                      <a:pt x="0" y="350"/>
                    </a:cubicBezTo>
                    <a:cubicBezTo>
                      <a:pt x="0" y="362"/>
                      <a:pt x="10" y="372"/>
                      <a:pt x="22" y="372"/>
                    </a:cubicBezTo>
                    <a:cubicBezTo>
                      <a:pt x="363" y="372"/>
                      <a:pt x="363" y="372"/>
                      <a:pt x="363" y="372"/>
                    </a:cubicBezTo>
                    <a:cubicBezTo>
                      <a:pt x="375" y="372"/>
                      <a:pt x="385" y="362"/>
                      <a:pt x="385" y="350"/>
                    </a:cubicBezTo>
                    <a:close/>
                    <a:moveTo>
                      <a:pt x="18" y="350"/>
                    </a:moveTo>
                    <a:cubicBezTo>
                      <a:pt x="18" y="22"/>
                      <a:pt x="18" y="22"/>
                      <a:pt x="18" y="22"/>
                    </a:cubicBezTo>
                    <a:cubicBezTo>
                      <a:pt x="18" y="20"/>
                      <a:pt x="20" y="19"/>
                      <a:pt x="22" y="19"/>
                    </a:cubicBezTo>
                    <a:cubicBezTo>
                      <a:pt x="363" y="19"/>
                      <a:pt x="363" y="19"/>
                      <a:pt x="363" y="19"/>
                    </a:cubicBezTo>
                    <a:cubicBezTo>
                      <a:pt x="365" y="19"/>
                      <a:pt x="366" y="20"/>
                      <a:pt x="366" y="22"/>
                    </a:cubicBezTo>
                    <a:cubicBezTo>
                      <a:pt x="366" y="350"/>
                      <a:pt x="366" y="350"/>
                      <a:pt x="366" y="350"/>
                    </a:cubicBezTo>
                    <a:cubicBezTo>
                      <a:pt x="366" y="352"/>
                      <a:pt x="365" y="354"/>
                      <a:pt x="363" y="354"/>
                    </a:cubicBezTo>
                    <a:cubicBezTo>
                      <a:pt x="22" y="354"/>
                      <a:pt x="22" y="354"/>
                      <a:pt x="22" y="354"/>
                    </a:cubicBezTo>
                    <a:cubicBezTo>
                      <a:pt x="20" y="354"/>
                      <a:pt x="18" y="352"/>
                      <a:pt x="18" y="35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60" name="Freeform 108">
                <a:extLst>
                  <a:ext uri="{FF2B5EF4-FFF2-40B4-BE49-F238E27FC236}">
                    <a16:creationId xmlns:a16="http://schemas.microsoft.com/office/drawing/2014/main" id="{559F7F57-4533-584B-911F-763B1A579068}"/>
                  </a:ext>
                </a:extLst>
              </p:cNvPr>
              <p:cNvSpPr>
                <a:spLocks noEditPoints="1"/>
              </p:cNvSpPr>
              <p:nvPr/>
            </p:nvSpPr>
            <p:spPr bwMode="auto">
              <a:xfrm>
                <a:off x="5737226" y="1774826"/>
                <a:ext cx="57150" cy="57150"/>
              </a:xfrm>
              <a:custGeom>
                <a:avLst/>
                <a:gdLst>
                  <a:gd name="T0" fmla="*/ 29 w 58"/>
                  <a:gd name="T1" fmla="*/ 58 h 58"/>
                  <a:gd name="T2" fmla="*/ 58 w 58"/>
                  <a:gd name="T3" fmla="*/ 29 h 58"/>
                  <a:gd name="T4" fmla="*/ 29 w 58"/>
                  <a:gd name="T5" fmla="*/ 0 h 58"/>
                  <a:gd name="T6" fmla="*/ 0 w 58"/>
                  <a:gd name="T7" fmla="*/ 29 h 58"/>
                  <a:gd name="T8" fmla="*/ 29 w 58"/>
                  <a:gd name="T9" fmla="*/ 58 h 58"/>
                  <a:gd name="T10" fmla="*/ 29 w 58"/>
                  <a:gd name="T11" fmla="*/ 18 h 58"/>
                  <a:gd name="T12" fmla="*/ 40 w 58"/>
                  <a:gd name="T13" fmla="*/ 29 h 58"/>
                  <a:gd name="T14" fmla="*/ 29 w 58"/>
                  <a:gd name="T15" fmla="*/ 39 h 58"/>
                  <a:gd name="T16" fmla="*/ 19 w 58"/>
                  <a:gd name="T17" fmla="*/ 29 h 58"/>
                  <a:gd name="T18" fmla="*/ 29 w 58"/>
                  <a:gd name="T1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45" y="58"/>
                      <a:pt x="58" y="45"/>
                      <a:pt x="58" y="29"/>
                    </a:cubicBezTo>
                    <a:cubicBezTo>
                      <a:pt x="58" y="13"/>
                      <a:pt x="45" y="0"/>
                      <a:pt x="29" y="0"/>
                    </a:cubicBezTo>
                    <a:cubicBezTo>
                      <a:pt x="13" y="0"/>
                      <a:pt x="0" y="13"/>
                      <a:pt x="0" y="29"/>
                    </a:cubicBezTo>
                    <a:cubicBezTo>
                      <a:pt x="0" y="45"/>
                      <a:pt x="13" y="58"/>
                      <a:pt x="29" y="58"/>
                    </a:cubicBezTo>
                    <a:close/>
                    <a:moveTo>
                      <a:pt x="29" y="18"/>
                    </a:moveTo>
                    <a:cubicBezTo>
                      <a:pt x="35" y="18"/>
                      <a:pt x="40" y="23"/>
                      <a:pt x="40" y="29"/>
                    </a:cubicBezTo>
                    <a:cubicBezTo>
                      <a:pt x="40" y="34"/>
                      <a:pt x="35" y="39"/>
                      <a:pt x="29" y="39"/>
                    </a:cubicBezTo>
                    <a:cubicBezTo>
                      <a:pt x="24" y="39"/>
                      <a:pt x="19" y="34"/>
                      <a:pt x="19" y="29"/>
                    </a:cubicBezTo>
                    <a:cubicBezTo>
                      <a:pt x="19" y="23"/>
                      <a:pt x="24" y="18"/>
                      <a:pt x="29" y="18"/>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61" name="Freeform 110">
                <a:extLst>
                  <a:ext uri="{FF2B5EF4-FFF2-40B4-BE49-F238E27FC236}">
                    <a16:creationId xmlns:a16="http://schemas.microsoft.com/office/drawing/2014/main" id="{87F778DF-6975-7042-9535-264B623900F1}"/>
                  </a:ext>
                </a:extLst>
              </p:cNvPr>
              <p:cNvSpPr>
                <a:spLocks/>
              </p:cNvSpPr>
              <p:nvPr/>
            </p:nvSpPr>
            <p:spPr bwMode="auto">
              <a:xfrm>
                <a:off x="5580064" y="1720851"/>
                <a:ext cx="384175" cy="384175"/>
              </a:xfrm>
              <a:custGeom>
                <a:avLst/>
                <a:gdLst>
                  <a:gd name="T0" fmla="*/ 363 w 386"/>
                  <a:gd name="T1" fmla="*/ 0 h 386"/>
                  <a:gd name="T2" fmla="*/ 351 w 386"/>
                  <a:gd name="T3" fmla="*/ 0 h 386"/>
                  <a:gd name="T4" fmla="*/ 342 w 386"/>
                  <a:gd name="T5" fmla="*/ 10 h 386"/>
                  <a:gd name="T6" fmla="*/ 351 w 386"/>
                  <a:gd name="T7" fmla="*/ 19 h 386"/>
                  <a:gd name="T8" fmla="*/ 363 w 386"/>
                  <a:gd name="T9" fmla="*/ 19 h 386"/>
                  <a:gd name="T10" fmla="*/ 367 w 386"/>
                  <a:gd name="T11" fmla="*/ 23 h 386"/>
                  <a:gd name="T12" fmla="*/ 367 w 386"/>
                  <a:gd name="T13" fmla="*/ 363 h 386"/>
                  <a:gd name="T14" fmla="*/ 363 w 386"/>
                  <a:gd name="T15" fmla="*/ 367 h 386"/>
                  <a:gd name="T16" fmla="*/ 22 w 386"/>
                  <a:gd name="T17" fmla="*/ 367 h 386"/>
                  <a:gd name="T18" fmla="*/ 19 w 386"/>
                  <a:gd name="T19" fmla="*/ 363 h 386"/>
                  <a:gd name="T20" fmla="*/ 19 w 386"/>
                  <a:gd name="T21" fmla="*/ 351 h 386"/>
                  <a:gd name="T22" fmla="*/ 9 w 386"/>
                  <a:gd name="T23" fmla="*/ 342 h 386"/>
                  <a:gd name="T24" fmla="*/ 0 w 386"/>
                  <a:gd name="T25" fmla="*/ 351 h 386"/>
                  <a:gd name="T26" fmla="*/ 0 w 386"/>
                  <a:gd name="T27" fmla="*/ 363 h 386"/>
                  <a:gd name="T28" fmla="*/ 22 w 386"/>
                  <a:gd name="T29" fmla="*/ 386 h 386"/>
                  <a:gd name="T30" fmla="*/ 363 w 386"/>
                  <a:gd name="T31" fmla="*/ 386 h 386"/>
                  <a:gd name="T32" fmla="*/ 386 w 386"/>
                  <a:gd name="T33" fmla="*/ 363 h 386"/>
                  <a:gd name="T34" fmla="*/ 386 w 386"/>
                  <a:gd name="T35" fmla="*/ 23 h 386"/>
                  <a:gd name="T36" fmla="*/ 363 w 386"/>
                  <a:gd name="T3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386">
                    <a:moveTo>
                      <a:pt x="363" y="0"/>
                    </a:moveTo>
                    <a:cubicBezTo>
                      <a:pt x="351" y="0"/>
                      <a:pt x="351" y="0"/>
                      <a:pt x="351" y="0"/>
                    </a:cubicBezTo>
                    <a:cubicBezTo>
                      <a:pt x="346" y="0"/>
                      <a:pt x="342" y="4"/>
                      <a:pt x="342" y="10"/>
                    </a:cubicBezTo>
                    <a:cubicBezTo>
                      <a:pt x="342" y="15"/>
                      <a:pt x="346" y="19"/>
                      <a:pt x="351" y="19"/>
                    </a:cubicBezTo>
                    <a:cubicBezTo>
                      <a:pt x="363" y="19"/>
                      <a:pt x="363" y="19"/>
                      <a:pt x="363" y="19"/>
                    </a:cubicBezTo>
                    <a:cubicBezTo>
                      <a:pt x="365" y="19"/>
                      <a:pt x="367" y="21"/>
                      <a:pt x="367" y="23"/>
                    </a:cubicBezTo>
                    <a:cubicBezTo>
                      <a:pt x="367" y="363"/>
                      <a:pt x="367" y="363"/>
                      <a:pt x="367" y="363"/>
                    </a:cubicBezTo>
                    <a:cubicBezTo>
                      <a:pt x="367" y="365"/>
                      <a:pt x="365" y="367"/>
                      <a:pt x="363" y="367"/>
                    </a:cubicBezTo>
                    <a:cubicBezTo>
                      <a:pt x="22" y="367"/>
                      <a:pt x="22" y="367"/>
                      <a:pt x="22" y="367"/>
                    </a:cubicBezTo>
                    <a:cubicBezTo>
                      <a:pt x="20" y="367"/>
                      <a:pt x="19" y="365"/>
                      <a:pt x="19" y="363"/>
                    </a:cubicBezTo>
                    <a:cubicBezTo>
                      <a:pt x="19" y="351"/>
                      <a:pt x="19" y="351"/>
                      <a:pt x="19" y="351"/>
                    </a:cubicBezTo>
                    <a:cubicBezTo>
                      <a:pt x="19" y="346"/>
                      <a:pt x="15" y="342"/>
                      <a:pt x="9" y="342"/>
                    </a:cubicBezTo>
                    <a:cubicBezTo>
                      <a:pt x="4" y="342"/>
                      <a:pt x="0" y="346"/>
                      <a:pt x="0" y="351"/>
                    </a:cubicBezTo>
                    <a:cubicBezTo>
                      <a:pt x="0" y="363"/>
                      <a:pt x="0" y="363"/>
                      <a:pt x="0" y="363"/>
                    </a:cubicBezTo>
                    <a:cubicBezTo>
                      <a:pt x="0" y="376"/>
                      <a:pt x="10" y="386"/>
                      <a:pt x="22" y="386"/>
                    </a:cubicBezTo>
                    <a:cubicBezTo>
                      <a:pt x="363" y="386"/>
                      <a:pt x="363" y="386"/>
                      <a:pt x="363" y="386"/>
                    </a:cubicBezTo>
                    <a:cubicBezTo>
                      <a:pt x="376" y="386"/>
                      <a:pt x="386" y="376"/>
                      <a:pt x="386" y="363"/>
                    </a:cubicBezTo>
                    <a:cubicBezTo>
                      <a:pt x="386" y="23"/>
                      <a:pt x="386" y="23"/>
                      <a:pt x="386" y="23"/>
                    </a:cubicBezTo>
                    <a:cubicBezTo>
                      <a:pt x="386" y="10"/>
                      <a:pt x="376" y="0"/>
                      <a:pt x="363" y="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grpSp>
      </p:grpSp>
    </p:spTree>
    <p:extLst>
      <p:ext uri="{BB962C8B-B14F-4D97-AF65-F5344CB8AC3E}">
        <p14:creationId xmlns:p14="http://schemas.microsoft.com/office/powerpoint/2010/main" val="7611211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20"/>
                                        </p:tgtEl>
                                        <p:attrNameLst>
                                          <p:attrName>style.visibility</p:attrName>
                                        </p:attrNameLst>
                                      </p:cBhvr>
                                      <p:to>
                                        <p:strVal val="visible"/>
                                      </p:to>
                                    </p:set>
                                    <p:anim calcmode="lin" valueType="num">
                                      <p:cBhvr>
                                        <p:cTn id="13" dur="250" fill="hold"/>
                                        <p:tgtEl>
                                          <p:spTgt spid="20"/>
                                        </p:tgtEl>
                                        <p:attrNameLst>
                                          <p:attrName>ppt_w</p:attrName>
                                        </p:attrNameLst>
                                      </p:cBhvr>
                                      <p:tavLst>
                                        <p:tav tm="0">
                                          <p:val>
                                            <p:fltVal val="0"/>
                                          </p:val>
                                        </p:tav>
                                        <p:tav tm="100000">
                                          <p:val>
                                            <p:strVal val="#ppt_w"/>
                                          </p:val>
                                        </p:tav>
                                      </p:tavLst>
                                    </p:anim>
                                    <p:anim calcmode="lin" valueType="num">
                                      <p:cBhvr>
                                        <p:cTn id="14" dur="250" fill="hold"/>
                                        <p:tgtEl>
                                          <p:spTgt spid="20"/>
                                        </p:tgtEl>
                                        <p:attrNameLst>
                                          <p:attrName>ppt_h</p:attrName>
                                        </p:attrNameLst>
                                      </p:cBhvr>
                                      <p:tavLst>
                                        <p:tav tm="0">
                                          <p:val>
                                            <p:fltVal val="0"/>
                                          </p:val>
                                        </p:tav>
                                        <p:tav tm="100000">
                                          <p:val>
                                            <p:strVal val="#ppt_h"/>
                                          </p:val>
                                        </p:tav>
                                      </p:tavLst>
                                    </p:anim>
                                    <p:animEffect transition="in" filter="fade">
                                      <p:cBhvr>
                                        <p:cTn id="15" dur="250"/>
                                        <p:tgtEl>
                                          <p:spTgt spid="20"/>
                                        </p:tgtEl>
                                      </p:cBhvr>
                                    </p:animEffect>
                                  </p:childTnLst>
                                </p:cTn>
                              </p:par>
                            </p:childTnLst>
                          </p:cTn>
                        </p:par>
                        <p:par>
                          <p:cTn id="16" fill="hold">
                            <p:stCondLst>
                              <p:cond delay="1000"/>
                            </p:stCondLst>
                            <p:childTnLst>
                              <p:par>
                                <p:cTn id="17" presetID="53" presetClass="entr" presetSubtype="16" fill="hold" nodeType="after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p:cTn id="19" dur="250" fill="hold"/>
                                        <p:tgtEl>
                                          <p:spTgt spid="27"/>
                                        </p:tgtEl>
                                        <p:attrNameLst>
                                          <p:attrName>ppt_w</p:attrName>
                                        </p:attrNameLst>
                                      </p:cBhvr>
                                      <p:tavLst>
                                        <p:tav tm="0">
                                          <p:val>
                                            <p:fltVal val="0"/>
                                          </p:val>
                                        </p:tav>
                                        <p:tav tm="100000">
                                          <p:val>
                                            <p:strVal val="#ppt_w"/>
                                          </p:val>
                                        </p:tav>
                                      </p:tavLst>
                                    </p:anim>
                                    <p:anim calcmode="lin" valueType="num">
                                      <p:cBhvr>
                                        <p:cTn id="20" dur="250" fill="hold"/>
                                        <p:tgtEl>
                                          <p:spTgt spid="27"/>
                                        </p:tgtEl>
                                        <p:attrNameLst>
                                          <p:attrName>ppt_h</p:attrName>
                                        </p:attrNameLst>
                                      </p:cBhvr>
                                      <p:tavLst>
                                        <p:tav tm="0">
                                          <p:val>
                                            <p:fltVal val="0"/>
                                          </p:val>
                                        </p:tav>
                                        <p:tav tm="100000">
                                          <p:val>
                                            <p:strVal val="#ppt_h"/>
                                          </p:val>
                                        </p:tav>
                                      </p:tavLst>
                                    </p:anim>
                                    <p:animEffect transition="in" filter="fade">
                                      <p:cBhvr>
                                        <p:cTn id="21" dur="250"/>
                                        <p:tgtEl>
                                          <p:spTgt spid="27"/>
                                        </p:tgtEl>
                                      </p:cBhvr>
                                    </p:animEffect>
                                  </p:childTnLst>
                                </p:cTn>
                              </p:par>
                            </p:childTnLst>
                          </p:cTn>
                        </p:par>
                        <p:par>
                          <p:cTn id="22" fill="hold">
                            <p:stCondLst>
                              <p:cond delay="1500"/>
                            </p:stCondLst>
                            <p:childTnLst>
                              <p:par>
                                <p:cTn id="23" presetID="53" presetClass="entr" presetSubtype="16" fill="hold" nodeType="afterEffect">
                                  <p:stCondLst>
                                    <p:cond delay="250"/>
                                  </p:stCondLst>
                                  <p:childTnLst>
                                    <p:set>
                                      <p:cBhvr>
                                        <p:cTn id="24" dur="1" fill="hold">
                                          <p:stCondLst>
                                            <p:cond delay="0"/>
                                          </p:stCondLst>
                                        </p:cTn>
                                        <p:tgtEl>
                                          <p:spTgt spid="35"/>
                                        </p:tgtEl>
                                        <p:attrNameLst>
                                          <p:attrName>style.visibility</p:attrName>
                                        </p:attrNameLst>
                                      </p:cBhvr>
                                      <p:to>
                                        <p:strVal val="visible"/>
                                      </p:to>
                                    </p:set>
                                    <p:anim calcmode="lin" valueType="num">
                                      <p:cBhvr>
                                        <p:cTn id="25" dur="250" fill="hold"/>
                                        <p:tgtEl>
                                          <p:spTgt spid="35"/>
                                        </p:tgtEl>
                                        <p:attrNameLst>
                                          <p:attrName>ppt_w</p:attrName>
                                        </p:attrNameLst>
                                      </p:cBhvr>
                                      <p:tavLst>
                                        <p:tav tm="0">
                                          <p:val>
                                            <p:fltVal val="0"/>
                                          </p:val>
                                        </p:tav>
                                        <p:tav tm="100000">
                                          <p:val>
                                            <p:strVal val="#ppt_w"/>
                                          </p:val>
                                        </p:tav>
                                      </p:tavLst>
                                    </p:anim>
                                    <p:anim calcmode="lin" valueType="num">
                                      <p:cBhvr>
                                        <p:cTn id="26" dur="250" fill="hold"/>
                                        <p:tgtEl>
                                          <p:spTgt spid="35"/>
                                        </p:tgtEl>
                                        <p:attrNameLst>
                                          <p:attrName>ppt_h</p:attrName>
                                        </p:attrNameLst>
                                      </p:cBhvr>
                                      <p:tavLst>
                                        <p:tav tm="0">
                                          <p:val>
                                            <p:fltVal val="0"/>
                                          </p:val>
                                        </p:tav>
                                        <p:tav tm="100000">
                                          <p:val>
                                            <p:strVal val="#ppt_h"/>
                                          </p:val>
                                        </p:tav>
                                      </p:tavLst>
                                    </p:anim>
                                    <p:animEffect transition="in" filter="fade">
                                      <p:cBhvr>
                                        <p:cTn id="27" dur="250"/>
                                        <p:tgtEl>
                                          <p:spTgt spid="35"/>
                                        </p:tgtEl>
                                      </p:cBhvr>
                                    </p:animEffect>
                                  </p:childTnLst>
                                </p:cTn>
                              </p:par>
                            </p:childTnLst>
                          </p:cTn>
                        </p:par>
                        <p:par>
                          <p:cTn id="28" fill="hold">
                            <p:stCondLst>
                              <p:cond delay="2000"/>
                            </p:stCondLst>
                            <p:childTnLst>
                              <p:par>
                                <p:cTn id="29" presetID="53" presetClass="entr" presetSubtype="16" fill="hold" nodeType="afterEffect">
                                  <p:stCondLst>
                                    <p:cond delay="250"/>
                                  </p:stCondLst>
                                  <p:childTnLst>
                                    <p:set>
                                      <p:cBhvr>
                                        <p:cTn id="30" dur="1" fill="hold">
                                          <p:stCondLst>
                                            <p:cond delay="0"/>
                                          </p:stCondLst>
                                        </p:cTn>
                                        <p:tgtEl>
                                          <p:spTgt spid="52"/>
                                        </p:tgtEl>
                                        <p:attrNameLst>
                                          <p:attrName>style.visibility</p:attrName>
                                        </p:attrNameLst>
                                      </p:cBhvr>
                                      <p:to>
                                        <p:strVal val="visible"/>
                                      </p:to>
                                    </p:set>
                                    <p:anim calcmode="lin" valueType="num">
                                      <p:cBhvr>
                                        <p:cTn id="31" dur="250" fill="hold"/>
                                        <p:tgtEl>
                                          <p:spTgt spid="52"/>
                                        </p:tgtEl>
                                        <p:attrNameLst>
                                          <p:attrName>ppt_w</p:attrName>
                                        </p:attrNameLst>
                                      </p:cBhvr>
                                      <p:tavLst>
                                        <p:tav tm="0">
                                          <p:val>
                                            <p:fltVal val="0"/>
                                          </p:val>
                                        </p:tav>
                                        <p:tav tm="100000">
                                          <p:val>
                                            <p:strVal val="#ppt_w"/>
                                          </p:val>
                                        </p:tav>
                                      </p:tavLst>
                                    </p:anim>
                                    <p:anim calcmode="lin" valueType="num">
                                      <p:cBhvr>
                                        <p:cTn id="32" dur="250" fill="hold"/>
                                        <p:tgtEl>
                                          <p:spTgt spid="52"/>
                                        </p:tgtEl>
                                        <p:attrNameLst>
                                          <p:attrName>ppt_h</p:attrName>
                                        </p:attrNameLst>
                                      </p:cBhvr>
                                      <p:tavLst>
                                        <p:tav tm="0">
                                          <p:val>
                                            <p:fltVal val="0"/>
                                          </p:val>
                                        </p:tav>
                                        <p:tav tm="100000">
                                          <p:val>
                                            <p:strVal val="#ppt_h"/>
                                          </p:val>
                                        </p:tav>
                                      </p:tavLst>
                                    </p:anim>
                                    <p:animEffect transition="in" filter="fade">
                                      <p:cBhvr>
                                        <p:cTn id="33" dur="250"/>
                                        <p:tgtEl>
                                          <p:spTgt spid="52"/>
                                        </p:tgtEl>
                                      </p:cBhvr>
                                    </p:animEffect>
                                  </p:childTnLst>
                                </p:cTn>
                              </p:par>
                            </p:childTnLst>
                          </p:cTn>
                        </p:par>
                        <p:par>
                          <p:cTn id="34" fill="hold">
                            <p:stCondLst>
                              <p:cond delay="2500"/>
                            </p:stCondLst>
                            <p:childTnLst>
                              <p:par>
                                <p:cTn id="35" presetID="53" presetClass="entr" presetSubtype="16" fill="hold" nodeType="afterEffect">
                                  <p:stCondLst>
                                    <p:cond delay="250"/>
                                  </p:stCondLst>
                                  <p:childTnLst>
                                    <p:set>
                                      <p:cBhvr>
                                        <p:cTn id="36" dur="1" fill="hold">
                                          <p:stCondLst>
                                            <p:cond delay="0"/>
                                          </p:stCondLst>
                                        </p:cTn>
                                        <p:tgtEl>
                                          <p:spTgt spid="56"/>
                                        </p:tgtEl>
                                        <p:attrNameLst>
                                          <p:attrName>style.visibility</p:attrName>
                                        </p:attrNameLst>
                                      </p:cBhvr>
                                      <p:to>
                                        <p:strVal val="visible"/>
                                      </p:to>
                                    </p:set>
                                    <p:anim calcmode="lin" valueType="num">
                                      <p:cBhvr>
                                        <p:cTn id="37" dur="250" fill="hold"/>
                                        <p:tgtEl>
                                          <p:spTgt spid="56"/>
                                        </p:tgtEl>
                                        <p:attrNameLst>
                                          <p:attrName>ppt_w</p:attrName>
                                        </p:attrNameLst>
                                      </p:cBhvr>
                                      <p:tavLst>
                                        <p:tav tm="0">
                                          <p:val>
                                            <p:fltVal val="0"/>
                                          </p:val>
                                        </p:tav>
                                        <p:tav tm="100000">
                                          <p:val>
                                            <p:strVal val="#ppt_w"/>
                                          </p:val>
                                        </p:tav>
                                      </p:tavLst>
                                    </p:anim>
                                    <p:anim calcmode="lin" valueType="num">
                                      <p:cBhvr>
                                        <p:cTn id="38" dur="250" fill="hold"/>
                                        <p:tgtEl>
                                          <p:spTgt spid="56"/>
                                        </p:tgtEl>
                                        <p:attrNameLst>
                                          <p:attrName>ppt_h</p:attrName>
                                        </p:attrNameLst>
                                      </p:cBhvr>
                                      <p:tavLst>
                                        <p:tav tm="0">
                                          <p:val>
                                            <p:fltVal val="0"/>
                                          </p:val>
                                        </p:tav>
                                        <p:tav tm="100000">
                                          <p:val>
                                            <p:strVal val="#ppt_h"/>
                                          </p:val>
                                        </p:tav>
                                      </p:tavLst>
                                    </p:anim>
                                    <p:animEffect transition="in" filter="fade">
                                      <p:cBhvr>
                                        <p:cTn id="39"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78BFA71-B0DC-304C-A2B7-C45847235B9A}"/>
              </a:ext>
            </a:extLst>
          </p:cNvPr>
          <p:cNvSpPr>
            <a:spLocks noGrp="1"/>
          </p:cNvSpPr>
          <p:nvPr>
            <p:ph type="title"/>
          </p:nvPr>
        </p:nvSpPr>
        <p:spPr>
          <a:xfrm>
            <a:off x="640079" y="2053641"/>
            <a:ext cx="3669161" cy="2760098"/>
          </a:xfrm>
        </p:spPr>
        <p:txBody>
          <a:bodyPr>
            <a:normAutofit/>
          </a:bodyPr>
          <a:lstStyle/>
          <a:p>
            <a:r>
              <a:rPr lang="en-US" sz="2400" i="1">
                <a:solidFill>
                  <a:srgbClr val="FFFFFF"/>
                </a:solidFill>
              </a:rPr>
              <a:t>Review the Problem</a:t>
            </a:r>
            <a:r>
              <a:rPr lang="en-US" sz="2400">
                <a:solidFill>
                  <a:srgbClr val="FFFFFF"/>
                </a:solidFill>
              </a:rPr>
              <a:t>:</a:t>
            </a:r>
            <a:br>
              <a:rPr lang="en-US" sz="2400">
                <a:solidFill>
                  <a:srgbClr val="FFFFFF"/>
                </a:solidFill>
              </a:rPr>
            </a:br>
            <a:br>
              <a:rPr lang="en-US" sz="2400">
                <a:solidFill>
                  <a:srgbClr val="FFFFFF"/>
                </a:solidFill>
              </a:rPr>
            </a:br>
            <a:r>
              <a:rPr lang="en-US" sz="2400">
                <a:solidFill>
                  <a:srgbClr val="FFFFFF"/>
                </a:solidFill>
              </a:rPr>
              <a:t> Surgery has been a long-ignored gateway to persistent opioid use, dependence and addiction</a:t>
            </a:r>
          </a:p>
        </p:txBody>
      </p:sp>
      <p:sp>
        <p:nvSpPr>
          <p:cNvPr id="3" name="Content Placeholder 2">
            <a:extLst>
              <a:ext uri="{FF2B5EF4-FFF2-40B4-BE49-F238E27FC236}">
                <a16:creationId xmlns:a16="http://schemas.microsoft.com/office/drawing/2014/main" id="{2B8B9ABF-C800-AD4F-B933-B37CE33F533C}"/>
              </a:ext>
            </a:extLst>
          </p:cNvPr>
          <p:cNvSpPr>
            <a:spLocks noGrp="1"/>
          </p:cNvSpPr>
          <p:nvPr>
            <p:ph idx="1"/>
          </p:nvPr>
        </p:nvSpPr>
        <p:spPr>
          <a:xfrm>
            <a:off x="6090574" y="801866"/>
            <a:ext cx="5306084" cy="5230634"/>
          </a:xfrm>
        </p:spPr>
        <p:txBody>
          <a:bodyPr anchor="ctr">
            <a:normAutofit/>
          </a:bodyPr>
          <a:lstStyle/>
          <a:p>
            <a:r>
              <a:rPr lang="en-US" sz="2200" dirty="0">
                <a:solidFill>
                  <a:schemeClr val="accent1">
                    <a:lumMod val="50000"/>
                  </a:schemeClr>
                </a:solidFill>
              </a:rPr>
              <a:t>Surgery is frequently the first-time patients are exposed to opioids</a:t>
            </a:r>
          </a:p>
          <a:p>
            <a:r>
              <a:rPr lang="en-US" sz="2200" dirty="0">
                <a:solidFill>
                  <a:schemeClr val="accent1">
                    <a:lumMod val="50000"/>
                  </a:schemeClr>
                </a:solidFill>
              </a:rPr>
              <a:t>The role of opioids in treating postsurgical pain has been overlooked as a contributing factor to the opioid epidemic </a:t>
            </a:r>
          </a:p>
          <a:p>
            <a:r>
              <a:rPr lang="en-US" sz="2200" dirty="0">
                <a:solidFill>
                  <a:schemeClr val="accent1">
                    <a:lumMod val="50000"/>
                  </a:schemeClr>
                </a:solidFill>
              </a:rPr>
              <a:t>Nearly 4.7-12% of surgical patients in 2017 continued to take opioids three to six months following surgery  with as high as 17% for patients undergoing certain surgeries. </a:t>
            </a:r>
          </a:p>
          <a:p>
            <a:r>
              <a:rPr lang="en-US" sz="2200" dirty="0">
                <a:solidFill>
                  <a:schemeClr val="accent1">
                    <a:lumMod val="50000"/>
                  </a:schemeClr>
                </a:solidFill>
              </a:rPr>
              <a:t>Clinicians treating surgical pain need the tools and resources to make evidence-based prescribing decisions that will adequately treat patients’ pain while minimizing opioid risks</a:t>
            </a:r>
          </a:p>
          <a:p>
            <a:endParaRPr lang="en-US" sz="2200" dirty="0">
              <a:solidFill>
                <a:srgbClr val="000000"/>
              </a:solidFill>
            </a:endParaRPr>
          </a:p>
        </p:txBody>
      </p:sp>
    </p:spTree>
    <p:extLst>
      <p:ext uri="{BB962C8B-B14F-4D97-AF65-F5344CB8AC3E}">
        <p14:creationId xmlns:p14="http://schemas.microsoft.com/office/powerpoint/2010/main" val="197337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F6BB02E0-0EBB-BD40-99FD-8A30E6C96A08}"/>
              </a:ext>
            </a:extLst>
          </p:cNvPr>
          <p:cNvSpPr>
            <a:spLocks noGrp="1"/>
          </p:cNvSpPr>
          <p:nvPr>
            <p:ph type="title"/>
          </p:nvPr>
        </p:nvSpPr>
        <p:spPr>
          <a:xfrm>
            <a:off x="640080" y="1243013"/>
            <a:ext cx="3855720" cy="4371974"/>
          </a:xfrm>
        </p:spPr>
        <p:txBody>
          <a:bodyPr>
            <a:normAutofit/>
          </a:bodyPr>
          <a:lstStyle/>
          <a:p>
            <a:r>
              <a:rPr lang="en-US">
                <a:solidFill>
                  <a:srgbClr val="FFFFFF"/>
                </a:solidFill>
              </a:rPr>
              <a:t>Surgical Opioids; Available Knowledge</a:t>
            </a:r>
          </a:p>
        </p:txBody>
      </p:sp>
      <p:sp>
        <p:nvSpPr>
          <p:cNvPr id="27" name="Rectangle 26">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F1E9C5-33F1-7740-9AC4-D44138B9A588}"/>
              </a:ext>
            </a:extLst>
          </p:cNvPr>
          <p:cNvSpPr>
            <a:spLocks noGrp="1"/>
          </p:cNvSpPr>
          <p:nvPr>
            <p:ph idx="1"/>
          </p:nvPr>
        </p:nvSpPr>
        <p:spPr>
          <a:xfrm>
            <a:off x="6172200" y="804672"/>
            <a:ext cx="5221224" cy="5230368"/>
          </a:xfrm>
        </p:spPr>
        <p:txBody>
          <a:bodyPr anchor="ctr">
            <a:normAutofit/>
          </a:bodyPr>
          <a:lstStyle/>
          <a:p>
            <a:r>
              <a:rPr lang="en-US" sz="2400" dirty="0">
                <a:solidFill>
                  <a:schemeClr val="accent1">
                    <a:lumMod val="50000"/>
                  </a:schemeClr>
                </a:solidFill>
              </a:rPr>
              <a:t>80% of surgical patients in the United States receive opioids </a:t>
            </a:r>
          </a:p>
          <a:p>
            <a:r>
              <a:rPr lang="en-US" sz="2400" dirty="0">
                <a:solidFill>
                  <a:schemeClr val="accent1">
                    <a:lumMod val="50000"/>
                  </a:schemeClr>
                </a:solidFill>
              </a:rPr>
              <a:t>Opioids provide effective analgesia &amp; rapid onset of action </a:t>
            </a:r>
          </a:p>
        </p:txBody>
      </p:sp>
    </p:spTree>
    <p:extLst>
      <p:ext uri="{BB962C8B-B14F-4D97-AF65-F5344CB8AC3E}">
        <p14:creationId xmlns:p14="http://schemas.microsoft.com/office/powerpoint/2010/main" val="237127275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984DAE26-7A22-DC4D-A7B3-A46349E77FE7}"/>
              </a:ext>
            </a:extLst>
          </p:cNvPr>
          <p:cNvPicPr>
            <a:picLocks noChangeAspect="1"/>
          </p:cNvPicPr>
          <p:nvPr/>
        </p:nvPicPr>
        <p:blipFill rotWithShape="1">
          <a:blip r:embed="rId3"/>
          <a:srcRect t="10074" r="9092" b="31311"/>
          <a:stretch/>
        </p:blipFill>
        <p:spPr>
          <a:xfrm>
            <a:off x="3809238" y="0"/>
            <a:ext cx="8668512" cy="6857990"/>
          </a:xfrm>
          <a:prstGeom prst="rect">
            <a:avLst/>
          </a:prstGeom>
        </p:spPr>
      </p:pic>
      <p:sp>
        <p:nvSpPr>
          <p:cNvPr id="17" name="Rectangle 1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BE146E-F54B-5847-874E-9EA9D4320122}"/>
              </a:ext>
            </a:extLst>
          </p:cNvPr>
          <p:cNvSpPr>
            <a:spLocks noGrp="1"/>
          </p:cNvSpPr>
          <p:nvPr>
            <p:ph type="title"/>
          </p:nvPr>
        </p:nvSpPr>
        <p:spPr>
          <a:xfrm>
            <a:off x="371094" y="1161288"/>
            <a:ext cx="3438144" cy="1124712"/>
          </a:xfrm>
        </p:spPr>
        <p:txBody>
          <a:bodyPr anchor="b">
            <a:normAutofit/>
          </a:bodyPr>
          <a:lstStyle/>
          <a:p>
            <a:r>
              <a:rPr lang="en-US" sz="2800" dirty="0">
                <a:solidFill>
                  <a:srgbClr val="00B0F0"/>
                </a:solidFill>
              </a:rPr>
              <a:t>Opioid Overuse by Physicians</a:t>
            </a:r>
          </a:p>
        </p:txBody>
      </p:sp>
      <p:sp>
        <p:nvSpPr>
          <p:cNvPr id="19" name="Rectangle 1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D238A3-29BD-8A4D-A79A-F4E5AE72A571}"/>
              </a:ext>
            </a:extLst>
          </p:cNvPr>
          <p:cNvSpPr>
            <a:spLocks noGrp="1"/>
          </p:cNvSpPr>
          <p:nvPr>
            <p:ph idx="1"/>
          </p:nvPr>
        </p:nvSpPr>
        <p:spPr>
          <a:xfrm>
            <a:off x="371093" y="2718054"/>
            <a:ext cx="4851538" cy="3831160"/>
          </a:xfrm>
        </p:spPr>
        <p:txBody>
          <a:bodyPr anchor="t">
            <a:normAutofit fontScale="92500" lnSpcReduction="10000"/>
          </a:bodyPr>
          <a:lstStyle/>
          <a:p>
            <a:pPr marL="0" indent="0">
              <a:buNone/>
            </a:pPr>
            <a:r>
              <a:rPr lang="en-US" sz="2400" dirty="0">
                <a:solidFill>
                  <a:schemeClr val="accent1">
                    <a:lumMod val="50000"/>
                  </a:schemeClr>
                </a:solidFill>
              </a:rPr>
              <a:t>Physicians have been widely misled by the message “there is no risk of addiction as long as opiates are used to treat pain” largely diffused in the ‘80s &amp; ‘90s</a:t>
            </a:r>
          </a:p>
          <a:p>
            <a:r>
              <a:rPr lang="en-US" sz="2400" dirty="0">
                <a:solidFill>
                  <a:schemeClr val="accent1">
                    <a:lumMod val="50000"/>
                  </a:schemeClr>
                </a:solidFill>
              </a:rPr>
              <a:t>1980 Porter &amp; </a:t>
            </a:r>
            <a:r>
              <a:rPr lang="en-US" sz="2400" dirty="0" err="1">
                <a:solidFill>
                  <a:schemeClr val="accent1">
                    <a:lumMod val="50000"/>
                  </a:schemeClr>
                </a:solidFill>
              </a:rPr>
              <a:t>Jick</a:t>
            </a:r>
            <a:r>
              <a:rPr lang="en-US" sz="2400" dirty="0">
                <a:solidFill>
                  <a:schemeClr val="accent1">
                    <a:lumMod val="50000"/>
                  </a:schemeClr>
                </a:solidFill>
              </a:rPr>
              <a:t> letter to NEJM</a:t>
            </a:r>
          </a:p>
          <a:p>
            <a:r>
              <a:rPr lang="en-US" sz="2400" dirty="0">
                <a:solidFill>
                  <a:schemeClr val="accent1">
                    <a:lumMod val="50000"/>
                  </a:schemeClr>
                </a:solidFill>
              </a:rPr>
              <a:t>Boston Hospital data, addiction at discharge was fractional</a:t>
            </a:r>
          </a:p>
          <a:p>
            <a:r>
              <a:rPr lang="en-US" sz="2400" dirty="0">
                <a:solidFill>
                  <a:schemeClr val="accent1">
                    <a:lumMod val="50000"/>
                  </a:schemeClr>
                </a:solidFill>
              </a:rPr>
              <a:t>No follow up</a:t>
            </a:r>
          </a:p>
          <a:p>
            <a:r>
              <a:rPr lang="en-US" sz="2400" dirty="0">
                <a:solidFill>
                  <a:schemeClr val="accent1">
                    <a:lumMod val="50000"/>
                  </a:schemeClr>
                </a:solidFill>
              </a:rPr>
              <a:t>Billed as “landmark Study” at Purdue launch of OxyContin</a:t>
            </a:r>
          </a:p>
          <a:p>
            <a:pPr marL="0" indent="0">
              <a:buNone/>
            </a:pPr>
            <a:endParaRPr lang="en-US" sz="2400" dirty="0">
              <a:solidFill>
                <a:schemeClr val="accent1">
                  <a:lumMod val="50000"/>
                </a:schemeClr>
              </a:solidFill>
            </a:endParaRPr>
          </a:p>
        </p:txBody>
      </p:sp>
    </p:spTree>
    <p:extLst>
      <p:ext uri="{BB962C8B-B14F-4D97-AF65-F5344CB8AC3E}">
        <p14:creationId xmlns:p14="http://schemas.microsoft.com/office/powerpoint/2010/main" val="252364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3899A43A-81FF-5643-B4DD-34EED386A802}"/>
              </a:ext>
            </a:extLst>
          </p:cNvPr>
          <p:cNvSpPr>
            <a:spLocks noGrp="1"/>
          </p:cNvSpPr>
          <p:nvPr>
            <p:ph type="title"/>
          </p:nvPr>
        </p:nvSpPr>
        <p:spPr>
          <a:xfrm>
            <a:off x="640080" y="1243013"/>
            <a:ext cx="3855720" cy="4371974"/>
          </a:xfrm>
        </p:spPr>
        <p:txBody>
          <a:bodyPr>
            <a:normAutofit/>
          </a:bodyPr>
          <a:lstStyle/>
          <a:p>
            <a:r>
              <a:rPr lang="en-US" dirty="0">
                <a:solidFill>
                  <a:srgbClr val="FFFFFF"/>
                </a:solidFill>
              </a:rPr>
              <a:t>Movement away from perioperative opioid use; a necessary paradigm shift</a:t>
            </a:r>
          </a:p>
        </p:txBody>
      </p:sp>
      <p:sp>
        <p:nvSpPr>
          <p:cNvPr id="19" name="Rectangle 18">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40C8C2-D1DC-E04E-94CB-AA1189216916}"/>
              </a:ext>
            </a:extLst>
          </p:cNvPr>
          <p:cNvSpPr>
            <a:spLocks noGrp="1"/>
          </p:cNvSpPr>
          <p:nvPr>
            <p:ph idx="1"/>
          </p:nvPr>
        </p:nvSpPr>
        <p:spPr>
          <a:xfrm>
            <a:off x="6172200" y="804672"/>
            <a:ext cx="5391150" cy="5230368"/>
          </a:xfrm>
        </p:spPr>
        <p:txBody>
          <a:bodyPr anchor="ctr">
            <a:normAutofit/>
          </a:bodyPr>
          <a:lstStyle/>
          <a:p>
            <a:r>
              <a:rPr lang="en-US" sz="2400" dirty="0">
                <a:solidFill>
                  <a:srgbClr val="000000"/>
                </a:solidFill>
              </a:rPr>
              <a:t>Opioids have short &amp; long term associated adverse events</a:t>
            </a:r>
          </a:p>
          <a:p>
            <a:r>
              <a:rPr lang="en-US" sz="2400" dirty="0">
                <a:solidFill>
                  <a:srgbClr val="000000"/>
                </a:solidFill>
              </a:rPr>
              <a:t>Perioperative opioid prescription is an independent risk factor for chronic opioid use </a:t>
            </a:r>
          </a:p>
          <a:p>
            <a:r>
              <a:rPr lang="en-US" sz="2400" dirty="0">
                <a:solidFill>
                  <a:srgbClr val="000000"/>
                </a:solidFill>
              </a:rPr>
              <a:t>Reserve opioids for rescue analgesia </a:t>
            </a:r>
          </a:p>
          <a:p>
            <a:r>
              <a:rPr lang="en-US" sz="2400" dirty="0">
                <a:solidFill>
                  <a:srgbClr val="000000"/>
                </a:solidFill>
              </a:rPr>
              <a:t>Perioperative opioid sparing strategies</a:t>
            </a:r>
          </a:p>
          <a:p>
            <a:pPr lvl="1"/>
            <a:r>
              <a:rPr lang="en-US" sz="2000" dirty="0">
                <a:solidFill>
                  <a:srgbClr val="000000"/>
                </a:solidFill>
              </a:rPr>
              <a:t>regional anesthesia &amp; </a:t>
            </a:r>
          </a:p>
          <a:p>
            <a:pPr lvl="1"/>
            <a:r>
              <a:rPr lang="en-US" sz="2000" dirty="0">
                <a:solidFill>
                  <a:srgbClr val="000000"/>
                </a:solidFill>
              </a:rPr>
              <a:t>non-opioid pain management </a:t>
            </a:r>
          </a:p>
          <a:p>
            <a:r>
              <a:rPr lang="en-US" sz="2400" dirty="0">
                <a:solidFill>
                  <a:srgbClr val="000000"/>
                </a:solidFill>
              </a:rPr>
              <a:t>Opioid free anesthesia (OFA): combining opioid-sparing strategies to eliminate opioid usage.</a:t>
            </a:r>
          </a:p>
        </p:txBody>
      </p:sp>
    </p:spTree>
    <p:extLst>
      <p:ext uri="{BB962C8B-B14F-4D97-AF65-F5344CB8AC3E}">
        <p14:creationId xmlns:p14="http://schemas.microsoft.com/office/powerpoint/2010/main" val="3811381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21243</TotalTime>
  <Words>1704</Words>
  <Application>Microsoft Macintosh PowerPoint</Application>
  <PresentationFormat>Widescreen</PresentationFormat>
  <Paragraphs>195</Paragraphs>
  <Slides>33</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Calibri Light</vt:lpstr>
      <vt:lpstr>Helvetica Neue Medium</vt:lpstr>
      <vt:lpstr>Myriad Pro Cond</vt:lpstr>
      <vt:lpstr>Wingdings</vt:lpstr>
      <vt:lpstr>Office Theme</vt:lpstr>
      <vt:lpstr>1_Office Theme</vt:lpstr>
      <vt:lpstr>2_Office Theme</vt:lpstr>
      <vt:lpstr>PowerPoint Presentation</vt:lpstr>
      <vt:lpstr>Closing a Silent Gateway to Opioid Use &amp; Dependence</vt:lpstr>
      <vt:lpstr>PowerPoint Presentation</vt:lpstr>
      <vt:lpstr>PowerPoint Presentation</vt:lpstr>
      <vt:lpstr>PowerPoint Presentation</vt:lpstr>
      <vt:lpstr>Review the Problem:   Surgery has been a long-ignored gateway to persistent opioid use, dependence and addiction</vt:lpstr>
      <vt:lpstr>Surgical Opioids; Available Knowledge</vt:lpstr>
      <vt:lpstr>Opioid Overuse by Physicians</vt:lpstr>
      <vt:lpstr>Movement away from perioperative opioid use; a necessary paradigm shift</vt:lpstr>
      <vt:lpstr>Reported Short Term Opioid Side Effects </vt:lpstr>
      <vt:lpstr>Less attention is paid to harm by short-term opioid use in hospitals</vt:lpstr>
      <vt:lpstr>PowerPoint Presentation</vt:lpstr>
      <vt:lpstr>PowerPoint Presentation</vt:lpstr>
      <vt:lpstr>How do we get there?</vt:lpstr>
      <vt:lpstr>Pain Pathways are very complex!!</vt:lpstr>
      <vt:lpstr>Simplify to 5 main pathways</vt:lpstr>
      <vt:lpstr>Multimodal Analgesia</vt:lpstr>
      <vt:lpstr>Ways to treat pain:  Sometimes one drug works alone but is often insufficient </vt:lpstr>
      <vt:lpstr>Ways to treat pain: </vt:lpstr>
      <vt:lpstr>Ways to treat pain: </vt:lpstr>
      <vt:lpstr>Why not mono-therapy?  One big drug after big pain?</vt:lpstr>
      <vt:lpstr>Sometimes you see something you don’t want to see</vt:lpstr>
      <vt:lpstr>‘New paradigm in analgesia management’ ‘The rising tide of opioid use and abuse: Role of Anesthesiologist’. Perioper Med 2018 Jul 3;7:16</vt:lpstr>
      <vt:lpstr>Enhanced Recovery After Surgery; ERAS</vt:lpstr>
      <vt:lpstr>PowerPoint Presentation</vt:lpstr>
      <vt:lpstr>PowerPoint Presentation</vt:lpstr>
      <vt:lpstr>PowerPoint Presentation</vt:lpstr>
      <vt:lpstr>PowerPoint Presentation</vt:lpstr>
      <vt:lpstr>PowerPoint Presentation</vt:lpstr>
      <vt:lpstr>Obstacles</vt:lpstr>
      <vt:lpstr>This is the Team!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Riega</dc:creator>
  <cp:lastModifiedBy>Sam Riega</cp:lastModifiedBy>
  <cp:revision>48</cp:revision>
  <dcterms:created xsi:type="dcterms:W3CDTF">2020-11-23T16:52:19Z</dcterms:created>
  <dcterms:modified xsi:type="dcterms:W3CDTF">2021-01-08T18:18:42Z</dcterms:modified>
</cp:coreProperties>
</file>