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70" r:id="rId15"/>
    <p:sldId id="269" r:id="rId16"/>
    <p:sldId id="271" r:id="rId17"/>
    <p:sldId id="272" r:id="rId18"/>
    <p:sldId id="273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336357-5E61-448C-BD11-6EF17E63A79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9C4A75-80DA-4E4E-AEAB-3871BCD90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4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9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2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3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9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2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689E-D41C-42DF-A9A2-24789C11082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45CA-EDF1-419E-A45A-4A87D119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Depression: How do Meds Fit 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Anthony Peterson, </a:t>
            </a:r>
            <a:r>
              <a:rPr lang="en-US" dirty="0" err="1" smtClean="0"/>
              <a:t>PharmD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4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Multiple Indications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SS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74" y="1259691"/>
            <a:ext cx="3550507" cy="53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1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SNRIs(Serotonin/Norepinephrine Reuptake Inhibitors)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Works to increase both serotonin and norepinephrine available</a:t>
            </a:r>
          </a:p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Duloxetine(Cymbalta)-Also approved for neuropathy and other pain issue</a:t>
            </a:r>
          </a:p>
          <a:p>
            <a:pPr lvl="1"/>
            <a:r>
              <a:rPr lang="en-US" dirty="0" smtClean="0"/>
              <a:t>Venlafaxine(Effexor)</a:t>
            </a:r>
          </a:p>
          <a:p>
            <a:pPr lvl="1"/>
            <a:r>
              <a:rPr lang="en-US" dirty="0" err="1" smtClean="0"/>
              <a:t>Desvenlafaxine</a:t>
            </a:r>
            <a:r>
              <a:rPr lang="en-US" dirty="0" smtClean="0"/>
              <a:t>(</a:t>
            </a:r>
            <a:r>
              <a:rPr lang="en-US" dirty="0" err="1" smtClean="0"/>
              <a:t>Pristiq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Milnacipran</a:t>
            </a:r>
            <a:r>
              <a:rPr lang="en-US" dirty="0" smtClean="0"/>
              <a:t>- (</a:t>
            </a:r>
            <a:r>
              <a:rPr lang="en-US" dirty="0" err="1" smtClean="0"/>
              <a:t>Savella</a:t>
            </a:r>
            <a:r>
              <a:rPr lang="en-US" dirty="0" smtClean="0"/>
              <a:t>)-only approved for fibromyalgia</a:t>
            </a:r>
          </a:p>
          <a:p>
            <a:pPr lvl="1"/>
            <a:r>
              <a:rPr lang="en-US" dirty="0" err="1" smtClean="0"/>
              <a:t>Levomilnacipran</a:t>
            </a:r>
            <a:r>
              <a:rPr lang="en-US" dirty="0" smtClean="0"/>
              <a:t>(</a:t>
            </a:r>
            <a:r>
              <a:rPr lang="en-US" dirty="0" err="1" smtClean="0"/>
              <a:t>Fetzima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General side effects similar to SSRIs</a:t>
            </a:r>
          </a:p>
          <a:p>
            <a:pPr lvl="1"/>
            <a:r>
              <a:rPr lang="en-US" dirty="0" smtClean="0"/>
              <a:t>Venlafaxine and </a:t>
            </a:r>
            <a:r>
              <a:rPr lang="en-US" dirty="0" err="1" smtClean="0"/>
              <a:t>Desvenlafaxine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Other Uses:</a:t>
            </a:r>
          </a:p>
          <a:p>
            <a:pPr lvl="1"/>
            <a:r>
              <a:rPr lang="en-US" dirty="0" smtClean="0"/>
              <a:t>GAD, Social Anxiety Disorder, PTSD, Incontinence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252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Serotonin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21627" cy="4351338"/>
          </a:xfrm>
        </p:spPr>
        <p:txBody>
          <a:bodyPr/>
          <a:lstStyle/>
          <a:p>
            <a:r>
              <a:rPr lang="en-US" dirty="0" smtClean="0"/>
              <a:t>Potentially life-threatening condition where the excess accumulation of serotonin results in severe side effects</a:t>
            </a:r>
          </a:p>
          <a:p>
            <a:pPr lvl="1"/>
            <a:r>
              <a:rPr lang="en-US" dirty="0" smtClean="0"/>
              <a:t>Can be with initiation of serotonergic medication</a:t>
            </a:r>
          </a:p>
          <a:p>
            <a:pPr lvl="1"/>
            <a:r>
              <a:rPr lang="en-US" dirty="0" smtClean="0"/>
              <a:t>Overdose of serotonergic med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of combo of serotonergic activating drugs</a:t>
            </a:r>
          </a:p>
          <a:p>
            <a:r>
              <a:rPr lang="en-US" dirty="0" smtClean="0"/>
              <a:t>Common Interacting Medications</a:t>
            </a:r>
          </a:p>
          <a:p>
            <a:pPr lvl="1"/>
            <a:endParaRPr lang="en-US" dirty="0" smtClean="0"/>
          </a:p>
        </p:txBody>
      </p:sp>
      <p:pic>
        <p:nvPicPr>
          <p:cNvPr id="4098" name="Picture 2" descr="An external file that holds a picture, illustration, etc.&#10;Object name is i1524-5012-13-4-533-t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157" y="140043"/>
            <a:ext cx="2834761" cy="410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Serotonin Syndr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Serotonin Syndro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https://epmonthly.com/wp-content/uploads/2011/10/serotonin-syndrome-and-the-libby-zion-affair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37" y="4120616"/>
            <a:ext cx="3361981" cy="26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72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Occurs when abruptly stopping chronic SSRI or SNRI</a:t>
            </a:r>
          </a:p>
          <a:p>
            <a:r>
              <a:rPr lang="en-US" dirty="0" smtClean="0"/>
              <a:t>Always recommended to gradually taper patients off chronic SSRI</a:t>
            </a:r>
          </a:p>
          <a:p>
            <a:pPr lvl="1"/>
            <a:r>
              <a:rPr lang="en-US" dirty="0" smtClean="0"/>
              <a:t>2-4 weeks minimum</a:t>
            </a:r>
          </a:p>
          <a:p>
            <a:r>
              <a:rPr lang="en-US" dirty="0" smtClean="0"/>
              <a:t>Signs/symptoms include:</a:t>
            </a:r>
          </a:p>
          <a:p>
            <a:pPr lvl="1"/>
            <a:r>
              <a:rPr lang="en-US" dirty="0" smtClean="0"/>
              <a:t>Flu-like symptoms</a:t>
            </a:r>
          </a:p>
          <a:p>
            <a:pPr lvl="1"/>
            <a:r>
              <a:rPr lang="en-US" dirty="0" smtClean="0"/>
              <a:t>Neurologic Symptoms</a:t>
            </a:r>
          </a:p>
          <a:p>
            <a:pPr lvl="2"/>
            <a:r>
              <a:rPr lang="en-US" dirty="0" smtClean="0"/>
              <a:t>Insomnia</a:t>
            </a:r>
          </a:p>
          <a:p>
            <a:pPr lvl="2"/>
            <a:r>
              <a:rPr lang="en-US" dirty="0" smtClean="0"/>
              <a:t>Anxiety</a:t>
            </a:r>
          </a:p>
          <a:p>
            <a:pPr lvl="2"/>
            <a:r>
              <a:rPr lang="en-US" dirty="0" smtClean="0"/>
              <a:t>“Electric Shock”</a:t>
            </a:r>
          </a:p>
          <a:p>
            <a:endParaRPr lang="en-US" dirty="0" smtClean="0"/>
          </a:p>
          <a:p>
            <a:r>
              <a:rPr lang="en-US" dirty="0" smtClean="0"/>
              <a:t>Can reinitiate SSRI if symptoms arise and begin dose taper again at a slower rate</a:t>
            </a:r>
          </a:p>
          <a:p>
            <a:r>
              <a:rPr lang="en-US" dirty="0" smtClean="0"/>
              <a:t>Need to watch for in trazodone and bupropion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853" y="2707546"/>
            <a:ext cx="1866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152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Bupropion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to increase dopamine and norepinephrine</a:t>
            </a:r>
          </a:p>
          <a:p>
            <a:r>
              <a:rPr lang="en-US" dirty="0" smtClean="0"/>
              <a:t>Useful as add-on to SSRI therapy</a:t>
            </a:r>
          </a:p>
          <a:p>
            <a:r>
              <a:rPr lang="en-US" dirty="0" smtClean="0"/>
              <a:t>Can be used to augment sexual dysfunction with SSRI</a:t>
            </a:r>
          </a:p>
          <a:p>
            <a:r>
              <a:rPr lang="en-US" dirty="0" smtClean="0"/>
              <a:t>Increased risk of seizures (extended release less so)</a:t>
            </a:r>
          </a:p>
          <a:p>
            <a:r>
              <a:rPr lang="en-US" dirty="0" smtClean="0"/>
              <a:t>Also rarely used for ADHD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67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Mixed and Miscellaneous Agents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Vilazodone</a:t>
            </a:r>
            <a:r>
              <a:rPr lang="en-US" dirty="0" smtClean="0"/>
              <a:t>-similar to SSRI</a:t>
            </a:r>
          </a:p>
          <a:p>
            <a:pPr lvl="1"/>
            <a:r>
              <a:rPr lang="en-US" dirty="0" smtClean="0"/>
              <a:t>Take with food, may cause nausea, diarrhea</a:t>
            </a:r>
          </a:p>
          <a:p>
            <a:pPr lvl="1"/>
            <a:r>
              <a:rPr lang="en-US" dirty="0" smtClean="0"/>
              <a:t>Lower incidence of sexual dysfunction</a:t>
            </a:r>
          </a:p>
          <a:p>
            <a:r>
              <a:rPr lang="en-US" dirty="0" err="1" smtClean="0"/>
              <a:t>Vortioxetine</a:t>
            </a:r>
            <a:r>
              <a:rPr lang="en-US" dirty="0" smtClean="0"/>
              <a:t>-SSRI with other serotonergic activity</a:t>
            </a:r>
          </a:p>
          <a:p>
            <a:pPr lvl="1"/>
            <a:r>
              <a:rPr lang="en-US" dirty="0" smtClean="0"/>
              <a:t>Lower incidence of sexual dysfunction</a:t>
            </a:r>
          </a:p>
          <a:p>
            <a:r>
              <a:rPr lang="en-US" dirty="0" smtClean="0"/>
              <a:t>Trazodone</a:t>
            </a:r>
          </a:p>
          <a:p>
            <a:pPr lvl="1"/>
            <a:r>
              <a:rPr lang="en-US" dirty="0" smtClean="0"/>
              <a:t>Causes dizziness and sedation (used a lot in insomnia)</a:t>
            </a:r>
          </a:p>
          <a:p>
            <a:pPr lvl="1"/>
            <a:r>
              <a:rPr lang="en-US" dirty="0" smtClean="0"/>
              <a:t>Watch for priapism</a:t>
            </a:r>
          </a:p>
          <a:p>
            <a:r>
              <a:rPr lang="en-US" dirty="0" smtClean="0"/>
              <a:t>Mirtazapine</a:t>
            </a:r>
          </a:p>
          <a:p>
            <a:pPr lvl="1"/>
            <a:r>
              <a:rPr lang="en-US" dirty="0" smtClean="0"/>
              <a:t>Less sexual side effects</a:t>
            </a:r>
          </a:p>
          <a:p>
            <a:pPr lvl="1"/>
            <a:r>
              <a:rPr lang="en-US" dirty="0" smtClean="0"/>
              <a:t>Can be very sedating</a:t>
            </a:r>
          </a:p>
          <a:p>
            <a:pPr lvl="1"/>
            <a:r>
              <a:rPr lang="en-US" dirty="0" smtClean="0"/>
              <a:t>Increased appetite and weight gain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9255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Tricyclic Antidepressants (TCAs)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serotonin and norepinephrine reuptake but different from SNRIs</a:t>
            </a:r>
          </a:p>
          <a:p>
            <a:r>
              <a:rPr lang="en-US" dirty="0" smtClean="0"/>
              <a:t>Adverse effects limit use </a:t>
            </a:r>
          </a:p>
          <a:p>
            <a:r>
              <a:rPr lang="en-US" dirty="0" smtClean="0"/>
              <a:t>Several off label uses</a:t>
            </a:r>
          </a:p>
          <a:p>
            <a:pPr lvl="1"/>
            <a:r>
              <a:rPr lang="en-US" dirty="0" smtClean="0"/>
              <a:t>Anxiety, pain, migraine prophylaxis</a:t>
            </a:r>
          </a:p>
          <a:p>
            <a:r>
              <a:rPr lang="en-US" dirty="0" smtClean="0"/>
              <a:t>Adverse effects include dizziness, sedation and sexual dysfunction</a:t>
            </a:r>
          </a:p>
          <a:p>
            <a:r>
              <a:rPr lang="en-US" dirty="0" smtClean="0"/>
              <a:t>Can be very toxic to heart in overdose</a:t>
            </a:r>
          </a:p>
          <a:p>
            <a:r>
              <a:rPr lang="en-US" dirty="0" smtClean="0"/>
              <a:t>Can cause seizures as well</a:t>
            </a:r>
          </a:p>
          <a:p>
            <a:r>
              <a:rPr lang="en-US" dirty="0" smtClean="0"/>
              <a:t>Don’t withdraw suddenly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25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Suicidality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antidepressants have warning for increase in suicidal thinking</a:t>
            </a:r>
          </a:p>
          <a:p>
            <a:pPr lvl="1"/>
            <a:r>
              <a:rPr lang="en-US" dirty="0" smtClean="0"/>
              <a:t>Primarily children adolescents and adults &lt;24 </a:t>
            </a:r>
            <a:r>
              <a:rPr lang="en-US" dirty="0" err="1" smtClean="0"/>
              <a:t>yo</a:t>
            </a:r>
            <a:endParaRPr lang="en-US" dirty="0" smtClean="0"/>
          </a:p>
          <a:p>
            <a:pPr lvl="1"/>
            <a:r>
              <a:rPr lang="en-US" dirty="0" smtClean="0"/>
              <a:t>Risk highest at initiation and dose adjustment</a:t>
            </a:r>
          </a:p>
          <a:p>
            <a:pPr lvl="1"/>
            <a:r>
              <a:rPr lang="en-US" dirty="0" smtClean="0"/>
              <a:t>Watch for agitation and anxiety as other features</a:t>
            </a:r>
          </a:p>
          <a:p>
            <a:pPr lvl="1"/>
            <a:r>
              <a:rPr lang="en-US" dirty="0" smtClean="0"/>
              <a:t>All antidepressants have informational sheet </a:t>
            </a:r>
            <a:r>
              <a:rPr lang="en-US" smtClean="0"/>
              <a:t>given at </a:t>
            </a:r>
            <a:r>
              <a:rPr lang="en-US" dirty="0" smtClean="0"/>
              <a:t>dispensing and should be counseled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3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Partial Responders or Treatment Resistant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for adherence, one of the biggest reasons for </a:t>
            </a:r>
            <a:r>
              <a:rPr lang="en-US" dirty="0" err="1" smtClean="0"/>
              <a:t>nonresponders</a:t>
            </a:r>
            <a:endParaRPr lang="en-US" dirty="0" smtClean="0"/>
          </a:p>
          <a:p>
            <a:r>
              <a:rPr lang="en-US" dirty="0" smtClean="0"/>
              <a:t>Can be switched to other agent in same class or switch classes</a:t>
            </a:r>
          </a:p>
          <a:p>
            <a:r>
              <a:rPr lang="en-US" dirty="0" smtClean="0"/>
              <a:t>Can add on different class of medication</a:t>
            </a:r>
          </a:p>
          <a:p>
            <a:pPr lvl="1"/>
            <a:r>
              <a:rPr lang="en-US" dirty="0" smtClean="0"/>
              <a:t>Bupropion or mirtazapine to SSRI</a:t>
            </a:r>
          </a:p>
          <a:p>
            <a:r>
              <a:rPr lang="en-US" dirty="0" smtClean="0"/>
              <a:t>Atypical Antipsychotics </a:t>
            </a:r>
          </a:p>
          <a:p>
            <a:pPr lvl="1"/>
            <a:r>
              <a:rPr lang="en-US" dirty="0" smtClean="0"/>
              <a:t>Aripiprazole, </a:t>
            </a:r>
            <a:r>
              <a:rPr lang="en-US" dirty="0" err="1" smtClean="0"/>
              <a:t>bezpiprazole</a:t>
            </a:r>
            <a:r>
              <a:rPr lang="en-US" dirty="0" smtClean="0"/>
              <a:t>, or quetiapine</a:t>
            </a:r>
          </a:p>
          <a:p>
            <a:pPr lvl="1"/>
            <a:r>
              <a:rPr lang="en-US" dirty="0" err="1" smtClean="0"/>
              <a:t>Olanzapine+Fluoxetine</a:t>
            </a:r>
            <a:r>
              <a:rPr lang="en-US" dirty="0" smtClean="0"/>
              <a:t> is approved for treatment resistant depression</a:t>
            </a:r>
          </a:p>
          <a:p>
            <a:r>
              <a:rPr lang="en-US" dirty="0" err="1" smtClean="0"/>
              <a:t>Esketamine</a:t>
            </a:r>
            <a:r>
              <a:rPr lang="en-US" dirty="0" smtClean="0"/>
              <a:t>(intranasal or IV)</a:t>
            </a:r>
          </a:p>
          <a:p>
            <a:pPr lvl="1"/>
            <a:r>
              <a:rPr lang="en-US" dirty="0" smtClean="0"/>
              <a:t>Very new and adverse effects aplenty, patient needs to be monitored every time med is taken</a:t>
            </a:r>
          </a:p>
          <a:p>
            <a:pPr lvl="1"/>
            <a:r>
              <a:rPr lang="en-US" dirty="0" smtClean="0"/>
              <a:t>Fast onset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25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Depression: The Basics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Major Depressive Disorder (MDD)</a:t>
            </a:r>
          </a:p>
          <a:p>
            <a:pPr lvl="2"/>
            <a:r>
              <a:rPr lang="en-US" dirty="0" smtClean="0"/>
              <a:t>Unipolar Depression</a:t>
            </a:r>
          </a:p>
          <a:p>
            <a:pPr lvl="2"/>
            <a:r>
              <a:rPr lang="en-US" dirty="0" smtClean="0"/>
              <a:t>DSM-V: diagnosed when at least 5 keystone symptoms present every day for at least two weeks and must interfere with daily life</a:t>
            </a:r>
          </a:p>
          <a:p>
            <a:pPr lvl="2"/>
            <a:r>
              <a:rPr lang="en-US" dirty="0" smtClean="0"/>
              <a:t>Depressed mood or anhedonia (little interest in desirable activities) required</a:t>
            </a:r>
          </a:p>
          <a:p>
            <a:pPr lvl="1"/>
            <a:r>
              <a:rPr lang="en-US" dirty="0" smtClean="0"/>
              <a:t>Persistent Depressive Disorder</a:t>
            </a:r>
          </a:p>
          <a:p>
            <a:pPr lvl="2"/>
            <a:r>
              <a:rPr lang="en-US" dirty="0" smtClean="0"/>
              <a:t>Persistent depressed mood for more days than not for over 2 years</a:t>
            </a:r>
          </a:p>
          <a:p>
            <a:pPr lvl="2"/>
            <a:r>
              <a:rPr lang="en-US" dirty="0" smtClean="0"/>
              <a:t>DOES NOT meet requirements for MDD</a:t>
            </a:r>
          </a:p>
        </p:txBody>
      </p:sp>
    </p:spTree>
    <p:extLst>
      <p:ext uri="{BB962C8B-B14F-4D97-AF65-F5344CB8AC3E}">
        <p14:creationId xmlns:p14="http://schemas.microsoft.com/office/powerpoint/2010/main" val="10353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Depression: More of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Psych History:</a:t>
            </a:r>
          </a:p>
          <a:p>
            <a:pPr lvl="2"/>
            <a:r>
              <a:rPr lang="en-US" dirty="0" smtClean="0"/>
              <a:t>Important in ruling out other possible psychiatric causes	</a:t>
            </a:r>
          </a:p>
          <a:p>
            <a:pPr lvl="1"/>
            <a:r>
              <a:rPr lang="en-US" dirty="0" smtClean="0"/>
              <a:t>Clinician Rating Scales</a:t>
            </a:r>
          </a:p>
          <a:p>
            <a:pPr lvl="2"/>
            <a:r>
              <a:rPr lang="en-US" dirty="0" smtClean="0"/>
              <a:t>HAM-D, CGI, MADRS</a:t>
            </a:r>
          </a:p>
          <a:p>
            <a:pPr lvl="1"/>
            <a:r>
              <a:rPr lang="en-US" dirty="0" smtClean="0"/>
              <a:t>Patient Assessment Scales</a:t>
            </a:r>
          </a:p>
          <a:p>
            <a:pPr lvl="2"/>
            <a:r>
              <a:rPr lang="en-US" dirty="0" smtClean="0"/>
              <a:t>PHQ-9: most common in primary care settings, easy to administer </a:t>
            </a:r>
          </a:p>
          <a:p>
            <a:pPr lvl="2"/>
            <a:r>
              <a:rPr lang="en-US" dirty="0" smtClean="0"/>
              <a:t>Others include Beck Depression Inventory, GDS, etc. </a:t>
            </a:r>
          </a:p>
          <a:p>
            <a:pPr lvl="1"/>
            <a:r>
              <a:rPr lang="en-US" dirty="0" smtClean="0"/>
              <a:t>Physical Assessment</a:t>
            </a:r>
          </a:p>
          <a:p>
            <a:pPr lvl="2"/>
            <a:r>
              <a:rPr lang="en-US" dirty="0" smtClean="0"/>
              <a:t>Rule out physical causes that act like depression (thyroid, vitamin abnormalities)</a:t>
            </a:r>
          </a:p>
          <a:p>
            <a:pPr lvl="1"/>
            <a:r>
              <a:rPr lang="en-US" dirty="0" smtClean="0"/>
              <a:t>Medications and Substance Use History</a:t>
            </a:r>
          </a:p>
          <a:p>
            <a:pPr lvl="1"/>
            <a:r>
              <a:rPr lang="en-US" dirty="0" smtClean="0"/>
              <a:t>Always screen for suicidal thoughts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338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Depression: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and Substance Use History</a:t>
            </a:r>
          </a:p>
          <a:p>
            <a:pPr lvl="1"/>
            <a:r>
              <a:rPr lang="en-US" dirty="0" smtClean="0"/>
              <a:t>Key place for clinical pharmacist to perform thorough history</a:t>
            </a:r>
          </a:p>
          <a:p>
            <a:pPr lvl="1"/>
            <a:r>
              <a:rPr lang="en-US" dirty="0" smtClean="0"/>
              <a:t>Many meds can have depression as an adverse effect</a:t>
            </a:r>
            <a:endParaRPr lang="en-US" dirty="0"/>
          </a:p>
          <a:p>
            <a:pPr lvl="2"/>
            <a:r>
              <a:rPr lang="en-US" dirty="0" smtClean="0"/>
              <a:t>Interferons (cancer and hepatitis)</a:t>
            </a:r>
          </a:p>
          <a:p>
            <a:pPr lvl="2"/>
            <a:r>
              <a:rPr lang="en-US" dirty="0" smtClean="0"/>
              <a:t>Benzodiazepines (alprazolam, lorazepam, etc.)</a:t>
            </a:r>
          </a:p>
          <a:p>
            <a:pPr lvl="2"/>
            <a:r>
              <a:rPr lang="en-US" dirty="0" err="1" smtClean="0"/>
              <a:t>Barbituates</a:t>
            </a:r>
            <a:r>
              <a:rPr lang="en-US" dirty="0" smtClean="0"/>
              <a:t>(phenobarbital, </a:t>
            </a:r>
            <a:r>
              <a:rPr lang="en-US" dirty="0" err="1" smtClean="0"/>
              <a:t>Fioricet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Alcohol</a:t>
            </a:r>
          </a:p>
          <a:p>
            <a:pPr lvl="2"/>
            <a:r>
              <a:rPr lang="en-US" dirty="0" smtClean="0"/>
              <a:t>Central Nervous System Blockers (pain meds, etc.)</a:t>
            </a:r>
          </a:p>
          <a:p>
            <a:pPr lvl="2"/>
            <a:r>
              <a:rPr lang="en-US" dirty="0" smtClean="0"/>
              <a:t>Certain beta-blockers (</a:t>
            </a:r>
            <a:r>
              <a:rPr lang="en-US" dirty="0" err="1" smtClean="0"/>
              <a:t>nadolol</a:t>
            </a:r>
            <a:r>
              <a:rPr lang="en-US" dirty="0" smtClean="0"/>
              <a:t>, metoprolol, propranolol)</a:t>
            </a:r>
          </a:p>
          <a:p>
            <a:pPr lvl="2"/>
            <a:r>
              <a:rPr lang="en-US" dirty="0" smtClean="0"/>
              <a:t>Stimulant withdrawal (including cocaine, methamphetamine)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329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Nonpharmacologic</a:t>
            </a:r>
            <a:r>
              <a:rPr lang="en-US" dirty="0" smtClean="0"/>
              <a:t> Options</a:t>
            </a:r>
          </a:p>
          <a:p>
            <a:r>
              <a:rPr lang="en-US" dirty="0" smtClean="0"/>
              <a:t>Interpersonal psychotherapy and CBT just two examples</a:t>
            </a:r>
          </a:p>
          <a:p>
            <a:r>
              <a:rPr lang="en-US" dirty="0" smtClean="0"/>
              <a:t>Not as quick as pharmacotherapy alone</a:t>
            </a:r>
          </a:p>
          <a:p>
            <a:r>
              <a:rPr lang="en-US" dirty="0" smtClean="0"/>
              <a:t>Longer lasting effect than pharmacotherapy alone</a:t>
            </a:r>
          </a:p>
          <a:p>
            <a:r>
              <a:rPr lang="en-US" dirty="0" smtClean="0"/>
              <a:t>Recommended monotherapy for mild-to-moderate cases</a:t>
            </a:r>
          </a:p>
          <a:p>
            <a:r>
              <a:rPr lang="en-US" dirty="0" smtClean="0"/>
              <a:t>Combine with pharmacotherapy for moderate-to-severe-cases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2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Pharmacotherapy</a:t>
            </a:r>
          </a:p>
          <a:p>
            <a:pPr lvl="1"/>
            <a:r>
              <a:rPr lang="en-US" dirty="0" smtClean="0"/>
              <a:t>Based on findings that depressed patient have less available serotonin and dopamine levels</a:t>
            </a:r>
          </a:p>
          <a:p>
            <a:pPr lvl="1"/>
            <a:r>
              <a:rPr lang="en-US" dirty="0" smtClean="0"/>
              <a:t>Should try and use in conjunction with </a:t>
            </a:r>
            <a:r>
              <a:rPr lang="en-US" dirty="0" err="1" smtClean="0"/>
              <a:t>nonpharmacologic</a:t>
            </a:r>
            <a:r>
              <a:rPr lang="en-US" dirty="0" smtClean="0"/>
              <a:t> modalities</a:t>
            </a:r>
          </a:p>
          <a:p>
            <a:pPr lvl="1"/>
            <a:r>
              <a:rPr lang="en-US" dirty="0" smtClean="0"/>
              <a:t>Often quicker response, but not as long lasting</a:t>
            </a:r>
          </a:p>
          <a:p>
            <a:pPr lvl="1"/>
            <a:r>
              <a:rPr lang="en-US" dirty="0" smtClean="0"/>
              <a:t>Stopping pharmacotherapy can cause adverse effects and relapse in depressive symptoms</a:t>
            </a:r>
          </a:p>
          <a:p>
            <a:pPr lvl="1"/>
            <a:endParaRPr lang="en-US" dirty="0"/>
          </a:p>
          <a:p>
            <a:r>
              <a:rPr lang="en-US" dirty="0" smtClean="0"/>
              <a:t>ECT</a:t>
            </a:r>
          </a:p>
          <a:p>
            <a:pPr lvl="1"/>
            <a:r>
              <a:rPr lang="en-US" dirty="0" smtClean="0"/>
              <a:t>Only used in cases where both pharmacologic and non-</a:t>
            </a:r>
            <a:r>
              <a:rPr lang="en-US" dirty="0" err="1" smtClean="0"/>
              <a:t>pharmalogical</a:t>
            </a:r>
            <a:r>
              <a:rPr lang="en-US" dirty="0" smtClean="0"/>
              <a:t> modalities have failed or not appropriate for patient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5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Treatment Phases	</a:t>
            </a:r>
          </a:p>
          <a:p>
            <a:pPr lvl="2"/>
            <a:r>
              <a:rPr lang="en-US" dirty="0" smtClean="0"/>
              <a:t>Acute</a:t>
            </a:r>
          </a:p>
          <a:p>
            <a:pPr lvl="3"/>
            <a:r>
              <a:rPr lang="en-US" dirty="0" smtClean="0"/>
              <a:t>12 weeks with goal of remission	</a:t>
            </a:r>
          </a:p>
          <a:p>
            <a:pPr lvl="4"/>
            <a:r>
              <a:rPr lang="en-US" dirty="0" smtClean="0"/>
              <a:t>3 weeks of no </a:t>
            </a:r>
            <a:r>
              <a:rPr lang="en-US" dirty="0" err="1" smtClean="0"/>
              <a:t>sx</a:t>
            </a:r>
            <a:endParaRPr lang="en-US" dirty="0"/>
          </a:p>
          <a:p>
            <a:pPr lvl="3"/>
            <a:r>
              <a:rPr lang="en-US" dirty="0" smtClean="0"/>
              <a:t>Onset</a:t>
            </a:r>
          </a:p>
          <a:p>
            <a:pPr lvl="4"/>
            <a:r>
              <a:rPr lang="en-US" dirty="0" smtClean="0"/>
              <a:t>Early response (2-4 weeks) good predictor of remission</a:t>
            </a:r>
          </a:p>
          <a:p>
            <a:pPr lvl="3"/>
            <a:r>
              <a:rPr lang="en-US" dirty="0" smtClean="0"/>
              <a:t>Monitoring</a:t>
            </a:r>
          </a:p>
          <a:p>
            <a:pPr lvl="4"/>
            <a:r>
              <a:rPr lang="en-US" dirty="0" smtClean="0"/>
              <a:t>Interview and repeat rating scales</a:t>
            </a:r>
          </a:p>
          <a:p>
            <a:pPr lvl="4"/>
            <a:r>
              <a:rPr lang="en-US" dirty="0" smtClean="0"/>
              <a:t>Also important for pharmacist to educate on possible SE to empower patient when reporting</a:t>
            </a:r>
          </a:p>
          <a:p>
            <a:pPr lvl="3"/>
            <a:r>
              <a:rPr lang="en-US" dirty="0" err="1" smtClean="0"/>
              <a:t>Nonresponders</a:t>
            </a:r>
            <a:endParaRPr lang="en-US" dirty="0" smtClean="0"/>
          </a:p>
          <a:p>
            <a:pPr lvl="4"/>
            <a:r>
              <a:rPr lang="en-US" dirty="0" smtClean="0"/>
              <a:t>After adequate trial (4-8 weeks) and no response, can switch to other drug in same class or in different class</a:t>
            </a:r>
          </a:p>
          <a:p>
            <a:pPr lvl="2"/>
            <a:r>
              <a:rPr lang="en-US" dirty="0" smtClean="0"/>
              <a:t>Maintenance</a:t>
            </a:r>
          </a:p>
          <a:p>
            <a:pPr lvl="3"/>
            <a:r>
              <a:rPr lang="en-US" dirty="0" smtClean="0"/>
              <a:t>Remission achieved: treatment should continue for 6-9 months</a:t>
            </a:r>
          </a:p>
          <a:p>
            <a:pPr lvl="3"/>
            <a:r>
              <a:rPr lang="en-US" dirty="0" smtClean="0"/>
              <a:t>Risk factors for </a:t>
            </a:r>
            <a:r>
              <a:rPr lang="en-US" dirty="0"/>
              <a:t>r</a:t>
            </a:r>
            <a:r>
              <a:rPr lang="en-US" dirty="0" smtClean="0"/>
              <a:t>ecurring depression: 2 years minimum</a:t>
            </a:r>
          </a:p>
          <a:p>
            <a:pPr lvl="4"/>
            <a:r>
              <a:rPr lang="en-US" dirty="0" smtClean="0"/>
              <a:t>Recurring episodes, severe episodes, comorbid psych conditions, etc. 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SSRIs(Selective Serotonin </a:t>
            </a:r>
            <a:r>
              <a:rPr lang="en-US" dirty="0" smtClean="0"/>
              <a:t>Reuptake</a:t>
            </a:r>
            <a:r>
              <a:rPr lang="en-US" dirty="0" smtClean="0"/>
              <a:t> </a:t>
            </a:r>
            <a:r>
              <a:rPr lang="en-US" dirty="0" smtClean="0"/>
              <a:t>Inhibitors)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35162" cy="4351338"/>
          </a:xfrm>
        </p:spPr>
        <p:txBody>
          <a:bodyPr/>
          <a:lstStyle/>
          <a:p>
            <a:r>
              <a:rPr lang="en-US" dirty="0" smtClean="0"/>
              <a:t>Increased serotonin concentrations</a:t>
            </a:r>
          </a:p>
          <a:p>
            <a:r>
              <a:rPr lang="en-US" dirty="0" smtClean="0"/>
              <a:t>All equally efficacious</a:t>
            </a:r>
          </a:p>
          <a:p>
            <a:r>
              <a:rPr lang="en-US" dirty="0" smtClean="0"/>
              <a:t>Choice is very patient specific</a:t>
            </a:r>
          </a:p>
          <a:p>
            <a:r>
              <a:rPr lang="en-US" dirty="0" smtClean="0"/>
              <a:t>Adverse effect profiles are different</a:t>
            </a:r>
          </a:p>
          <a:p>
            <a:r>
              <a:rPr lang="en-US" dirty="0" smtClean="0"/>
              <a:t>May switch easily between drugs in same class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125690"/>
              </p:ext>
            </p:extLst>
          </p:nvPr>
        </p:nvGraphicFramePr>
        <p:xfrm>
          <a:off x="5730746" y="3018288"/>
          <a:ext cx="5426075" cy="104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350"/>
                <a:gridCol w="860425"/>
                <a:gridCol w="708025"/>
                <a:gridCol w="1120775"/>
                <a:gridCol w="8001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Characteristic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Fluoxetine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Sertraline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Paroxetine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Citalopram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Escitalopram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Half-Life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1-4 Days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 hrs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 hrs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 hrs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27-32 hrs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Usual Dose (mg/day)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20-60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50-200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10-60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20-40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10-20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 Dose (mg/day)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 mg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(depression)/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60(anxiety)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40(due to heart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09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9989"/>
            <a:ext cx="3807941" cy="4306974"/>
          </a:xfrm>
        </p:spPr>
        <p:txBody>
          <a:bodyPr/>
          <a:lstStyle/>
          <a:p>
            <a:r>
              <a:rPr lang="en-US" dirty="0" smtClean="0"/>
              <a:t>Interesting Points</a:t>
            </a:r>
          </a:p>
          <a:p>
            <a:pPr lvl="1"/>
            <a:r>
              <a:rPr lang="en-US" dirty="0" smtClean="0"/>
              <a:t>Fluoxetine, sertraline most activating</a:t>
            </a:r>
          </a:p>
          <a:p>
            <a:pPr lvl="1"/>
            <a:r>
              <a:rPr lang="en-US" dirty="0" smtClean="0"/>
              <a:t>Paroxetine, fluvoxamine most sedating</a:t>
            </a:r>
          </a:p>
          <a:p>
            <a:pPr lvl="1"/>
            <a:r>
              <a:rPr lang="en-US" dirty="0" smtClean="0"/>
              <a:t>Sexual dysfunction in up to 50% </a:t>
            </a:r>
          </a:p>
          <a:p>
            <a:pPr lvl="1"/>
            <a:r>
              <a:rPr lang="en-US" dirty="0" smtClean="0"/>
              <a:t>Possible increase in risk of bleeding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3074" name="Picture 2" descr="https://www.uspharmacist.com/CMSImagesContent/2009/11/USP0911-Antidepress-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81" y="1655806"/>
            <a:ext cx="5691114" cy="37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86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800</Words>
  <Application>Microsoft Office PowerPoint</Application>
  <PresentationFormat>Custom</PresentationFormat>
  <Paragraphs>186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Depression: How do Meds Fit in?</vt:lpstr>
      <vt:lpstr>Depression: The Basics </vt:lpstr>
      <vt:lpstr>Depression: More of the Basics</vt:lpstr>
      <vt:lpstr>Depression: The Basics</vt:lpstr>
      <vt:lpstr>Treatment </vt:lpstr>
      <vt:lpstr>Treatment </vt:lpstr>
      <vt:lpstr>Pharmacotherapy</vt:lpstr>
      <vt:lpstr>SSRIs(Selective Serotonin Reuptake Inhibitors)</vt:lpstr>
      <vt:lpstr>Adverse Effects</vt:lpstr>
      <vt:lpstr>Multiple Indications </vt:lpstr>
      <vt:lpstr>SNRIs(Serotonin/Norepinephrine Reuptake Inhibitors)</vt:lpstr>
      <vt:lpstr>Serotonin Syndrome</vt:lpstr>
      <vt:lpstr>Withdrawal</vt:lpstr>
      <vt:lpstr>Bupropion</vt:lpstr>
      <vt:lpstr>Mixed and Miscellaneous Agents </vt:lpstr>
      <vt:lpstr>Tricyclic Antidepressants (TCAs)</vt:lpstr>
      <vt:lpstr>Suicidality</vt:lpstr>
      <vt:lpstr>Partial Responders or Treatment Resistant</vt:lpstr>
    </vt:vector>
  </TitlesOfParts>
  <Company>Marimn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Depression: How do Meds Fit in?</dc:title>
  <dc:creator>Peterson, Anthony</dc:creator>
  <cp:lastModifiedBy>Peterson, Anthony</cp:lastModifiedBy>
  <cp:revision>62</cp:revision>
  <cp:lastPrinted>2021-04-07T21:02:47Z</cp:lastPrinted>
  <dcterms:created xsi:type="dcterms:W3CDTF">2021-03-22T16:43:00Z</dcterms:created>
  <dcterms:modified xsi:type="dcterms:W3CDTF">2021-04-07T23:39:01Z</dcterms:modified>
</cp:coreProperties>
</file>