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322" r:id="rId5"/>
    <p:sldId id="357" r:id="rId6"/>
    <p:sldId id="355" r:id="rId7"/>
    <p:sldId id="301" r:id="rId8"/>
    <p:sldId id="302" r:id="rId9"/>
    <p:sldId id="358" r:id="rId10"/>
    <p:sldId id="360" r:id="rId11"/>
    <p:sldId id="299" r:id="rId12"/>
    <p:sldId id="300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436"/>
    <p:restoredTop sz="94682"/>
  </p:normalViewPr>
  <p:slideViewPr>
    <p:cSldViewPr snapToGrid="0" snapToObjects="1">
      <p:cViewPr varScale="1">
        <p:scale>
          <a:sx n="131" d="100"/>
          <a:sy n="131" d="100"/>
        </p:scale>
        <p:origin x="137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56BE8-19DA-3343-89EC-13D885B7C2E9}" type="datetimeFigureOut">
              <a:rPr lang="en-US" smtClean="0"/>
              <a:t>4/8/20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DFE01-C5F0-2A40-A206-D2FD5B36D6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3590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56BE8-19DA-3343-89EC-13D885B7C2E9}" type="datetimeFigureOut">
              <a:rPr lang="en-US" smtClean="0"/>
              <a:t>4/8/20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DFE01-C5F0-2A40-A206-D2FD5B36D6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9925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56BE8-19DA-3343-89EC-13D885B7C2E9}" type="datetimeFigureOut">
              <a:rPr lang="en-US" smtClean="0"/>
              <a:t>4/8/20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DFE01-C5F0-2A40-A206-D2FD5B36D6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6558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 4 - Black Background w/ Gold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ctrTitle" hasCustomPrompt="1"/>
          </p:nvPr>
        </p:nvSpPr>
        <p:spPr>
          <a:xfrm>
            <a:off x="457200" y="1949817"/>
            <a:ext cx="8001000" cy="815608"/>
          </a:xfrm>
          <a:prstGeom prst="rect">
            <a:avLst/>
          </a:prstGeom>
        </p:spPr>
        <p:txBody>
          <a:bodyPr lIns="0" bIns="91440" anchor="b" anchorCtr="0">
            <a:spAutoFit/>
          </a:bodyPr>
          <a:lstStyle>
            <a:lvl1pPr algn="l">
              <a:defRPr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</a:defRPr>
            </a:lvl1pPr>
          </a:lstStyle>
          <a:p>
            <a:r>
              <a:rPr lang="en-US" dirty="0"/>
              <a:t>presentation title (lowercase)</a:t>
            </a:r>
          </a:p>
        </p:txBody>
      </p:sp>
      <p:sp>
        <p:nvSpPr>
          <p:cNvPr id="11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790372"/>
            <a:ext cx="8001000" cy="584775"/>
          </a:xfrm>
        </p:spPr>
        <p:txBody>
          <a:bodyPr wrap="square" lIns="0" tIns="0" bIns="91440">
            <a:spAutoFit/>
          </a:bodyPr>
          <a:lstStyle>
            <a:lvl1pPr marL="0" indent="0" algn="l">
              <a:buNone/>
              <a:defRPr b="1">
                <a:solidFill>
                  <a:schemeClr val="bg2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subtitle style</a:t>
            </a:r>
          </a:p>
        </p:txBody>
      </p:sp>
      <p:sp>
        <p:nvSpPr>
          <p:cNvPr id="12" name="Text Placeholder 1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3399972"/>
            <a:ext cx="8001000" cy="400110"/>
          </a:xfrm>
        </p:spPr>
        <p:txBody>
          <a:bodyPr wrap="square" lIns="0">
            <a:spAutoFit/>
          </a:bodyPr>
          <a:lstStyle>
            <a:lvl1pPr>
              <a:buNone/>
              <a:defRPr sz="2000" b="0" cap="all" baseline="0"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dirty="0"/>
              <a:t>Alternate subtitle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4166" y="5766817"/>
            <a:ext cx="3337756" cy="76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77552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Layout 1 (Title &amp; Content) - M &amp; G Header w/ Black Background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9164" y="0"/>
            <a:ext cx="1069598" cy="906651"/>
          </a:xfrm>
          <a:prstGeom prst="rect">
            <a:avLst/>
          </a:prstGeom>
        </p:spPr>
      </p:pic>
      <p:sp>
        <p:nvSpPr>
          <p:cNvPr id="11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990600"/>
          </a:xfrm>
          <a:prstGeom prst="rect">
            <a:avLst/>
          </a:prstGeom>
          <a:noFill/>
          <a:ln>
            <a:noFill/>
          </a:ln>
        </p:spPr>
        <p:txBody>
          <a:bodyPr vert="horz" wrap="square" lIns="182880" tIns="0" rIns="457200" bIns="0" rtlCol="0" anchor="ctr" anchorCtr="0">
            <a:normAutofit/>
          </a:bodyPr>
          <a:lstStyle>
            <a:lvl1pPr algn="l"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title style (lowercase)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00200"/>
            <a:ext cx="7620000" cy="4525963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1028700"/>
            <a:ext cx="9144001" cy="45719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0" y="914400"/>
            <a:ext cx="9144000" cy="12801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effectLst>
                <a:outerShdw blurRad="901700" dist="38100" dir="5400000" sx="12000" sy="12000" algn="ctr" rotWithShape="0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2398" y="6099048"/>
            <a:ext cx="3337560" cy="4490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174927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Layout 1 (Two Content) - M &amp; G Header w/ Black Background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9164" y="0"/>
            <a:ext cx="1069598" cy="906651"/>
          </a:xfrm>
          <a:prstGeom prst="rect">
            <a:avLst/>
          </a:prstGeom>
        </p:spPr>
      </p:pic>
      <p:sp>
        <p:nvSpPr>
          <p:cNvPr id="17" name="Rectangle 16"/>
          <p:cNvSpPr/>
          <p:nvPr userDrawn="1"/>
        </p:nvSpPr>
        <p:spPr>
          <a:xfrm>
            <a:off x="0" y="1028700"/>
            <a:ext cx="9144001" cy="45719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ectangle 17"/>
          <p:cNvSpPr/>
          <p:nvPr userDrawn="1"/>
        </p:nvSpPr>
        <p:spPr>
          <a:xfrm>
            <a:off x="0" y="914400"/>
            <a:ext cx="9144000" cy="12801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effectLst>
                <a:outerShdw blurRad="901700" dist="38100" dir="5400000" sx="12000" sy="12000" algn="ctr" rotWithShape="0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9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990600"/>
          </a:xfrm>
          <a:prstGeom prst="rect">
            <a:avLst/>
          </a:prstGeom>
          <a:noFill/>
          <a:ln>
            <a:noFill/>
          </a:ln>
        </p:spPr>
        <p:txBody>
          <a:bodyPr vert="horz" wrap="square" lIns="182880" tIns="0" rIns="457200" bIns="0" rtlCol="0" anchor="ctr" anchorCtr="0">
            <a:normAutofit/>
          </a:bodyPr>
          <a:lstStyle>
            <a:lvl1pPr algn="l"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title style (lowercase)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2398" y="6099048"/>
            <a:ext cx="3337560" cy="4490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768343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56BE8-19DA-3343-89EC-13D885B7C2E9}" type="datetimeFigureOut">
              <a:rPr lang="en-US" smtClean="0"/>
              <a:t>4/8/20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DFE01-C5F0-2A40-A206-D2FD5B36D6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4968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56BE8-19DA-3343-89EC-13D885B7C2E9}" type="datetimeFigureOut">
              <a:rPr lang="en-US" smtClean="0"/>
              <a:t>4/8/20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DFE01-C5F0-2A40-A206-D2FD5B36D6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9094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56BE8-19DA-3343-89EC-13D885B7C2E9}" type="datetimeFigureOut">
              <a:rPr lang="en-US" smtClean="0"/>
              <a:t>4/8/20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DFE01-C5F0-2A40-A206-D2FD5B36D6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0263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56BE8-19DA-3343-89EC-13D885B7C2E9}" type="datetimeFigureOut">
              <a:rPr lang="en-US" smtClean="0"/>
              <a:t>4/8/20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DFE01-C5F0-2A40-A206-D2FD5B36D6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9835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56BE8-19DA-3343-89EC-13D885B7C2E9}" type="datetimeFigureOut">
              <a:rPr lang="en-US" smtClean="0"/>
              <a:t>4/8/20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DFE01-C5F0-2A40-A206-D2FD5B36D6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2276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56BE8-19DA-3343-89EC-13D885B7C2E9}" type="datetimeFigureOut">
              <a:rPr lang="en-US" smtClean="0"/>
              <a:t>4/8/20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DFE01-C5F0-2A40-A206-D2FD5B36D6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72391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56BE8-19DA-3343-89EC-13D885B7C2E9}" type="datetimeFigureOut">
              <a:rPr lang="en-US" smtClean="0"/>
              <a:t>4/8/20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DFE01-C5F0-2A40-A206-D2FD5B36D6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2417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56BE8-19DA-3343-89EC-13D885B7C2E9}" type="datetimeFigureOut">
              <a:rPr lang="en-US" smtClean="0"/>
              <a:t>4/8/20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DFE01-C5F0-2A40-A206-D2FD5B36D6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4660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B56BE8-19DA-3343-89EC-13D885B7C2E9}" type="datetimeFigureOut">
              <a:rPr lang="en-US" smtClean="0"/>
              <a:t>4/8/20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7DFE01-C5F0-2A40-A206-D2FD5B36D6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4988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239FBF02-3723-2A4D-859B-87D0B0C87724}"/>
              </a:ext>
            </a:extLst>
          </p:cNvPr>
          <p:cNvSpPr/>
          <p:nvPr/>
        </p:nvSpPr>
        <p:spPr>
          <a:xfrm>
            <a:off x="0" y="2340429"/>
            <a:ext cx="9144000" cy="82731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0DE6BDD-757E-9640-85A9-FB64CB9899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91885" y="2455296"/>
            <a:ext cx="7772400" cy="597580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>
                <a:solidFill>
                  <a:srgbClr val="FFC000"/>
                </a:solidFill>
              </a:rPr>
              <a:t>Behavioral Health Integration ECHO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C2E4172-52C7-E842-AF99-FBC11EDCF442}"/>
              </a:ext>
            </a:extLst>
          </p:cNvPr>
          <p:cNvSpPr/>
          <p:nvPr/>
        </p:nvSpPr>
        <p:spPr>
          <a:xfrm>
            <a:off x="598714" y="2013857"/>
            <a:ext cx="2481943" cy="315686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>
                <a:solidFill>
                  <a:schemeClr val="tx1"/>
                </a:solidFill>
              </a:rPr>
              <a:t>Arizona State University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405BAFC-3024-F74D-867F-9E7D1D9569FC}"/>
              </a:ext>
            </a:extLst>
          </p:cNvPr>
          <p:cNvSpPr/>
          <p:nvPr/>
        </p:nvSpPr>
        <p:spPr>
          <a:xfrm>
            <a:off x="6411686" y="3178629"/>
            <a:ext cx="2177144" cy="315686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>
                <a:solidFill>
                  <a:schemeClr val="tx1"/>
                </a:solidFill>
              </a:rPr>
              <a:t>addressing COVID-19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3A5C998-86B0-0840-AF4A-9019A207DE98}"/>
              </a:ext>
            </a:extLst>
          </p:cNvPr>
          <p:cNvSpPr/>
          <p:nvPr/>
        </p:nvSpPr>
        <p:spPr>
          <a:xfrm>
            <a:off x="391885" y="3432817"/>
            <a:ext cx="268877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Adrienne White, MS</a:t>
            </a:r>
          </a:p>
          <a:p>
            <a:r>
              <a:rPr lang="en-US" sz="1400" dirty="0"/>
              <a:t>Director, ASU ECHO</a:t>
            </a:r>
          </a:p>
          <a:p>
            <a:r>
              <a:rPr lang="en-US" sz="1400" i="1" dirty="0" err="1"/>
              <a:t>Adrienne.R.White@asu.edu</a:t>
            </a:r>
            <a:endParaRPr lang="en-US" sz="1400" i="1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67C0885-B9B1-1249-AC37-2E79718536FC}"/>
              </a:ext>
            </a:extLst>
          </p:cNvPr>
          <p:cNvSpPr/>
          <p:nvPr/>
        </p:nvSpPr>
        <p:spPr>
          <a:xfrm>
            <a:off x="391885" y="4452879"/>
            <a:ext cx="353785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Lesley Manson, </a:t>
            </a:r>
            <a:r>
              <a:rPr lang="en-US" b="1" dirty="0" err="1"/>
              <a:t>Pys.D</a:t>
            </a:r>
            <a:endParaRPr lang="en-US" b="1" dirty="0"/>
          </a:p>
          <a:p>
            <a:r>
              <a:rPr lang="en-US" sz="1400" dirty="0"/>
              <a:t>Content Expert, BHI ECHO</a:t>
            </a:r>
          </a:p>
          <a:p>
            <a:r>
              <a:rPr lang="en-US" sz="1400" i="1" dirty="0" err="1"/>
              <a:t>Lesley.Manson@asu.edu</a:t>
            </a:r>
            <a:endParaRPr lang="en-US" sz="1400" i="1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2293044-958C-A448-B861-6FA13E4CC5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3243" y="172643"/>
            <a:ext cx="3136900" cy="882650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83A81578-186E-5A42-A0DF-B2F7D98E6F1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96451" y="227979"/>
            <a:ext cx="1535667" cy="827314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322FAE7D-3315-8445-A916-5E8DDC58C764}"/>
              </a:ext>
            </a:extLst>
          </p:cNvPr>
          <p:cNvSpPr/>
          <p:nvPr/>
        </p:nvSpPr>
        <p:spPr>
          <a:xfrm>
            <a:off x="391885" y="5472941"/>
            <a:ext cx="353785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Cathy Hudgins, PhD, LPC, LMFT</a:t>
            </a:r>
          </a:p>
          <a:p>
            <a:r>
              <a:rPr lang="en-US" sz="1400" dirty="0"/>
              <a:t>Content Expert, BHI ECHO</a:t>
            </a:r>
          </a:p>
          <a:p>
            <a:r>
              <a:rPr lang="en-US" sz="1400" dirty="0" err="1"/>
              <a:t>Cathy.Hudgins@outlook.com</a:t>
            </a:r>
            <a:endParaRPr lang="en-US" sz="14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02871B3-66E2-AD45-AC19-AFCB5D0FB7BE}"/>
              </a:ext>
            </a:extLst>
          </p:cNvPr>
          <p:cNvSpPr txBox="1"/>
          <p:nvPr/>
        </p:nvSpPr>
        <p:spPr>
          <a:xfrm>
            <a:off x="7083290" y="6119272"/>
            <a:ext cx="1505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latin typeface="+mj-lt"/>
              </a:rPr>
              <a:t>April 8</a:t>
            </a:r>
            <a:r>
              <a:rPr lang="en-US" i="1" baseline="30000" dirty="0">
                <a:latin typeface="+mj-lt"/>
              </a:rPr>
              <a:t>th</a:t>
            </a:r>
            <a:r>
              <a:rPr lang="en-US" i="1" dirty="0">
                <a:latin typeface="+mj-lt"/>
              </a:rPr>
              <a:t>, 2020</a:t>
            </a:r>
          </a:p>
        </p:txBody>
      </p:sp>
    </p:spTree>
    <p:extLst>
      <p:ext uri="{BB962C8B-B14F-4D97-AF65-F5344CB8AC3E}">
        <p14:creationId xmlns:p14="http://schemas.microsoft.com/office/powerpoint/2010/main" val="10749825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CE476B-6D50-864B-970F-651B5A5258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34582"/>
            <a:ext cx="7886700" cy="4351338"/>
          </a:xfrm>
        </p:spPr>
        <p:txBody>
          <a:bodyPr>
            <a:norm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9BEFBD0-E058-7E43-AEFD-AC80BE88449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07558" y="5985920"/>
            <a:ext cx="1162441" cy="62624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94CFD665-1B0C-AA43-BBF1-797CD859C3E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2984" y="5915615"/>
            <a:ext cx="2475509" cy="696550"/>
          </a:xfrm>
          <a:prstGeom prst="rect">
            <a:avLst/>
          </a:prstGeom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id="{CCC774A8-08DA-6048-9697-1BE425A4ED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399" y="2287725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altLang="en-US" b="1" dirty="0">
                <a:solidFill>
                  <a:srgbClr val="FFB310"/>
                </a:solidFill>
              </a:rPr>
              <a:t>telehealth</a:t>
            </a:r>
            <a:br>
              <a:rPr lang="en-US" altLang="en-US" b="1" dirty="0">
                <a:solidFill>
                  <a:srgbClr val="FFB310"/>
                </a:solidFill>
              </a:rPr>
            </a:br>
            <a:r>
              <a:rPr lang="en-US" altLang="en-US" b="1" dirty="0">
                <a:solidFill>
                  <a:srgbClr val="FFB310"/>
                </a:solidFill>
              </a:rPr>
              <a:t> 	lessons learned?</a:t>
            </a:r>
            <a:br>
              <a:rPr lang="en-US" altLang="en-US" b="1" dirty="0">
                <a:solidFill>
                  <a:srgbClr val="FFB310"/>
                </a:solidFill>
              </a:rPr>
            </a:br>
            <a:br>
              <a:rPr lang="en-US" altLang="en-US" b="1" dirty="0">
                <a:solidFill>
                  <a:srgbClr val="FFB310"/>
                </a:solidFill>
              </a:rPr>
            </a:br>
            <a:br>
              <a:rPr lang="en-US" altLang="en-US" b="1" dirty="0">
                <a:solidFill>
                  <a:srgbClr val="FFB310"/>
                </a:solidFill>
              </a:rPr>
            </a:br>
            <a:br>
              <a:rPr lang="en-US" altLang="en-US" b="1" dirty="0">
                <a:solidFill>
                  <a:srgbClr val="FFB310"/>
                </a:solidFill>
              </a:rPr>
            </a:br>
            <a:br>
              <a:rPr lang="en-US" altLang="en-US" b="1" dirty="0">
                <a:solidFill>
                  <a:srgbClr val="FFB310"/>
                </a:solidFill>
              </a:rPr>
            </a:br>
            <a:br>
              <a:rPr lang="en-US" altLang="en-US" b="1" dirty="0">
                <a:solidFill>
                  <a:srgbClr val="FFB310"/>
                </a:solidFill>
              </a:rPr>
            </a:br>
            <a:br>
              <a:rPr lang="en-US" altLang="en-US" b="1" dirty="0">
                <a:solidFill>
                  <a:srgbClr val="FFB310"/>
                </a:solidFill>
              </a:rPr>
            </a:br>
            <a:r>
              <a:rPr lang="en-US" altLang="en-US" b="1" dirty="0">
                <a:solidFill>
                  <a:srgbClr val="FFB310"/>
                </a:solidFill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3633727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CE476B-6D50-864B-970F-651B5A5258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34582"/>
            <a:ext cx="7886700" cy="4351338"/>
          </a:xfrm>
        </p:spPr>
        <p:txBody>
          <a:bodyPr>
            <a:norm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9BEFBD0-E058-7E43-AEFD-AC80BE88449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07558" y="5985920"/>
            <a:ext cx="1162441" cy="62624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94CFD665-1B0C-AA43-BBF1-797CD859C3E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2984" y="5915615"/>
            <a:ext cx="2475509" cy="696550"/>
          </a:xfrm>
          <a:prstGeom prst="rect">
            <a:avLst/>
          </a:prstGeom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id="{CCC774A8-08DA-6048-9697-1BE425A4ED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91582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altLang="en-US" b="1" dirty="0">
                <a:solidFill>
                  <a:srgbClr val="FFB310"/>
                </a:solidFill>
              </a:rPr>
              <a:t>telehealth platforms</a:t>
            </a:r>
            <a:br>
              <a:rPr lang="en-US" altLang="en-US" b="1" dirty="0">
                <a:solidFill>
                  <a:srgbClr val="FFB310"/>
                </a:solidFill>
              </a:rPr>
            </a:br>
            <a:r>
              <a:rPr lang="en-US" altLang="en-US" b="1" dirty="0">
                <a:solidFill>
                  <a:srgbClr val="FFB310"/>
                </a:solidFill>
              </a:rPr>
              <a:t> 	and billing resources</a:t>
            </a:r>
          </a:p>
        </p:txBody>
      </p:sp>
    </p:spTree>
    <p:extLst>
      <p:ext uri="{BB962C8B-B14F-4D97-AF65-F5344CB8AC3E}">
        <p14:creationId xmlns:p14="http://schemas.microsoft.com/office/powerpoint/2010/main" val="23761649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CE476B-6D50-864B-970F-651B5A5258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49" y="2234746"/>
            <a:ext cx="7886700" cy="4351338"/>
          </a:xfrm>
        </p:spPr>
        <p:txBody>
          <a:bodyPr>
            <a:normAutofit/>
          </a:bodyPr>
          <a:lstStyle/>
          <a:p>
            <a:r>
              <a:rPr lang="en-US" dirty="0"/>
              <a:t>what resources do you need to protect yourself and others in your clinics?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9BEFBD0-E058-7E43-AEFD-AC80BE88449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07558" y="5985920"/>
            <a:ext cx="1162441" cy="62624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94CFD665-1B0C-AA43-BBF1-797CD859C3E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2984" y="5915615"/>
            <a:ext cx="2475509" cy="696550"/>
          </a:xfrm>
          <a:prstGeom prst="rect">
            <a:avLst/>
          </a:prstGeom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id="{CCC774A8-08DA-6048-9697-1BE425A4ED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92088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altLang="en-US" b="1" dirty="0">
                <a:solidFill>
                  <a:srgbClr val="FFB310"/>
                </a:solidFill>
              </a:rPr>
              <a:t>are you able to protect yourself?</a:t>
            </a:r>
            <a:br>
              <a:rPr lang="en-US" altLang="en-US" b="1" dirty="0">
                <a:solidFill>
                  <a:srgbClr val="FFB310"/>
                </a:solidFill>
              </a:rPr>
            </a:br>
            <a:r>
              <a:rPr lang="en-US" altLang="en-US" b="1" dirty="0">
                <a:solidFill>
                  <a:srgbClr val="FFB310"/>
                </a:solidFill>
              </a:rPr>
              <a:t>     how? Share to support!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0438BA5-2C68-3947-999B-EAE5149A94B4}"/>
              </a:ext>
            </a:extLst>
          </p:cNvPr>
          <p:cNvSpPr txBox="1"/>
          <p:nvPr/>
        </p:nvSpPr>
        <p:spPr>
          <a:xfrm>
            <a:off x="1550738" y="1374906"/>
            <a:ext cx="521997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3200" cap="small" dirty="0"/>
              <a:t>what are your needs?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D0F2165-F0C9-394D-8B68-14FADBDA69B1}"/>
              </a:ext>
            </a:extLst>
          </p:cNvPr>
          <p:cNvSpPr txBox="1"/>
          <p:nvPr/>
        </p:nvSpPr>
        <p:spPr>
          <a:xfrm>
            <a:off x="0" y="3810251"/>
            <a:ext cx="9143999" cy="1200329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latin typeface="+mj-lt"/>
              </a:rPr>
              <a:t>be specific! </a:t>
            </a:r>
          </a:p>
          <a:p>
            <a:pPr algn="ctr"/>
            <a:r>
              <a:rPr lang="en-US" sz="3600" dirty="0">
                <a:latin typeface="+mj-lt"/>
              </a:rPr>
              <a:t>list your immediate needs in the chat box</a:t>
            </a:r>
          </a:p>
        </p:txBody>
      </p:sp>
    </p:spTree>
    <p:extLst>
      <p:ext uri="{BB962C8B-B14F-4D97-AF65-F5344CB8AC3E}">
        <p14:creationId xmlns:p14="http://schemas.microsoft.com/office/powerpoint/2010/main" val="16639870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CE476B-6D50-864B-970F-651B5A5258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64229"/>
            <a:ext cx="7886700" cy="3912733"/>
          </a:xfrm>
        </p:spPr>
        <p:txBody>
          <a:bodyPr/>
          <a:lstStyle/>
          <a:p>
            <a:r>
              <a:rPr lang="en-US" dirty="0">
                <a:latin typeface="+mj-lt"/>
              </a:rPr>
              <a:t>first &amp; last name</a:t>
            </a:r>
          </a:p>
          <a:p>
            <a:r>
              <a:rPr lang="en-US" dirty="0">
                <a:latin typeface="+mj-lt"/>
              </a:rPr>
              <a:t>credentials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E108AC2-C5AC-FD43-A158-DDA3A3D9A3D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07558" y="5985920"/>
            <a:ext cx="1162441" cy="62624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1DBE1052-EA4E-BA47-8ECC-AD912CDF56C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2984" y="5915615"/>
            <a:ext cx="2475509" cy="696550"/>
          </a:xfrm>
          <a:prstGeom prst="rect">
            <a:avLst/>
          </a:prstGeom>
        </p:spPr>
      </p:pic>
      <p:sp>
        <p:nvSpPr>
          <p:cNvPr id="12" name="Title 1">
            <a:extLst>
              <a:ext uri="{FF2B5EF4-FFF2-40B4-BE49-F238E27FC236}">
                <a16:creationId xmlns:a16="http://schemas.microsoft.com/office/drawing/2014/main" id="{8CF20EE7-3D4C-0145-8F34-680BFFD6FB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92088"/>
            <a:ext cx="8229600" cy="1143000"/>
          </a:xfrm>
        </p:spPr>
        <p:txBody>
          <a:bodyPr/>
          <a:lstStyle/>
          <a:p>
            <a:pPr algn="l"/>
            <a:r>
              <a:rPr lang="en-US" altLang="en-US" sz="6600" b="1" dirty="0">
                <a:solidFill>
                  <a:srgbClr val="FFB310"/>
                </a:solidFill>
              </a:rPr>
              <a:t>attendance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F3F1EB1-FF9D-7042-8B97-826B770FBB0D}"/>
              </a:ext>
            </a:extLst>
          </p:cNvPr>
          <p:cNvSpPr txBox="1"/>
          <p:nvPr/>
        </p:nvSpPr>
        <p:spPr>
          <a:xfrm>
            <a:off x="1017544" y="885392"/>
            <a:ext cx="521997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3200" cap="smal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please add into the chat box</a:t>
            </a:r>
          </a:p>
        </p:txBody>
      </p:sp>
    </p:spTree>
    <p:extLst>
      <p:ext uri="{BB962C8B-B14F-4D97-AF65-F5344CB8AC3E}">
        <p14:creationId xmlns:p14="http://schemas.microsoft.com/office/powerpoint/2010/main" val="33323890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CE476B-6D50-864B-970F-651B5A5258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attendance</a:t>
            </a:r>
          </a:p>
          <a:p>
            <a:r>
              <a:rPr lang="en-US" dirty="0"/>
              <a:t>telehealth: ethics &amp; the COVID-19 response</a:t>
            </a:r>
          </a:p>
          <a:p>
            <a:r>
              <a:rPr lang="en-US" dirty="0"/>
              <a:t>telehealth: lessons learned?</a:t>
            </a:r>
          </a:p>
          <a:p>
            <a:r>
              <a:rPr lang="en-US" dirty="0"/>
              <a:t>telehealth: virtual platforms &amp; billing resources</a:t>
            </a:r>
          </a:p>
          <a:p>
            <a:r>
              <a:rPr lang="en-US" dirty="0"/>
              <a:t>what do YOU need to stay safe?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9BEFBD0-E058-7E43-AEFD-AC80BE88449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07558" y="5985920"/>
            <a:ext cx="1162441" cy="62624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94CFD665-1B0C-AA43-BBF1-797CD859C3E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2984" y="5915615"/>
            <a:ext cx="2475509" cy="696550"/>
          </a:xfrm>
          <a:prstGeom prst="rect">
            <a:avLst/>
          </a:prstGeom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id="{E8A746B2-0601-BC4C-9CE5-6FC89A4532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92088"/>
            <a:ext cx="8229600" cy="1143000"/>
          </a:xfrm>
        </p:spPr>
        <p:txBody>
          <a:bodyPr/>
          <a:lstStyle/>
          <a:p>
            <a:pPr algn="l"/>
            <a:r>
              <a:rPr lang="en-US" altLang="en-US" sz="6600" b="1" dirty="0">
                <a:solidFill>
                  <a:srgbClr val="FFB310"/>
                </a:solidFill>
              </a:rPr>
              <a:t>agenda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DF69210-3DAF-6445-9D91-D29978D25981}"/>
              </a:ext>
            </a:extLst>
          </p:cNvPr>
          <p:cNvSpPr txBox="1"/>
          <p:nvPr/>
        </p:nvSpPr>
        <p:spPr>
          <a:xfrm>
            <a:off x="1300571" y="885392"/>
            <a:ext cx="6025513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3200" cap="small" dirty="0"/>
              <a:t>what does the next hour look like?</a:t>
            </a:r>
          </a:p>
        </p:txBody>
      </p:sp>
    </p:spTree>
    <p:extLst>
      <p:ext uri="{BB962C8B-B14F-4D97-AF65-F5344CB8AC3E}">
        <p14:creationId xmlns:p14="http://schemas.microsoft.com/office/powerpoint/2010/main" val="39204912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FBBD41A-0D50-4520-BBE9-598A64CEC1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6123" y="1385839"/>
            <a:ext cx="5723163" cy="1800493"/>
          </a:xfrm>
        </p:spPr>
        <p:txBody>
          <a:bodyPr anchor="ctr"/>
          <a:lstStyle/>
          <a:p>
            <a:r>
              <a:rPr lang="en-US" sz="6000" dirty="0"/>
              <a:t>telehealth ethics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A84776B1-5111-494D-9CAF-77C2CCF2903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36123" y="4703101"/>
            <a:ext cx="4691744" cy="369332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Cathy m. Hudgins, PhD, lmft, lpc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BC426B97-CCBB-A743-AD5A-022DFF560C1B}"/>
              </a:ext>
            </a:extLst>
          </p:cNvPr>
          <p:cNvSpPr txBox="1">
            <a:spLocks/>
          </p:cNvSpPr>
          <p:nvPr/>
        </p:nvSpPr>
        <p:spPr>
          <a:xfrm>
            <a:off x="536123" y="2679492"/>
            <a:ext cx="7766958" cy="597580"/>
          </a:xfrm>
          <a:prstGeom prst="rect">
            <a:avLst/>
          </a:prstGeom>
        </p:spPr>
        <p:txBody>
          <a:bodyPr vert="horz" lIns="0" tIns="45720" rIns="91440" bIns="91440" rtlCol="0" anchor="b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>
                <a:solidFill>
                  <a:srgbClr val="FFC000"/>
                </a:solidFill>
              </a:rPr>
              <a:t>COVID-19 response</a:t>
            </a:r>
          </a:p>
        </p:txBody>
      </p:sp>
    </p:spTree>
    <p:extLst>
      <p:ext uri="{BB962C8B-B14F-4D97-AF65-F5344CB8AC3E}">
        <p14:creationId xmlns:p14="http://schemas.microsoft.com/office/powerpoint/2010/main" val="13440641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Ethical Foundations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i="1" dirty="0"/>
              <a:t>Autonomy</a:t>
            </a:r>
            <a:r>
              <a:rPr lang="en-US" dirty="0"/>
              <a:t> – goal of promoting the independence of those we serve and not taking any actions that would increase their dependence on us</a:t>
            </a:r>
          </a:p>
          <a:p>
            <a:r>
              <a:rPr lang="en-US" b="1" i="1" dirty="0"/>
              <a:t>Beneficence</a:t>
            </a:r>
            <a:r>
              <a:rPr lang="en-US" dirty="0"/>
              <a:t> – duty to do good and help others</a:t>
            </a:r>
          </a:p>
          <a:p>
            <a:r>
              <a:rPr lang="en-US" b="1" i="1" dirty="0"/>
              <a:t>Nonmalfeasance</a:t>
            </a:r>
            <a:r>
              <a:rPr lang="en-US" dirty="0"/>
              <a:t> – obligation to minimize harm in all actions we take as professionals</a:t>
            </a:r>
          </a:p>
          <a:p>
            <a:r>
              <a:rPr lang="en-US" b="1" i="1" dirty="0"/>
              <a:t>Justice</a:t>
            </a:r>
            <a:r>
              <a:rPr lang="en-US" dirty="0"/>
              <a:t> – obligation to afford all individuals the opportunity for equal access to the same high-quality treatment</a:t>
            </a:r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FB1447A-8B8C-3B42-9E26-68F8F3C002A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7044" y="6231755"/>
            <a:ext cx="948614" cy="5110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48422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  <a:defRPr/>
            </a:pPr>
            <a:r>
              <a:rPr lang="en-US" sz="2800" dirty="0"/>
              <a:t>Place priority on welfare and rights of clients &amp; society/do no harm</a:t>
            </a:r>
          </a:p>
          <a:p>
            <a:pPr>
              <a:lnSpc>
                <a:spcPct val="120000"/>
              </a:lnSpc>
              <a:spcBef>
                <a:spcPts val="0"/>
              </a:spcBef>
              <a:defRPr/>
            </a:pPr>
            <a:endParaRPr lang="en-US" sz="2800" dirty="0"/>
          </a:p>
          <a:p>
            <a:pPr>
              <a:lnSpc>
                <a:spcPct val="120000"/>
              </a:lnSpc>
              <a:spcBef>
                <a:spcPts val="0"/>
              </a:spcBef>
              <a:defRPr/>
            </a:pPr>
            <a:r>
              <a:rPr lang="en-US" sz="2800" dirty="0"/>
              <a:t>Practice only within one’s competency </a:t>
            </a:r>
          </a:p>
          <a:p>
            <a:pPr>
              <a:lnSpc>
                <a:spcPct val="120000"/>
              </a:lnSpc>
              <a:spcBef>
                <a:spcPts val="0"/>
              </a:spcBef>
              <a:defRPr/>
            </a:pPr>
            <a:endParaRPr lang="en-US" sz="2800" dirty="0"/>
          </a:p>
          <a:p>
            <a:pPr>
              <a:lnSpc>
                <a:spcPct val="120000"/>
              </a:lnSpc>
              <a:spcBef>
                <a:spcPts val="0"/>
              </a:spcBef>
              <a:defRPr/>
            </a:pPr>
            <a:r>
              <a:rPr lang="en-US" sz="2800" dirty="0"/>
              <a:t>Prohibit exploitative and/or intimate dual relationships</a:t>
            </a:r>
          </a:p>
          <a:p>
            <a:pPr>
              <a:lnSpc>
                <a:spcPct val="120000"/>
              </a:lnSpc>
              <a:spcBef>
                <a:spcPts val="0"/>
              </a:spcBef>
              <a:defRPr/>
            </a:pPr>
            <a:endParaRPr lang="en-US" sz="2800" dirty="0"/>
          </a:p>
          <a:p>
            <a:pPr>
              <a:lnSpc>
                <a:spcPct val="120000"/>
              </a:lnSpc>
              <a:spcBef>
                <a:spcPts val="0"/>
              </a:spcBef>
              <a:defRPr/>
            </a:pPr>
            <a:r>
              <a:rPr lang="en-US" sz="2800" dirty="0"/>
              <a:t>Attain informed consent for treatment</a:t>
            </a:r>
          </a:p>
          <a:p>
            <a:pPr>
              <a:lnSpc>
                <a:spcPct val="120000"/>
              </a:lnSpc>
              <a:spcBef>
                <a:spcPts val="0"/>
              </a:spcBef>
              <a:defRPr/>
            </a:pPr>
            <a:endParaRPr lang="en-US" dirty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3600" dirty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3600" dirty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000" i="1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53B50D2-389B-4980-BCF9-8B030131226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  <a:defRPr/>
            </a:pPr>
            <a:r>
              <a:rPr lang="en-US" dirty="0"/>
              <a:t>Protect client confidentiality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  <a:defRPr/>
            </a:pPr>
            <a:endParaRPr lang="en-US" dirty="0"/>
          </a:p>
          <a:p>
            <a:pPr>
              <a:lnSpc>
                <a:spcPct val="120000"/>
              </a:lnSpc>
              <a:spcBef>
                <a:spcPts val="0"/>
              </a:spcBef>
              <a:defRPr/>
            </a:pPr>
            <a:r>
              <a:rPr lang="en-US" dirty="0"/>
              <a:t>Help clients reach self-determined goals/autonomy</a:t>
            </a:r>
          </a:p>
          <a:p>
            <a:pPr>
              <a:lnSpc>
                <a:spcPct val="120000"/>
              </a:lnSpc>
              <a:spcBef>
                <a:spcPts val="0"/>
              </a:spcBef>
              <a:defRPr/>
            </a:pPr>
            <a:endParaRPr lang="en-US" dirty="0"/>
          </a:p>
          <a:p>
            <a:pPr>
              <a:lnSpc>
                <a:spcPct val="120000"/>
              </a:lnSpc>
              <a:spcBef>
                <a:spcPts val="0"/>
              </a:spcBef>
              <a:defRPr/>
            </a:pPr>
            <a:r>
              <a:rPr lang="en-US" dirty="0"/>
              <a:t>Maintain awareness of own values, biases </a:t>
            </a:r>
          </a:p>
          <a:p>
            <a:pPr>
              <a:lnSpc>
                <a:spcPct val="120000"/>
              </a:lnSpc>
              <a:spcBef>
                <a:spcPts val="0"/>
              </a:spcBef>
              <a:defRPr/>
            </a:pPr>
            <a:endParaRPr lang="en-US" dirty="0"/>
          </a:p>
          <a:p>
            <a:pPr>
              <a:lnSpc>
                <a:spcPct val="120000"/>
              </a:lnSpc>
              <a:spcBef>
                <a:spcPts val="0"/>
              </a:spcBef>
              <a:defRPr/>
            </a:pPr>
            <a:r>
              <a:rPr lang="en-US" dirty="0"/>
              <a:t>Pursue ongoing professional development</a:t>
            </a:r>
          </a:p>
          <a:p>
            <a:pPr>
              <a:lnSpc>
                <a:spcPct val="120000"/>
              </a:lnSpc>
              <a:spcBef>
                <a:spcPts val="0"/>
              </a:spcBef>
              <a:defRPr/>
            </a:pPr>
            <a:endParaRPr lang="en-US" dirty="0"/>
          </a:p>
          <a:p>
            <a:pPr>
              <a:lnSpc>
                <a:spcPct val="120000"/>
              </a:lnSpc>
              <a:spcBef>
                <a:spcPts val="0"/>
              </a:spcBef>
              <a:defRPr/>
            </a:pPr>
            <a:r>
              <a:rPr lang="en-US" dirty="0"/>
              <a:t>Confront colleagues demonstrating unethical, illegal, incompetent practice</a:t>
            </a:r>
          </a:p>
          <a:p>
            <a:endParaRPr lang="en-US" dirty="0"/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hangingPunct="1">
              <a:defRPr/>
            </a:pPr>
            <a:br>
              <a:rPr lang="en-US" sz="4000" dirty="0"/>
            </a:br>
            <a:r>
              <a:rPr lang="en-US" sz="4000" dirty="0"/>
              <a:t> Intersecting Behavioral Health Ethics 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9109CEC-8A4A-E147-BFD4-7653A359E7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7044" y="6231755"/>
            <a:ext cx="948614" cy="5110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5600233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/>
              <a:t>Telehealth Ethical Considerations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28600" y="1219200"/>
            <a:ext cx="83820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400" dirty="0"/>
              <a:t>Provider Competence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/>
              <a:t>Training 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/>
              <a:t>Technology 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/>
              <a:t>Patient Characteristics 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/>
              <a:t>Match to delivery mode 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/>
              <a:t>Benefits and risks</a:t>
            </a:r>
          </a:p>
          <a:p>
            <a:pPr marL="1257300" lvl="2" indent="-342900">
              <a:buFont typeface="Arial"/>
              <a:buChar char="•"/>
            </a:pPr>
            <a:r>
              <a:rPr lang="en-US" sz="2400" dirty="0"/>
              <a:t>Diagnosis and disabilities</a:t>
            </a:r>
          </a:p>
          <a:p>
            <a:pPr marL="1257300" lvl="2" indent="-342900">
              <a:buFont typeface="Arial"/>
              <a:buChar char="•"/>
            </a:pPr>
            <a:r>
              <a:rPr lang="en-US" sz="2400" dirty="0"/>
              <a:t>Safety</a:t>
            </a:r>
          </a:p>
          <a:p>
            <a:pPr marL="1257300" lvl="2" indent="-342900">
              <a:buFont typeface="Arial"/>
              <a:buChar char="•"/>
            </a:pPr>
            <a:r>
              <a:rPr lang="en-US" sz="2400" dirty="0"/>
              <a:t>Capacity to participate</a:t>
            </a:r>
          </a:p>
          <a:p>
            <a:pPr marL="1257300" lvl="2" indent="-342900">
              <a:buFont typeface="Arial"/>
              <a:buChar char="•"/>
            </a:pPr>
            <a:r>
              <a:rPr lang="en-US" sz="2400" dirty="0"/>
              <a:t>Equity/access to technology</a:t>
            </a:r>
          </a:p>
          <a:p>
            <a:pPr marL="1257300" lvl="2" indent="-342900">
              <a:buFont typeface="Arial"/>
              <a:buChar char="•"/>
            </a:pPr>
            <a:r>
              <a:rPr lang="en-US" sz="2400" dirty="0"/>
              <a:t>Financial  </a:t>
            </a:r>
          </a:p>
          <a:p>
            <a:pPr marL="1257300" lvl="2" indent="-342900">
              <a:buFont typeface="Arial"/>
              <a:buChar char="•"/>
            </a:pPr>
            <a:r>
              <a:rPr lang="en-US" sz="2400" dirty="0"/>
              <a:t>Cultural </a:t>
            </a:r>
          </a:p>
          <a:p>
            <a:pPr marL="1257300" lvl="2" indent="-342900">
              <a:buFont typeface="Arial"/>
              <a:buChar char="•"/>
            </a:pPr>
            <a:r>
              <a:rPr lang="en-US" sz="2400" dirty="0"/>
              <a:t>Patient preference</a:t>
            </a:r>
          </a:p>
          <a:p>
            <a:pPr marL="1257300" lvl="2" indent="-342900">
              <a:buFont typeface="Arial"/>
              <a:buChar char="•"/>
            </a:pPr>
            <a:r>
              <a:rPr lang="en-US" sz="2400" dirty="0"/>
              <a:t>Provisions for new patients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6534B3A-4F00-B34E-8462-C409A84D88A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7044" y="6231755"/>
            <a:ext cx="948614" cy="5110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80304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Telehealth Ethical Considerations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458200" cy="5181600"/>
          </a:xfrm>
        </p:spPr>
        <p:txBody>
          <a:bodyPr>
            <a:normAutofit lnSpcReduction="10000"/>
          </a:bodyPr>
          <a:lstStyle/>
          <a:p>
            <a:pPr>
              <a:buFont typeface="Arial"/>
              <a:buChar char="•"/>
            </a:pPr>
            <a:r>
              <a:rPr lang="en-US" sz="2400" dirty="0"/>
              <a:t>Informed Consent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/>
              <a:t>Patient’s ability to consent</a:t>
            </a:r>
            <a:endParaRPr lang="en-US" sz="2000" dirty="0"/>
          </a:p>
          <a:p>
            <a:pPr marL="800100" lvl="1" indent="-342900">
              <a:buFont typeface="Arial"/>
              <a:buChar char="•"/>
            </a:pPr>
            <a:r>
              <a:rPr lang="en-US" sz="2400" dirty="0"/>
              <a:t>Informed consent form -- all telehealth risks and relevant considerations included</a:t>
            </a:r>
          </a:p>
          <a:p>
            <a:pPr marL="1200150" lvl="2" indent="-342900">
              <a:buFont typeface="Arial"/>
              <a:buChar char="•"/>
            </a:pPr>
            <a:r>
              <a:rPr lang="en-US" sz="1900" dirty="0"/>
              <a:t>Limitations (ability to sign the consent, confidentiality, privacy, ability to respond to crisis, breaks in the connection, therapy modes)</a:t>
            </a:r>
          </a:p>
          <a:p>
            <a:pPr>
              <a:buFont typeface="Arial"/>
              <a:buChar char="•"/>
            </a:pPr>
            <a:r>
              <a:rPr lang="en-US" sz="2400" dirty="0"/>
              <a:t>Confidentiality  </a:t>
            </a:r>
          </a:p>
          <a:p>
            <a:pPr lvl="1">
              <a:buFont typeface="Arial"/>
              <a:buChar char="•"/>
            </a:pPr>
            <a:r>
              <a:rPr lang="en-US" sz="2000" dirty="0"/>
              <a:t>Privacy and patient safety </a:t>
            </a:r>
          </a:p>
          <a:p>
            <a:pPr lvl="2">
              <a:buFont typeface="Arial"/>
              <a:buChar char="•"/>
            </a:pPr>
            <a:r>
              <a:rPr lang="en-US" sz="1900" dirty="0"/>
              <a:t>Patient and provider’s location</a:t>
            </a:r>
          </a:p>
          <a:p>
            <a:pPr>
              <a:buFont typeface="Arial"/>
              <a:buChar char="•"/>
            </a:pPr>
            <a:r>
              <a:rPr lang="en-US" sz="2400" dirty="0"/>
              <a:t>Exclusions</a:t>
            </a:r>
          </a:p>
          <a:p>
            <a:pPr lvl="2">
              <a:buFont typeface="Arial"/>
              <a:buChar char="•"/>
            </a:pPr>
            <a:r>
              <a:rPr lang="en-US" sz="1900" dirty="0"/>
              <a:t>Crisis planning</a:t>
            </a:r>
          </a:p>
          <a:p>
            <a:pPr lvl="2">
              <a:buFont typeface="Arial"/>
              <a:buChar char="•"/>
            </a:pPr>
            <a:r>
              <a:rPr lang="en-US" sz="1900" dirty="0"/>
              <a:t>Emergency contact information</a:t>
            </a:r>
          </a:p>
          <a:p>
            <a:pPr>
              <a:buFont typeface="Arial"/>
              <a:buChar char="•"/>
            </a:pPr>
            <a:r>
              <a:rPr lang="en-US" sz="2200" dirty="0"/>
              <a:t>Technology and Data Security</a:t>
            </a:r>
          </a:p>
          <a:p>
            <a:pPr lvl="2">
              <a:buFont typeface="Arial"/>
              <a:buChar char="•"/>
            </a:pPr>
            <a:r>
              <a:rPr lang="en-US" sz="1900" dirty="0"/>
              <a:t>Secured platform</a:t>
            </a:r>
          </a:p>
          <a:p>
            <a:pPr lvl="2">
              <a:buFont typeface="Arial"/>
              <a:buChar char="•"/>
            </a:pPr>
            <a:r>
              <a:rPr lang="en-US" sz="1900" dirty="0"/>
              <a:t>HIPAA compliance re: storing information </a:t>
            </a:r>
          </a:p>
          <a:p>
            <a:pPr>
              <a:buFont typeface="Arial"/>
              <a:buChar char="•"/>
            </a:pPr>
            <a:endParaRPr lang="en-US" sz="2200" dirty="0"/>
          </a:p>
          <a:p>
            <a:pPr lvl="2">
              <a:buFont typeface="Arial"/>
              <a:buChar char="•"/>
            </a:pPr>
            <a:endParaRPr lang="en-US" sz="16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0F3BADE-C249-E540-8E34-915690A991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7044" y="6231755"/>
            <a:ext cx="948614" cy="5110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99256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FD1B0A-1030-4A5B-A824-6BAB7BD7D3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Recommendations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B7803F-2131-4E3F-8584-E765F31869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295400"/>
            <a:ext cx="8305800" cy="51054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Slow down! </a:t>
            </a:r>
          </a:p>
          <a:p>
            <a:r>
              <a:rPr lang="en-US" dirty="0"/>
              <a:t>Identify provider training needs and “train up” quickly </a:t>
            </a:r>
          </a:p>
          <a:p>
            <a:pPr lvl="1"/>
            <a:r>
              <a:rPr lang="en-US" dirty="0"/>
              <a:t>Identify “super users”</a:t>
            </a:r>
          </a:p>
          <a:p>
            <a:pPr lvl="1"/>
            <a:r>
              <a:rPr lang="en-US" dirty="0"/>
              <a:t>Develop a buddy system between providers</a:t>
            </a:r>
          </a:p>
          <a:p>
            <a:r>
              <a:rPr lang="en-US" dirty="0"/>
              <a:t>Create a “living” procedural document including all contingencies </a:t>
            </a:r>
          </a:p>
          <a:p>
            <a:pPr lvl="1"/>
            <a:r>
              <a:rPr lang="en-US" dirty="0"/>
              <a:t>Share and update regularly </a:t>
            </a:r>
          </a:p>
          <a:p>
            <a:r>
              <a:rPr lang="en-US" dirty="0"/>
              <a:t>Identify at least two secure platforms that will accommodate as many patients as possible </a:t>
            </a:r>
          </a:p>
          <a:p>
            <a:pPr lvl="1"/>
            <a:r>
              <a:rPr lang="en-US" dirty="0"/>
              <a:t>Attempt to use the EHR telehealth portal if possible</a:t>
            </a:r>
          </a:p>
          <a:p>
            <a:pPr lvl="1"/>
            <a:r>
              <a:rPr lang="en-US" dirty="0"/>
              <a:t>Offer alternative, secure alternatives</a:t>
            </a:r>
          </a:p>
          <a:p>
            <a:pPr lvl="1"/>
            <a:r>
              <a:rPr lang="en-US" dirty="0"/>
              <a:t>Create a telehealth room on-site for patients without access to technology if possible 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13D3449-EDF3-0B4C-B685-B2D45FEEF5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7044" y="6231755"/>
            <a:ext cx="948614" cy="5110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25949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200</TotalTime>
  <Words>520</Words>
  <Application>Microsoft Macintosh PowerPoint</Application>
  <PresentationFormat>On-screen Show (4:3)</PresentationFormat>
  <Paragraphs>104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Wingdings</vt:lpstr>
      <vt:lpstr>Office Theme</vt:lpstr>
      <vt:lpstr>Behavioral Health Integration ECHO</vt:lpstr>
      <vt:lpstr>attendance</vt:lpstr>
      <vt:lpstr>agenda</vt:lpstr>
      <vt:lpstr>telehealth ethics</vt:lpstr>
      <vt:lpstr>Ethical Foundations</vt:lpstr>
      <vt:lpstr>  Intersecting Behavioral Health Ethics  </vt:lpstr>
      <vt:lpstr>Telehealth Ethical Considerations</vt:lpstr>
      <vt:lpstr>Telehealth Ethical Considerations </vt:lpstr>
      <vt:lpstr>Recommendations</vt:lpstr>
      <vt:lpstr>telehealth   lessons learned?        </vt:lpstr>
      <vt:lpstr>telehealth platforms   and billing resources</vt:lpstr>
      <vt:lpstr>are you able to protect yourself?      how? Share to support!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Behavioral Health Integration ECHO</dc:title>
  <dc:creator>Adrienne White</dc:creator>
  <cp:lastModifiedBy>Adrienne White</cp:lastModifiedBy>
  <cp:revision>15</cp:revision>
  <dcterms:created xsi:type="dcterms:W3CDTF">2020-03-31T20:28:57Z</dcterms:created>
  <dcterms:modified xsi:type="dcterms:W3CDTF">2020-04-08T18:13:06Z</dcterms:modified>
</cp:coreProperties>
</file>